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79" r:id="rId3"/>
    <p:sldId id="258" r:id="rId4"/>
    <p:sldId id="280" r:id="rId5"/>
    <p:sldId id="282" r:id="rId6"/>
    <p:sldId id="281" r:id="rId7"/>
    <p:sldId id="283" r:id="rId8"/>
    <p:sldId id="284" r:id="rId9"/>
    <p:sldId id="266" r:id="rId10"/>
    <p:sldId id="285" r:id="rId11"/>
    <p:sldId id="286" r:id="rId12"/>
    <p:sldId id="261" r:id="rId13"/>
    <p:sldId id="277" r:id="rId14"/>
    <p:sldId id="264" r:id="rId15"/>
    <p:sldId id="270" r:id="rId16"/>
    <p:sldId id="276" r:id="rId17"/>
    <p:sldId id="271" r:id="rId18"/>
    <p:sldId id="272" r:id="rId19"/>
    <p:sldId id="273" r:id="rId20"/>
    <p:sldId id="274" r:id="rId21"/>
    <p:sldId id="275" r:id="rId22"/>
    <p:sldId id="287" r:id="rId23"/>
    <p:sldId id="278" r:id="rId24"/>
    <p:sldId id="262" r:id="rId25"/>
    <p:sldId id="260" r:id="rId26"/>
    <p:sldId id="259" r:id="rId27"/>
    <p:sldId id="267" r:id="rId28"/>
    <p:sldId id="268" r:id="rId29"/>
    <p:sldId id="269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еннадий михайлов" initials="гм" lastIdx="0" clrIdx="0">
    <p:extLst>
      <p:ext uri="{19B8F6BF-5375-455C-9EA6-DF929625EA0E}">
        <p15:presenceInfo xmlns:p15="http://schemas.microsoft.com/office/powerpoint/2012/main" xmlns="" userId="4643a75a7ebcf5e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0E6CA"/>
    <a:srgbClr val="97E5CD"/>
    <a:srgbClr val="29C1BA"/>
    <a:srgbClr val="97E5DC"/>
    <a:srgbClr val="3AC3D6"/>
    <a:srgbClr val="54CCD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061" autoAdjust="0"/>
    <p:restoredTop sz="94660"/>
  </p:normalViewPr>
  <p:slideViewPr>
    <p:cSldViewPr snapToGrid="0">
      <p:cViewPr varScale="1">
        <p:scale>
          <a:sx n="83" d="100"/>
          <a:sy n="83" d="100"/>
        </p:scale>
        <p:origin x="-61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78482-58AA-4563-8F61-02E85B318262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AE8A3-8634-4AF5-AC00-4F2C141E25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901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AE8A3-8634-4AF5-AC00-4F2C141E258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1189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AE8A3-8634-4AF5-AC00-4F2C141E2589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8993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AE8A3-8634-4AF5-AC00-4F2C141E2589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3178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EF1F5-1A37-4953-AA54-A883E04AA3F4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12D4-9214-4EB1-A9D4-A90617E338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7110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EF1F5-1A37-4953-AA54-A883E04AA3F4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12D4-9214-4EB1-A9D4-A90617E338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1046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EF1F5-1A37-4953-AA54-A883E04AA3F4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12D4-9214-4EB1-A9D4-A90617E338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1699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EF1F5-1A37-4953-AA54-A883E04AA3F4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12D4-9214-4EB1-A9D4-A90617E338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7303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EF1F5-1A37-4953-AA54-A883E04AA3F4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12D4-9214-4EB1-A9D4-A90617E338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0718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EF1F5-1A37-4953-AA54-A883E04AA3F4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12D4-9214-4EB1-A9D4-A90617E338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7260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EF1F5-1A37-4953-AA54-A883E04AA3F4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12D4-9214-4EB1-A9D4-A90617E338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5888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EF1F5-1A37-4953-AA54-A883E04AA3F4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12D4-9214-4EB1-A9D4-A90617E338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3709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EF1F5-1A37-4953-AA54-A883E04AA3F4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12D4-9214-4EB1-A9D4-A90617E338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1366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EF1F5-1A37-4953-AA54-A883E04AA3F4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12D4-9214-4EB1-A9D4-A90617E338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74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EF1F5-1A37-4953-AA54-A883E04AA3F4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12D4-9214-4EB1-A9D4-A90617E338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0417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EF1F5-1A37-4953-AA54-A883E04AA3F4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612D4-9214-4EB1-A9D4-A90617E338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027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593020" y="0"/>
            <a:ext cx="7644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МУЛЬТИЦЕНТР СОЦИАЛЬНОЙ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ТРУДОВОЙ ИНТЕГРАЦИИ</a:t>
            </a:r>
            <a:endParaRPr lang="ru-R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69584" y="6027003"/>
            <a:ext cx="9122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Государственное автономное профессиональное образовательное учреждение Ленинградской области</a:t>
            </a:r>
            <a:endParaRPr lang="ru-RU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303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4315" y="47984"/>
            <a:ext cx="10058400" cy="66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1925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9698" y="0"/>
            <a:ext cx="99126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7798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491" y="1446550"/>
            <a:ext cx="11890789" cy="38174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8978" y="0"/>
            <a:ext cx="109838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spc="300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СУБСИДИИ И ЛЬГОТЫ ДЛЯ РАБОТОДАТЕЛЕЙ ЛЕНИНГРАДСКОЙ ОБЛАСТИ</a:t>
            </a:r>
          </a:p>
          <a:p>
            <a:pPr algn="ctr"/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труду и занятости населения Ленинградской области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2971" y="4705579"/>
            <a:ext cx="2869894" cy="21524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845" y="4884061"/>
            <a:ext cx="2321536" cy="19739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2302" y="4918321"/>
            <a:ext cx="2868059" cy="21510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/>
          <a:srcRect l="3124" t="6802" r="2173" b="10593"/>
          <a:stretch/>
        </p:blipFill>
        <p:spPr>
          <a:xfrm>
            <a:off x="8574612" y="5399903"/>
            <a:ext cx="3267426" cy="13651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6441" y="1984002"/>
            <a:ext cx="3980662" cy="2110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</a:t>
            </a:r>
            <a:r>
              <a:rPr lang="ru-RU" sz="72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ТЫСЯЧ РУБЛЕЙ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КОМПЕНСАЦИЯ ЗА СОЗДАНИЕ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РАБОЧЕГО МЕСТА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22973" y="2115871"/>
            <a:ext cx="354638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КОМПЕНСАЦИЯ ЗАРАБОТНОЙ ПЛАТЫ ИНВАЛИДА В РАЗМЕРЕ</a:t>
            </a:r>
          </a:p>
          <a:p>
            <a:r>
              <a:rPr lang="ru-RU" sz="60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МРОТ</a:t>
            </a:r>
            <a:endParaRPr lang="ru-RU" sz="60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374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502" y="1604747"/>
            <a:ext cx="1160299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развитию малого, среднего бизнеса и потребительского 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рынка Ленинградской области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3008649"/>
            <a:ext cx="12192000" cy="2192251"/>
          </a:xfrm>
          <a:prstGeom prst="rect">
            <a:avLst/>
          </a:prstGeom>
          <a:solidFill>
            <a:schemeClr val="accent1">
              <a:lumMod val="60000"/>
              <a:lumOff val="40000"/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endParaRPr lang="ru-RU" sz="24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(в рамках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конкурса ключевые преференции имеют работодатели, трудоустраивающие инвалидов)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52368" y="3354241"/>
            <a:ext cx="873210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</a:t>
            </a:r>
            <a:r>
              <a:rPr lang="ru-RU" sz="66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96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 </a:t>
            </a:r>
            <a:r>
              <a:rPr lang="ru-RU" sz="96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000 </a:t>
            </a:r>
            <a:r>
              <a:rPr lang="ru-RU" sz="60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руб.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2966001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cap="all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Целевая субсидия на поддержку малого и среднего бизнеса </a:t>
            </a: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4502" y="354733"/>
            <a:ext cx="117656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spc="3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СУБСИДИИ И ЛЬГОТЫ ДЛЯ РАБОТОДАТЕЛЕЙ ЛЕНИНГРАДСКОЙ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326879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747" y="2391306"/>
            <a:ext cx="3231292" cy="2154195"/>
          </a:xfrm>
          <a:prstGeom prst="rect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746" y="86497"/>
            <a:ext cx="3357093" cy="2238062"/>
          </a:xfrm>
          <a:prstGeom prst="rect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68" r="46392" b="2703"/>
          <a:stretch/>
        </p:blipFill>
        <p:spPr>
          <a:xfrm rot="5400000">
            <a:off x="701191" y="4257046"/>
            <a:ext cx="2119292" cy="2903838"/>
          </a:xfrm>
          <a:prstGeom prst="rect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45616" y="318616"/>
            <a:ext cx="3280164" cy="1773823"/>
          </a:xfrm>
          <a:prstGeom prst="rect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3896" y="4929509"/>
            <a:ext cx="3033028" cy="1558912"/>
          </a:xfrm>
          <a:prstGeom prst="rect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45616" y="2552009"/>
            <a:ext cx="3268174" cy="1774957"/>
          </a:xfrm>
          <a:prstGeom prst="rect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068065" y="86496"/>
            <a:ext cx="5004486" cy="67715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068065" y="86497"/>
            <a:ext cx="5004486" cy="1853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210357" y="432486"/>
            <a:ext cx="4664486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ПРОФЕССИИ МУЛЬТИЦЕНТРА</a:t>
            </a:r>
          </a:p>
          <a:p>
            <a:pPr algn="ctr"/>
            <a:endParaRPr lang="ru-RU" sz="36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УБОРЩИК СЛУЖЕБНЫХ ПОМЕЩЕНИЙ</a:t>
            </a:r>
          </a:p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ШВЕЯ</a:t>
            </a:r>
          </a:p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ИЗГОТОВИТЕЛЬ ХУДОЖЕСТВЕННЫХ ИЗДЕЛИЙ ИЗ КЕРАМИКИ</a:t>
            </a:r>
          </a:p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ИЗГОТОВИТЕЛЬ ХУДОЖЕСТВЕННЫХ ИЗДЕЛИЙ ИЗ БЕРЕСТЫ</a:t>
            </a:r>
          </a:p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ОПЕРАТОР ЭВМ</a:t>
            </a:r>
          </a:p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ОБУВЩИК ПО РЕМОНТУ ОБУВИ</a:t>
            </a:r>
          </a:p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РАБОЧИЙ ЗЕЛЕНОГО ХОЗЯЙСТВА</a:t>
            </a:r>
          </a:p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КУХОННЫЙ РАБОЧИЙ</a:t>
            </a:r>
          </a:p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ОПЕРАТОР СТИРАЛЬНЫХ МАШИН</a:t>
            </a:r>
          </a:p>
          <a:p>
            <a:pPr algn="ctr"/>
            <a:endParaRPr lang="ru-RU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b="1" dirty="0" smtClean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4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4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228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0"/>
            <a:ext cx="8208119" cy="16805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1680518"/>
            <a:ext cx="8208118" cy="50307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-1" y="286438"/>
            <a:ext cx="8208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МОДУЛИ ПРОГРАММЫ ОБУЧЕНИЯ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«УБОРЩИК СЛУЖЕБНЫХ ПОМЕЩЕНИЙ»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" y="1853184"/>
            <a:ext cx="8208119" cy="4259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2800" b="1" cap="all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Оператор поломоечной машины</a:t>
            </a:r>
          </a:p>
          <a:p>
            <a:pPr algn="ctr">
              <a:lnSpc>
                <a:spcPct val="200000"/>
              </a:lnSpc>
            </a:pPr>
            <a:r>
              <a:rPr lang="ru-RU" sz="2800" b="1" cap="all" dirty="0" err="1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Стекломой</a:t>
            </a:r>
            <a:endParaRPr lang="ru-RU" sz="2800" b="1" cap="all" dirty="0" smtClean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ru-RU" sz="2800" b="1" cap="all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Горничная</a:t>
            </a:r>
          </a:p>
          <a:p>
            <a:pPr algn="ctr">
              <a:lnSpc>
                <a:spcPct val="200000"/>
              </a:lnSpc>
            </a:pPr>
            <a:r>
              <a:rPr lang="ru-RU" sz="2800" b="1" cap="all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«Безведёрная уборка»</a:t>
            </a:r>
          </a:p>
          <a:p>
            <a:pPr algn="ctr">
              <a:lnSpc>
                <a:spcPct val="200000"/>
              </a:lnSpc>
            </a:pPr>
            <a:r>
              <a:rPr lang="ru-RU" sz="2800" b="1" cap="all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Уборка территорий</a:t>
            </a:r>
            <a:endParaRPr lang="ru-RU" sz="2800" b="1" cap="all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1415" y="4282585"/>
            <a:ext cx="3668781" cy="2428733"/>
          </a:xfrm>
          <a:prstGeom prst="rect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72" b="12292"/>
          <a:stretch/>
        </p:blipFill>
        <p:spPr>
          <a:xfrm>
            <a:off x="8347471" y="162871"/>
            <a:ext cx="3712725" cy="3922005"/>
          </a:xfrm>
          <a:prstGeom prst="rect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1116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17546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0" y="523386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«ШВЕЯ»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37" r="3294" b="4578"/>
          <a:stretch/>
        </p:blipFill>
        <p:spPr>
          <a:xfrm>
            <a:off x="355287" y="2100649"/>
            <a:ext cx="5773975" cy="444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81" t="-237"/>
          <a:stretch/>
        </p:blipFill>
        <p:spPr>
          <a:xfrm>
            <a:off x="6499653" y="1940011"/>
            <a:ext cx="5388119" cy="4609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6213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7529155" cy="16310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1631092"/>
            <a:ext cx="7529155" cy="52269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0" y="234778"/>
            <a:ext cx="74264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МОДУЛИ ПРОГРАММЫ ОБУЧЕНИЯ «РАБОЧИЙ ЗЕЛЕНОГО ХОЗЯЙСТВА»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497" y="1785705"/>
            <a:ext cx="763647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cap="all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Газонокосильщик</a:t>
            </a:r>
          </a:p>
          <a:p>
            <a:pPr algn="ctr">
              <a:lnSpc>
                <a:spcPct val="150000"/>
              </a:lnSpc>
            </a:pPr>
            <a:endParaRPr lang="ru-RU" sz="2800" b="1" cap="all" dirty="0" smtClean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cap="all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Цветовод</a:t>
            </a:r>
          </a:p>
          <a:p>
            <a:pPr algn="ctr">
              <a:lnSpc>
                <a:spcPct val="150000"/>
              </a:lnSpc>
            </a:pPr>
            <a:endParaRPr lang="ru-RU" sz="2800" b="1" cap="all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cap="all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Мастер по уходу за  деревьями</a:t>
            </a:r>
          </a:p>
          <a:p>
            <a:pPr algn="ctr">
              <a:lnSpc>
                <a:spcPct val="150000"/>
              </a:lnSpc>
            </a:pPr>
            <a:endParaRPr lang="ru-RU" sz="2800" b="1" cap="all" dirty="0" smtClean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cap="all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Мастер по обустройству   газона</a:t>
            </a:r>
            <a:endParaRPr lang="ru-RU" sz="2800" b="1" cap="all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80" b="876"/>
          <a:stretch/>
        </p:blipFill>
        <p:spPr>
          <a:xfrm>
            <a:off x="7529155" y="43403"/>
            <a:ext cx="4560099" cy="3484604"/>
          </a:xfrm>
          <a:prstGeom prst="rect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9155" y="3774836"/>
            <a:ext cx="4560100" cy="3040066"/>
          </a:xfrm>
          <a:prstGeom prst="rect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2007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7529155" cy="16310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1631092"/>
            <a:ext cx="7529155" cy="52269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0688" y="170688"/>
            <a:ext cx="6595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МОДУЛИ ПРОГРАММЫ ОБУЧЕНИЯ «ОПЕРАТОР ЭВМ»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1706880"/>
            <a:ext cx="776004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cap="all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Оператор графического дизайна</a:t>
            </a:r>
            <a:endParaRPr lang="ru-RU" sz="2800" b="1" cap="all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endParaRPr lang="ru-RU" sz="2800" b="1" cap="all" dirty="0" smtClean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cap="all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Делопроизводитель</a:t>
            </a:r>
          </a:p>
          <a:p>
            <a:pPr algn="ctr">
              <a:lnSpc>
                <a:spcPct val="150000"/>
              </a:lnSpc>
            </a:pPr>
            <a:endParaRPr lang="ru-RU" sz="2800" b="1" cap="all" dirty="0" smtClean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cap="all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1С-склад</a:t>
            </a:r>
          </a:p>
          <a:p>
            <a:pPr algn="ctr">
              <a:lnSpc>
                <a:spcPct val="150000"/>
              </a:lnSpc>
            </a:pPr>
            <a:endParaRPr lang="ru-RU" sz="2800" b="1" cap="all" dirty="0" smtClean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cap="all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Верстальщик</a:t>
            </a:r>
            <a:endParaRPr lang="ru-RU" sz="2800" b="1" cap="all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48873" y="3195161"/>
            <a:ext cx="4407985" cy="3284137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2" t="25061" r="1567" b="13360"/>
          <a:stretch/>
        </p:blipFill>
        <p:spPr>
          <a:xfrm>
            <a:off x="7593268" y="122558"/>
            <a:ext cx="4463590" cy="2901916"/>
          </a:xfrm>
          <a:prstGeom prst="rect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4412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4996618" cy="16310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" y="1631092"/>
            <a:ext cx="4996618" cy="52207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94353" y="-335181"/>
            <a:ext cx="4971616" cy="1989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МОДУЛИ  ПРОГРАММЫ ОБУЧЕНИЯ 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«ОБУВЩИК ПО РЕМОНТУ ОБУВИ»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47135" y="3666859"/>
            <a:ext cx="5134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cap="all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Мастер по замене набоек и наката.</a:t>
            </a:r>
            <a:endParaRPr lang="ru-RU" sz="2800" b="1" cap="all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134" t="-180" r="7558"/>
          <a:stretch/>
        </p:blipFill>
        <p:spPr>
          <a:xfrm>
            <a:off x="5065970" y="114300"/>
            <a:ext cx="3943805" cy="660468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9079127" y="0"/>
            <a:ext cx="0" cy="6858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1" b="32072"/>
          <a:stretch/>
        </p:blipFill>
        <p:spPr>
          <a:xfrm rot="5400000">
            <a:off x="7286824" y="1926537"/>
            <a:ext cx="6604688" cy="298021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5193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03785" y="272742"/>
            <a:ext cx="4716481" cy="3138175"/>
          </a:xfrm>
          <a:prstGeom prst="rect">
            <a:avLst/>
          </a:prstGeom>
          <a:ln w="34925"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5"/>
          <a:stretch/>
        </p:blipFill>
        <p:spPr>
          <a:xfrm>
            <a:off x="6884867" y="3595816"/>
            <a:ext cx="4786563" cy="3126467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6104238" y="0"/>
            <a:ext cx="148281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064117" y="0"/>
            <a:ext cx="815546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97708" y="2274838"/>
            <a:ext cx="48664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СЕНТЯБРЯ 2015 ГОДА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СОСТОЯЛОСЬ 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ТОРЖЕСТВЕННОЕ ОТКРЫТИЕ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ГАПОУ ЛО«МУЛЬТИЦЕНТР СОЦИАЛЬНОЙ И ТРУДОВОЙ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ИНТЕГРАЦИИ»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0954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1" y="0"/>
            <a:ext cx="6437869" cy="16310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1631092"/>
            <a:ext cx="6437869" cy="52207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155531" y="486340"/>
            <a:ext cx="6724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МОДУЛИ ПРОГРАММЫ ОБУЧЕНИЯ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«КУХОННЫЙ РАБОЧИЙ»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274838"/>
            <a:ext cx="61165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cap="all" dirty="0" err="1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Посудомойщик</a:t>
            </a:r>
            <a:endParaRPr lang="ru-RU" sz="2800" b="1" cap="all" dirty="0" smtClean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endParaRPr lang="ru-RU" sz="2800" b="1" cap="all" dirty="0" smtClean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cap="all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Рабочий по заготовке  </a:t>
            </a:r>
          </a:p>
          <a:p>
            <a:pPr algn="ctr">
              <a:lnSpc>
                <a:spcPct val="150000"/>
              </a:lnSpc>
            </a:pPr>
            <a:r>
              <a:rPr lang="ru-RU" sz="2800" b="1" cap="all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полуфабрикатов</a:t>
            </a:r>
            <a:endParaRPr lang="ru-RU" sz="2800" b="1" cap="all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95" r="28576"/>
          <a:stretch/>
        </p:blipFill>
        <p:spPr>
          <a:xfrm>
            <a:off x="6550812" y="278255"/>
            <a:ext cx="5518386" cy="6110417"/>
          </a:xfrm>
          <a:prstGeom prst="rect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8580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-1" y="0"/>
            <a:ext cx="6536881" cy="20057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2005762"/>
            <a:ext cx="6536880" cy="48460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-45456" y="189880"/>
            <a:ext cx="67177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МОДУЛИ ПРОГРАММЫ ОБУЧЕНИЯ «ИЗГОТОВИТЕЛЬ ХУДОЖЕСТВЕННЫХ ИЗДЕЛИЙ ИЗ КЕРАМИКИ»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661231"/>
            <a:ext cx="60795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cap="all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Гончарный круг</a:t>
            </a:r>
          </a:p>
          <a:p>
            <a:pPr algn="ctr">
              <a:lnSpc>
                <a:spcPct val="150000"/>
              </a:lnSpc>
            </a:pPr>
            <a:endParaRPr lang="ru-RU" sz="2800" b="1" cap="all" dirty="0" smtClean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cap="all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Ручная лепка</a:t>
            </a:r>
          </a:p>
          <a:p>
            <a:pPr algn="ctr">
              <a:lnSpc>
                <a:spcPct val="150000"/>
              </a:lnSpc>
            </a:pPr>
            <a:endParaRPr lang="ru-RU" sz="2800" b="1" cap="all" dirty="0" smtClean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cap="all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Роспись изделий</a:t>
            </a:r>
            <a:endParaRPr lang="ru-RU" sz="2800" b="1" cap="all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88" r="10560" b="16217"/>
          <a:stretch/>
        </p:blipFill>
        <p:spPr>
          <a:xfrm rot="16200000">
            <a:off x="6302586" y="3666004"/>
            <a:ext cx="3502530" cy="2400574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-361" b="18737"/>
          <a:stretch/>
        </p:blipFill>
        <p:spPr>
          <a:xfrm>
            <a:off x="6718108" y="84685"/>
            <a:ext cx="5218519" cy="2842054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18433" t="23" r="31343" b="-1497"/>
          <a:stretch/>
        </p:blipFill>
        <p:spPr>
          <a:xfrm>
            <a:off x="9435366" y="3331782"/>
            <a:ext cx="2555778" cy="30690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6432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6536880" cy="68518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-81238" y="2532816"/>
            <a:ext cx="67177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«ИЗГОТОВИТЕЛЬ ХУДОЖЕСТВЕННЫХ ИЗДЕЛИЙ ИЗ БЕРЕСТЫ»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780629" y="378254"/>
            <a:ext cx="1563834" cy="1042556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400100" y="2316184"/>
            <a:ext cx="2878842" cy="1919228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6706" y="4208443"/>
            <a:ext cx="2789682" cy="1859788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913918" y="5154291"/>
            <a:ext cx="1704860" cy="1136573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9105986" y="1076673"/>
            <a:ext cx="2787267" cy="1858178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13962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5409282" cy="67142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-131061" y="2616361"/>
            <a:ext cx="5673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ОПЕРАТОР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СТИРАЛЬНЫХ МАШИН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438" r="7766"/>
          <a:stretch/>
        </p:blipFill>
        <p:spPr>
          <a:xfrm>
            <a:off x="8466300" y="4109767"/>
            <a:ext cx="3593896" cy="2604506"/>
          </a:xfrm>
          <a:prstGeom prst="rect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03" t="436"/>
          <a:stretch/>
        </p:blipFill>
        <p:spPr>
          <a:xfrm>
            <a:off x="5542626" y="4073486"/>
            <a:ext cx="2711688" cy="2640787"/>
          </a:xfrm>
          <a:prstGeom prst="rect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740"/>
          <a:stretch/>
        </p:blipFill>
        <p:spPr>
          <a:xfrm>
            <a:off x="5542626" y="123206"/>
            <a:ext cx="6517570" cy="3830509"/>
          </a:xfrm>
          <a:prstGeom prst="rect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5605" y="2772413"/>
            <a:ext cx="5298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8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0589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02487" y="6169446"/>
            <a:ext cx="286438" cy="286438"/>
          </a:xfrm>
          <a:prstGeom prst="rect">
            <a:avLst/>
          </a:prstGeom>
          <a:solidFill>
            <a:srgbClr val="3AC3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9C1B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88925" y="6127999"/>
            <a:ext cx="364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трудоустроенные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10121" y="3338110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xmlns="" val="222633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00" t="13547" b="4033"/>
          <a:stretch/>
        </p:blipFill>
        <p:spPr>
          <a:xfrm>
            <a:off x="1520327" y="969485"/>
            <a:ext cx="8695981" cy="56296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58" r="4618" b="80562"/>
          <a:stretch/>
        </p:blipFill>
        <p:spPr>
          <a:xfrm>
            <a:off x="1402814" y="352539"/>
            <a:ext cx="8721687" cy="101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499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89793" y="5530468"/>
            <a:ext cx="297455" cy="782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5" t="4498" r="5462" b="5382"/>
          <a:stretch/>
        </p:blipFill>
        <p:spPr>
          <a:xfrm>
            <a:off x="1586428" y="363557"/>
            <a:ext cx="8306719" cy="618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87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080422" y="0"/>
            <a:ext cx="511157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615"/>
          <a:stretch/>
        </p:blipFill>
        <p:spPr>
          <a:xfrm>
            <a:off x="160638" y="3660362"/>
            <a:ext cx="3299254" cy="2862246"/>
          </a:xfrm>
          <a:prstGeom prst="rect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7601" y="3660362"/>
            <a:ext cx="3329866" cy="2940523"/>
          </a:xfrm>
          <a:prstGeom prst="rect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113" b="13952"/>
          <a:stretch/>
        </p:blipFill>
        <p:spPr>
          <a:xfrm>
            <a:off x="151440" y="87879"/>
            <a:ext cx="6836027" cy="3409083"/>
          </a:xfrm>
          <a:prstGeom prst="rect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7080422" y="0"/>
            <a:ext cx="5111578" cy="19029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080422" y="444843"/>
            <a:ext cx="511157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ВЫПОЛНЕНА СПЕЦИАЛЬНАЯ ОЦЕНКА УСЛОВИЯ ТРУДА</a:t>
            </a:r>
          </a:p>
          <a:p>
            <a:pPr algn="ctr"/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МУЛЬТИЦЕНТРЕ СОЗДАНЫ </a:t>
            </a:r>
          </a:p>
          <a:p>
            <a:pPr algn="ctr">
              <a:lnSpc>
                <a:spcPct val="200000"/>
              </a:lnSpc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СПЕЦИАЛЬНЫЕ УСЛОВИЯ ДЛЯ ПОЛУЧЕНИЯ ПРОФЕССИИ, ЧТО МОЖЕТ СЛУЖИТЬ НАГЛЯДНЫМ ПРИМЕРОМ ОСНАЩЕНИЯ РАБОЧЕГО МЕСТА ВАШЕЙ ОРГАНИЗАЦИИ</a:t>
            </a:r>
          </a:p>
          <a:p>
            <a:r>
              <a:rPr lang="ru-RU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06073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0757" y="111211"/>
            <a:ext cx="6285967" cy="65614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8863" y="111211"/>
            <a:ext cx="4921079" cy="6561438"/>
          </a:xfrm>
          <a:prstGeom prst="rect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50756" y="111212"/>
            <a:ext cx="6285967" cy="182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0757" y="357803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ПРАКТИКА – ОЦЕНКА КАЧЕСТВА РАБОТНИКА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4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4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МУЛЬТИЦЕНТРА ПРЕДОСТАВЛЯЕТ ВОЗМОЖНОСТЬ ОЦЕНИТЬ КАЧЕСТВО ПОДГОТОВКИ РАБОТНИКА НА ЭТАПЕ ПРОИЗВОДСТВЕННОЙ ПРАКТИКИ И ИТОГОВОЙ АТТЕСТАЦИИ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396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965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4901184"/>
            <a:ext cx="12192000" cy="19568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                                  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КОМПЛЕКСНОЕ СОПРОВОЖДЕНИЕ</a:t>
            </a:r>
          </a:p>
          <a:p>
            <a:pPr algn="ctr"/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ЛЮДЕЙ С ИНВАЛИДНОСТЬЮ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925291"/>
            <a:ext cx="12192000" cy="20238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ПРОФЕССИОНАЛЬНОЕ ОБУЧЕНИЕ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8432" y="56649"/>
            <a:ext cx="11375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ГЛАВНЫЕ ЗАДАЧИ МУЛЬТИЦЕНТРА:</a:t>
            </a:r>
            <a:endParaRPr lang="ru-RU" sz="44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14584" y="3632787"/>
            <a:ext cx="6832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АДРЕСНОЕ ТРУДОУСТРОЙСТВО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436051361"/>
              </p:ext>
            </p:extLst>
          </p:nvPr>
        </p:nvGraphicFramePr>
        <p:xfrm>
          <a:off x="837686" y="1403316"/>
          <a:ext cx="1360908" cy="1067824"/>
        </p:xfrm>
        <a:graphic>
          <a:graphicData uri="http://schemas.openxmlformats.org/presentationml/2006/ole">
            <p:oleObj spid="_x0000_s1040" name="PHOTO-PAINT" r:id="rId4" imgW="950535" imgH="745989" progId="">
              <p:embed/>
            </p:oleObj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65405556"/>
              </p:ext>
            </p:extLst>
          </p:nvPr>
        </p:nvGraphicFramePr>
        <p:xfrm>
          <a:off x="837686" y="3427190"/>
          <a:ext cx="1360908" cy="1067824"/>
        </p:xfrm>
        <a:graphic>
          <a:graphicData uri="http://schemas.openxmlformats.org/presentationml/2006/ole">
            <p:oleObj spid="_x0000_s1041" name="PHOTO-PAINT" r:id="rId5" imgW="950400" imgH="745920" progId="">
              <p:embed/>
            </p:oleObj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7686" y="5290298"/>
            <a:ext cx="1362465" cy="115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567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637" r="344" b="4683"/>
          <a:stretch/>
        </p:blipFill>
        <p:spPr>
          <a:xfrm>
            <a:off x="568411" y="0"/>
            <a:ext cx="10738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5336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9698" y="0"/>
            <a:ext cx="99126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6717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0440" y="68956"/>
            <a:ext cx="9554079" cy="678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9520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2804" y="0"/>
            <a:ext cx="9872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5757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380" y="72048"/>
            <a:ext cx="10058400" cy="661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6710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469503"/>
            <a:ext cx="12192000" cy="30776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46893" y="-48255"/>
            <a:ext cx="1198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cap="all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Законодательство </a:t>
            </a:r>
            <a:r>
              <a:rPr lang="ru-RU" sz="2400" b="1" cap="all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РФ и ЛО </a:t>
            </a:r>
            <a:r>
              <a:rPr lang="ru-RU" sz="2400" b="1" cap="all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сфере трудоустройства инвалидов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068" y="88599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C00000"/>
                </a:solidFill>
              </a:rPr>
              <a:t>Закон РФ от 19 апреля 1991 г. N 1032-1</a:t>
            </a:r>
          </a:p>
          <a:p>
            <a:r>
              <a:rPr lang="ru-RU" sz="2000" b="1" dirty="0"/>
              <a:t>"О занятости населения в Российской Федерации"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1593884"/>
            <a:ext cx="647865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C00000"/>
                </a:solidFill>
              </a:rPr>
              <a:t>Федеральный </a:t>
            </a:r>
            <a:r>
              <a:rPr lang="ru-RU" sz="2000" b="1" dirty="0">
                <a:solidFill>
                  <a:srgbClr val="C00000"/>
                </a:solidFill>
              </a:rPr>
              <a:t>закон РФ О СПЕЦИАЛЬНОЙ ОЦЕНКЕ УСЛОВИЙ ТРУДА (от 28.12.2013 г. № 426-ФЗ</a:t>
            </a:r>
            <a:r>
              <a:rPr lang="ru-RU" sz="2000" b="1" dirty="0" smtClean="0">
                <a:solidFill>
                  <a:srgbClr val="C00000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/>
              <a:t> </a:t>
            </a:r>
            <a:r>
              <a:rPr lang="ru-RU" sz="2000" b="1" dirty="0">
                <a:solidFill>
                  <a:srgbClr val="C00000"/>
                </a:solidFill>
              </a:rPr>
              <a:t>Постановление Правительства Российской Федерации (от 15.04.2014 № 341) </a:t>
            </a:r>
            <a:r>
              <a:rPr lang="ru-RU" sz="2000" b="1" dirty="0"/>
              <a:t>О ПРЕДОСТАВЛЕНИИ ПРЕИМУЩЕСТВ ОРГАНИЗАЦИЯМ ИНВАЛИДОВ ПРИ ОПРЕДЕЛЕНИИ ПОСТАВЩИКА (ПОДРЯДЧИКА, ИСПОЛНИТЕЛЯ) В ОТНОШЕНИИ ПРЕДЛАГАЕМОЙ ИМИ ЦЕНЫ </a:t>
            </a:r>
            <a:r>
              <a:rPr lang="ru-RU" sz="2000" b="1" dirty="0" smtClean="0"/>
              <a:t>КОНТРАКТА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C00000"/>
                </a:solidFill>
              </a:rPr>
              <a:t>Приказ Минтруда РФ </a:t>
            </a:r>
            <a:r>
              <a:rPr lang="ru-RU" sz="2000" b="1" dirty="0"/>
              <a:t>об установлении критериев оценки эффективности трудоустройства незанятых инвалидов, в том числе на оборудованные (оснащенные) рабочие места за счет средств субсидий из федерального бюджета бюджетам субъектов Российской Федерации </a:t>
            </a:r>
            <a:r>
              <a:rPr lang="ru-RU" sz="2000" b="1" dirty="0">
                <a:solidFill>
                  <a:srgbClr val="C00000"/>
                </a:solidFill>
              </a:rPr>
              <a:t>(от 28 февраля 2013 г. №82)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4068" y="441962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095999" y="942091"/>
            <a:ext cx="59344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</a:rPr>
              <a:t>Постановление от 15 июля 2010 г. N 174 </a:t>
            </a:r>
            <a:r>
              <a:rPr lang="ru-RU" b="1" dirty="0" smtClean="0"/>
              <a:t>о порядке предоставления информации, необходимой для организации занятости инвалидов в Ленинградской </a:t>
            </a:r>
            <a:r>
              <a:rPr lang="ru-RU" b="1" dirty="0"/>
              <a:t>области (от 6 октября 2014 г. N </a:t>
            </a:r>
            <a:r>
              <a:rPr lang="ru-RU" b="1" dirty="0" smtClean="0"/>
              <a:t>454 внесение изменений)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095999" y="2298778"/>
            <a:ext cx="59344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C00000"/>
                </a:solidFill>
              </a:rPr>
              <a:t>Постановление от </a:t>
            </a:r>
            <a:r>
              <a:rPr lang="ru-RU" b="1" dirty="0">
                <a:solidFill>
                  <a:srgbClr val="C00000"/>
                </a:solidFill>
              </a:rPr>
              <a:t>26 июня 2006 г. N </a:t>
            </a:r>
            <a:r>
              <a:rPr lang="ru-RU" b="1" dirty="0" smtClean="0">
                <a:solidFill>
                  <a:srgbClr val="C00000"/>
                </a:solidFill>
              </a:rPr>
              <a:t>195 </a:t>
            </a:r>
            <a:r>
              <a:rPr lang="ru-RU" b="1" dirty="0" smtClean="0"/>
              <a:t>о создании специальных рабочих мест для трудоустройства инвалидов (в </a:t>
            </a:r>
            <a:r>
              <a:rPr lang="ru-RU" b="1" dirty="0"/>
              <a:t>ред. </a:t>
            </a:r>
            <a:r>
              <a:rPr lang="ru-RU" b="1" dirty="0" smtClean="0"/>
              <a:t>постановлений </a:t>
            </a:r>
            <a:r>
              <a:rPr lang="ru-RU" b="1" dirty="0"/>
              <a:t>Правительства Ленинградской </a:t>
            </a:r>
            <a:r>
              <a:rPr lang="ru-RU" b="1" dirty="0" smtClean="0"/>
              <a:t>области от </a:t>
            </a:r>
            <a:r>
              <a:rPr lang="ru-RU" b="1" dirty="0"/>
              <a:t>24.10.2006 N 298, от 30.03.2009 N 76)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095999" y="3696172"/>
            <a:ext cx="593441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C00000"/>
                </a:solidFill>
              </a:rPr>
              <a:t>Постановление Правительства Ленинградской </a:t>
            </a:r>
            <a:r>
              <a:rPr lang="ru-RU" b="1" dirty="0" smtClean="0">
                <a:solidFill>
                  <a:srgbClr val="C00000"/>
                </a:solidFill>
              </a:rPr>
              <a:t>области от </a:t>
            </a:r>
            <a:r>
              <a:rPr lang="ru-RU" b="1" dirty="0">
                <a:solidFill>
                  <a:srgbClr val="C00000"/>
                </a:solidFill>
              </a:rPr>
              <a:t>9 июня 2014 г. N </a:t>
            </a:r>
            <a:r>
              <a:rPr lang="ru-RU" b="1" dirty="0" smtClean="0">
                <a:solidFill>
                  <a:srgbClr val="C00000"/>
                </a:solidFill>
              </a:rPr>
              <a:t>229 </a:t>
            </a:r>
            <a:r>
              <a:rPr lang="ru-RU" b="1" dirty="0" smtClean="0"/>
              <a:t>"Об </a:t>
            </a:r>
            <a:r>
              <a:rPr lang="ru-RU" b="1" dirty="0"/>
              <a:t>утверждении Порядка реализации мероприятия "Снижение напряженности на рынке труда Ленинградской области" подпрограммы "Развитие рынка труда и содействие занятости населения Ленинградской области" государственной программы Ленинградской области "Стимулирование экономической активности Ленинградской области"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6102" y="6198748"/>
            <a:ext cx="12147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ЗАКОН ЛЕНИНГРАДСКОЙ ОБЛАСТИ ОТ 15.10.2003 N 74-ОЗ "О КВОТИРОВАНИИ РАБОЧИХ МЕСТ ДЛЯ ТРУДОУСТРОЙСТВА ИНВАЛИДОВ В ЛЕНИНГРАДСКОЙ ОБЛАСТИ"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2824" y="593059"/>
            <a:ext cx="5654591" cy="3278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14303" y="591050"/>
            <a:ext cx="5716115" cy="3251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269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1335</TotalTime>
  <Words>564</Words>
  <Application>Microsoft Office PowerPoint</Application>
  <PresentationFormat>Произвольный</PresentationFormat>
  <Paragraphs>125</Paragraphs>
  <Slides>29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Тема Office</vt:lpstr>
      <vt:lpstr>PHOTO-PAINT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геннадий михайлов</dc:creator>
  <cp:lastModifiedBy>Отдел Экономики-Булатова Т.Е.</cp:lastModifiedBy>
  <cp:revision>89</cp:revision>
  <dcterms:created xsi:type="dcterms:W3CDTF">2016-08-19T09:40:44Z</dcterms:created>
  <dcterms:modified xsi:type="dcterms:W3CDTF">2016-10-27T09:23:41Z</dcterms:modified>
</cp:coreProperties>
</file>