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96" r:id="rId2"/>
    <p:sldId id="257" r:id="rId3"/>
    <p:sldId id="275" r:id="rId4"/>
    <p:sldId id="276" r:id="rId5"/>
    <p:sldId id="278" r:id="rId6"/>
    <p:sldId id="280" r:id="rId7"/>
    <p:sldId id="281" r:id="rId8"/>
    <p:sldId id="282" r:id="rId9"/>
    <p:sldId id="287" r:id="rId10"/>
    <p:sldId id="286" r:id="rId11"/>
    <p:sldId id="259" r:id="rId12"/>
    <p:sldId id="289" r:id="rId13"/>
    <p:sldId id="290" r:id="rId14"/>
    <p:sldId id="299" r:id="rId15"/>
    <p:sldId id="300" r:id="rId16"/>
    <p:sldId id="301" r:id="rId17"/>
    <p:sldId id="263" r:id="rId18"/>
    <p:sldId id="265" r:id="rId19"/>
    <p:sldId id="267" r:id="rId20"/>
    <p:sldId id="291" r:id="rId21"/>
    <p:sldId id="292" r:id="rId22"/>
    <p:sldId id="293" r:id="rId23"/>
    <p:sldId id="294" r:id="rId24"/>
    <p:sldId id="303" r:id="rId25"/>
    <p:sldId id="304" r:id="rId26"/>
    <p:sldId id="26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33"/>
    <a:srgbClr val="F5B1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28" autoAdjust="0"/>
    <p:restoredTop sz="91451" autoAdjust="0"/>
  </p:normalViewPr>
  <p:slideViewPr>
    <p:cSldViewPr snapToGrid="0">
      <p:cViewPr varScale="1">
        <p:scale>
          <a:sx n="58" d="100"/>
          <a:sy n="58" d="100"/>
        </p:scale>
        <p:origin x="-102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0" y="1859759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1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80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2"/>
            <a:ext cx="812800" cy="365125"/>
          </a:xfrm>
        </p:spPr>
        <p:txBody>
          <a:bodyPr/>
          <a:lstStyle/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1" y="5816600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1" y="6219827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1" y="-7144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1" y="-7142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24D6D9-BB7F-49F0-A4DF-EE5DE0DF844E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2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2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FF69F5-BE6F-4D94-9DFC-66D494258B9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4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Муниципальный профилактический проект</a:t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«Сосновый Бор - Здоровые Дети»</a:t>
            </a:r>
            <a:endParaRPr lang="ru-RU" sz="31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484" y="1935163"/>
            <a:ext cx="6431035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/>
              <a:t>   Программа «Здоровая молодежь – ОБЩЕЕ ДЕЛО»</a:t>
            </a:r>
            <a:r>
              <a:rPr lang="ru-RU" dirty="0" smtClean="0"/>
              <a:t> — направлена на развитие личностных качеств и социально ответственного поведения.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Большое внимание в фильмах уделено практикам, способствующим развитию и укреплению в молодежной среде нравственно-культурных и традиционных семейных ценностей, воспитанию положительных качеств характера и ответственной гражданской позиции. Категория 12+. Занятия в формате "кинолекторий" (просмотр и обсуждение документальных фильмов), рассчитанные на 1 урок (1 академический час = 45 мин.) каждое.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2547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13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953"/>
          <a:stretch>
            <a:fillRect/>
          </a:stretch>
        </p:blipFill>
        <p:spPr bwMode="auto">
          <a:xfrm>
            <a:off x="755146" y="2337920"/>
            <a:ext cx="10668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32" r="20667" b="39111"/>
          <a:stretch>
            <a:fillRect/>
          </a:stretch>
        </p:blipFill>
        <p:spPr bwMode="auto">
          <a:xfrm>
            <a:off x="844841" y="830841"/>
            <a:ext cx="84931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0" t="9525" r="68420" b="11903"/>
          <a:stretch>
            <a:fillRect/>
          </a:stretch>
        </p:blipFill>
        <p:spPr bwMode="auto">
          <a:xfrm>
            <a:off x="844840" y="1533742"/>
            <a:ext cx="89217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дпись 10"/>
          <p:cNvSpPr txBox="1">
            <a:spLocks noChangeArrowheads="1"/>
          </p:cNvSpPr>
          <p:nvPr/>
        </p:nvSpPr>
        <p:spPr bwMode="auto">
          <a:xfrm>
            <a:off x="1821946" y="3310364"/>
            <a:ext cx="8954196" cy="6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службой РФ по контролю за оборотом наркотиков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Надпись 11"/>
          <p:cNvSpPr txBox="1">
            <a:spLocks noChangeArrowheads="1"/>
          </p:cNvSpPr>
          <p:nvPr/>
        </p:nvSpPr>
        <p:spPr bwMode="auto">
          <a:xfrm>
            <a:off x="1821945" y="4130221"/>
            <a:ext cx="737610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Департаментом здравоохранения г. Москвы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Надпись 12"/>
          <p:cNvSpPr txBox="1">
            <a:spLocks noChangeArrowheads="1"/>
          </p:cNvSpPr>
          <p:nvPr/>
        </p:nvSpPr>
        <p:spPr bwMode="auto">
          <a:xfrm>
            <a:off x="1821945" y="4762501"/>
            <a:ext cx="9234745" cy="74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Московским городским психолого-педагогическим университетом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Надпись 13"/>
          <p:cNvSpPr txBox="1">
            <a:spLocks noChangeArrowheads="1"/>
          </p:cNvSpPr>
          <p:nvPr/>
        </p:nvSpPr>
        <p:spPr bwMode="auto">
          <a:xfrm>
            <a:off x="1809750" y="5410200"/>
            <a:ext cx="8236014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Московским научно-практическим центром наркологии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Надпись 9"/>
          <p:cNvSpPr txBox="1">
            <a:spLocks noChangeArrowheads="1"/>
          </p:cNvSpPr>
          <p:nvPr/>
        </p:nvSpPr>
        <p:spPr bwMode="auto">
          <a:xfrm>
            <a:off x="1887829" y="2495550"/>
            <a:ext cx="757482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Министерством образования и науки Российской Федерации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Надпись 5"/>
          <p:cNvSpPr txBox="1">
            <a:spLocks noChangeArrowheads="1"/>
          </p:cNvSpPr>
          <p:nvPr/>
        </p:nvSpPr>
        <p:spPr bwMode="auto">
          <a:xfrm>
            <a:off x="1887826" y="898559"/>
            <a:ext cx="573567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Агентством стратегических инициатив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Надпись 14"/>
          <p:cNvSpPr txBox="1">
            <a:spLocks noChangeArrowheads="1"/>
          </p:cNvSpPr>
          <p:nvPr/>
        </p:nvSpPr>
        <p:spPr bwMode="auto">
          <a:xfrm>
            <a:off x="1887829" y="1447800"/>
            <a:ext cx="10041324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Санкт-Петербургской академией постдипломного педагогического образования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171700" y="404366"/>
            <a:ext cx="87898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0200" algn="l"/>
              </a:tabLs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программы одобрены: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0200" algn="l"/>
              </a:tabLs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10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784638" y="3065029"/>
            <a:ext cx="1242648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46364" y="1814512"/>
            <a:ext cx="11079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46365" y="18145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934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4295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Целевая аудитория для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03132"/>
            <a:ext cx="10972800" cy="507649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Лица, занимающиеся вопросами профилактики аддиктивного поведения (школьные психологи, социальные педагоги, классные руководители, социальные работники, руководители детских/подростковых/молодёжных общественных объединений и т.п.).</a:t>
            </a:r>
          </a:p>
          <a:p>
            <a:pPr lvl="0"/>
            <a:r>
              <a:rPr lang="ru-RU" dirty="0" smtClean="0"/>
              <a:t>Обучающиеся местных образовательных организаций (возрастная категория 6+ для слушателей программы «Здоровые дети», 12+ для слушателей других программ организации);</a:t>
            </a:r>
          </a:p>
          <a:p>
            <a:pPr lvl="0"/>
            <a:r>
              <a:rPr lang="ru-RU" dirty="0" smtClean="0"/>
              <a:t>Отдыхающие в местных детских оздоровительных лагерях в летний период (возрастная категория 6+ для слушателей программы «Здоровые дети», 12+ для слушателей других программ организации);</a:t>
            </a:r>
          </a:p>
          <a:p>
            <a:pPr lvl="0"/>
            <a:r>
              <a:rPr lang="ru-RU" dirty="0" smtClean="0"/>
              <a:t>Добровольцы местных детских/подростковых/молодёжных общественных объединений;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385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График реализации программ (проведение профилактических занятий) в учебных заведениях:</a:t>
            </a:r>
            <a:endParaRPr lang="ru-RU" sz="31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28650" y="1275350"/>
          <a:ext cx="10969791" cy="5323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3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9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5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53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39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21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32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332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0730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№ п/п</a:t>
                      </a:r>
                      <a:endParaRPr lang="ru-RU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Наименование учебных заведений</a:t>
                      </a:r>
                      <a:endParaRPr lang="ru-RU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r>
                        <a:rPr kumimoji="0" lang="ru-RU" sz="2000" kern="1200" dirty="0" smtClean="0"/>
                        <a:t>Сроки реализации программ/мероприятий</a:t>
                      </a:r>
                      <a:endParaRPr lang="ru-RU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/>
                        <a:t>2019</a:t>
                      </a:r>
                      <a:endParaRPr lang="ru-RU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апрель</a:t>
                      </a:r>
                      <a:endParaRPr lang="ru-RU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май</a:t>
                      </a:r>
                      <a:endParaRPr lang="ru-RU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сентябрь</a:t>
                      </a:r>
                      <a:endParaRPr lang="ru-RU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октябрь</a:t>
                      </a:r>
                      <a:endParaRPr lang="ru-RU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ноябрь</a:t>
                      </a:r>
                      <a:endParaRPr lang="ru-RU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декабрь</a:t>
                      </a:r>
                      <a:endParaRPr lang="ru-RU" sz="20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МБОУ «СОШ №1»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5B1C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87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МБОУ «СОШ №2 с углубленным изучением английского языка»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F5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30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МБОУ «СОШ №4»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F5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937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4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МБОУ «Гимназия №5»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F5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FFE2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730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МБОУ «СОШ №3»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F5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FFE2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730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МБОУ «СОШ №6»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rgbClr val="F5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0550" y="588780"/>
          <a:ext cx="10983829" cy="5569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3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40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70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30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70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89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89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54738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№ п/п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Наименование учебных заведений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Сроки реализации программ/мероприятий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2019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7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</a:rPr>
                        <a:t>апрель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май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сентябрь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октябрь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ноябрь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декабрь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3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7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МБОУ «СОШ №7»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5B1C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E2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852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8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МБОУ «СОШ №9 им. В.И.Некрасова»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5B1C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13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9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ГАПОУ ЛО  «Сосновоборский политехнический колледж»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5B1C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85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АНОО «Сосновоборская частная школа»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5B1C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07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МБОУ «Лицей №8»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5B1C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E2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935163"/>
          <a:ext cx="1097280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91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маркировка</a:t>
                      </a:r>
                      <a:endParaRPr lang="ru-RU" sz="2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название программы/мероприятия</a:t>
                      </a:r>
                      <a:endParaRPr lang="ru-RU" sz="2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Программа «Здоровые дети»</a:t>
                      </a:r>
                      <a:endParaRPr lang="ru-RU" sz="2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2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Программа «Здоровая Россия – Общее дело»</a:t>
                      </a:r>
                      <a:endParaRPr lang="ru-RU" sz="2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Программа «Здоровая молодёжь – общее дело»</a:t>
                      </a:r>
                      <a:endParaRPr lang="ru-RU" sz="2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5B1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Информационно-методический семинар для педагогов</a:t>
                      </a:r>
                      <a:endParaRPr lang="ru-RU" sz="2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Итоговая межведомственная конференция</a:t>
                      </a:r>
                      <a:endParaRPr lang="ru-RU" sz="2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График проведение игровых познавательных программ в лагерях:</a:t>
            </a:r>
            <a:endParaRPr lang="ru-RU" sz="31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1935163"/>
          <a:ext cx="109728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9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+mn-lt"/>
                          <a:ea typeface="Times New Roman"/>
                        </a:rPr>
                        <a:t>№ </a:t>
                      </a:r>
                      <a:r>
                        <a:rPr lang="ru-RU" sz="2600" dirty="0">
                          <a:latin typeface="+mn-lt"/>
                          <a:ea typeface="Times New Roman"/>
                        </a:rPr>
                        <a:t>п/п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+mn-lt"/>
                          <a:ea typeface="Times New Roman"/>
                        </a:rPr>
                        <a:t>Наименование </a:t>
                      </a:r>
                      <a:r>
                        <a:rPr lang="ru-RU" sz="2600" dirty="0">
                          <a:latin typeface="+mn-lt"/>
                          <a:ea typeface="Times New Roman"/>
                        </a:rPr>
                        <a:t>детских оздоровительных лагерей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+mn-lt"/>
                          <a:ea typeface="Times New Roman"/>
                        </a:rPr>
                        <a:t>Сроки реализации программ</a:t>
                      </a:r>
                      <a:endParaRPr lang="ru-RU" sz="2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+mn-lt"/>
                          <a:ea typeface="Times New Roman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+mn-lt"/>
                          <a:ea typeface="Times New Roman"/>
                        </a:rPr>
                        <a:t>июнь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+mn-lt"/>
                          <a:ea typeface="Times New Roman"/>
                        </a:rPr>
                        <a:t>июль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+mn-lt"/>
                          <a:ea typeface="Times New Roman"/>
                        </a:rPr>
                        <a:t>август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+mn-lt"/>
                          <a:ea typeface="Times New Roman"/>
                        </a:rPr>
                        <a:t>Чайка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+mn-lt"/>
                          <a:ea typeface="Times New Roman"/>
                        </a:rPr>
                        <a:t>Парус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+mn-lt"/>
                          <a:ea typeface="Times New Roman"/>
                        </a:rPr>
                        <a:t>ГТМО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2547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882923" y="4037898"/>
            <a:ext cx="2679700" cy="253841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63873" y="4381500"/>
            <a:ext cx="262252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10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6335734" y="3942648"/>
            <a:ext cx="2757488" cy="2632075"/>
          </a:xfrm>
          <a:prstGeom prst="ellipse">
            <a:avLst/>
          </a:prstGeom>
          <a:solidFill>
            <a:srgbClr val="5B9BD5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221434" y="4210049"/>
            <a:ext cx="3017816" cy="22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СПК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0765" y="421543"/>
            <a:ext cx="1094133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sz="2500" b="1" dirty="0" smtClean="0">
                <a:solidFill>
                  <a:srgbClr val="C00000"/>
                </a:solidFill>
                <a:latin typeface="+mn-lt"/>
                <a:ea typeface="Times New Roman"/>
              </a:rPr>
              <a:t>Организация и проведение информационно методического семинара-практикума для социальных педагогов Сосновоборского городского округа</a:t>
            </a:r>
            <a:endParaRPr lang="ru-RU" altLang="ru-RU" sz="25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lvl="0"/>
            <a:endParaRPr lang="ru-RU" sz="1100" dirty="0" smtClean="0">
              <a:latin typeface="Times New Roman"/>
              <a:ea typeface="Times New Roman"/>
            </a:endParaRPr>
          </a:p>
          <a:p>
            <a:pPr lvl="0" algn="just"/>
            <a:r>
              <a:rPr lang="ru-RU" sz="2600" dirty="0" smtClean="0">
                <a:latin typeface="+mn-lt"/>
                <a:ea typeface="Times New Roman"/>
              </a:rPr>
              <a:t>Проведение 7 часового семинара для социальных педагогов 10 общеобразовательных учреждений, 1 учреждений СПК с вручением комплектов профилактических материалов (1 комплект на каждое образовательное учреждение) и выдачей именных свидетельств (сертификатов) о прохождении семинара.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19747" y="3158837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48247" y="273973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3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2547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62547" y="66198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4681972" y="4089690"/>
            <a:ext cx="2679700" cy="253841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705786" y="4686300"/>
            <a:ext cx="26368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волонтеров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9312" y="615459"/>
            <a:ext cx="1106978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2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+mn-lt"/>
                <a:ea typeface="Times New Roman"/>
              </a:rPr>
              <a:t>Организация и проведение информационно методического семинара-тренинга для представителей добровольческих объединений Сосновоборского городского округа</a:t>
            </a:r>
          </a:p>
          <a:p>
            <a:pPr lvl="0" algn="just"/>
            <a:endParaRPr lang="ru-RU" sz="800" dirty="0" smtClean="0">
              <a:latin typeface="+mn-lt"/>
              <a:ea typeface="Times New Roman"/>
            </a:endParaRPr>
          </a:p>
          <a:p>
            <a:pPr lvl="0" algn="just"/>
            <a:r>
              <a:rPr lang="ru-RU" sz="2600" dirty="0" smtClean="0">
                <a:latin typeface="+mn-lt"/>
                <a:ea typeface="Times New Roman"/>
              </a:rPr>
              <a:t>Проведение 7 часового семинара с элементами тренинга для представителей            местных добровольческих объединений с вручением методических комплектов для самостоятельного проведения уроков здоровья и выдачей именных свидетельств (сертификатов) о прохождении семинара на бланке организации.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02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2547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10522" y="4648200"/>
            <a:ext cx="263683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дтй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9485" y="186307"/>
            <a:ext cx="11291454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выездных профилактических занятий с молодёжью в</a:t>
            </a:r>
            <a:r>
              <a:rPr kumimoji="0" lang="ru-RU" altLang="ru-RU" sz="2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6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етских оздоровительных лагерях Сосновоборского городского округа.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latin typeface="+mn-lt"/>
              </a:rPr>
              <a:t>Детские коллективы в составе от 20 до 100 человек станут участниками увлекательных занятий, направленных на первичную профилактику социально опасных форм поведения.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dirty="0" smtClean="0">
                <a:latin typeface="+mn-lt"/>
                <a:ea typeface="Times New Roman"/>
              </a:rPr>
              <a:t>За летний период планируется провести не менее 10 таких выездов. Планируемое количество слушателей – от 200 до 500.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dirty="0" smtClean="0">
                <a:latin typeface="+mn-lt"/>
                <a:ea typeface="Times New Roman"/>
              </a:rPr>
              <a:t>На данные выезды планируем привлекать и местных добровольцев, с целью стажировки и накопления опыта.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62547" y="336665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62547" y="382385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4510522" y="4199601"/>
            <a:ext cx="2679700" cy="253841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rgbClr val="002060"/>
                </a:solidFill>
                <a:latin typeface="Century Gothic" pitchFamily="34" charset="0"/>
                <a:cs typeface="Times New Roman" panose="02020603050405020304" pitchFamily="18" charset="0"/>
              </a:rPr>
              <a:t>500</a:t>
            </a:r>
            <a:endParaRPr lang="ru-RU" altLang="ru-RU" sz="4400" dirty="0" smtClean="0">
              <a:latin typeface="Century Gothic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rgbClr val="002060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endParaRPr lang="ru-RU" altLang="ru-RU" sz="44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84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2547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62547" y="66198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745" y="287244"/>
            <a:ext cx="9642764" cy="568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</a:pPr>
            <a:r>
              <a:rPr lang="ru-RU" sz="2400" b="1" dirty="0" smtClean="0"/>
              <a:t>     </a:t>
            </a:r>
            <a:r>
              <a:rPr lang="ru-RU" sz="2600" dirty="0" smtClean="0"/>
              <a:t>Проект «Сосновый Бор – Здоровые Дети» создаётся с целью создания на территории Сосновоборского городского округа информационной среды, способствующей сохранению здоровья населения, формированию у молодёжи ценности здорового образа жизни и сознательной гражданской позиции.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48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505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Ожидаемые результаты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1959"/>
            <a:ext cx="10972800" cy="4842641"/>
          </a:xfrm>
        </p:spPr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Обучающиеся:</a:t>
            </a:r>
          </a:p>
          <a:p>
            <a:pPr lvl="0" algn="just">
              <a:buSzPct val="105000"/>
              <a:buFont typeface="Arial" pitchFamily="34" charset="0"/>
              <a:buChar char="•"/>
            </a:pPr>
            <a:r>
              <a:rPr lang="ru-RU" dirty="0" smtClean="0"/>
              <a:t>   получают мотивацию для ведения здорового образа жизни, и методы физического и культурного развития;</a:t>
            </a:r>
          </a:p>
          <a:p>
            <a:pPr lvl="0" algn="just">
              <a:buSzPct val="105000"/>
              <a:buFont typeface="Arial" pitchFamily="34" charset="0"/>
              <a:buChar char="•"/>
            </a:pPr>
            <a:r>
              <a:rPr lang="ru-RU" dirty="0" smtClean="0"/>
              <a:t>   приобретают навык противостояния негативному влиянию сверстников и взрослых на формирование вредных для здоровья привычек.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33450"/>
            <a:ext cx="10972800" cy="13906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Критерии и оценка эффективности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343400"/>
          </a:xfrm>
        </p:spPr>
        <p:txBody>
          <a:bodyPr/>
          <a:lstStyle/>
          <a:p>
            <a:pPr lvl="0"/>
            <a:r>
              <a:rPr lang="ru-RU" sz="2800" dirty="0" smtClean="0"/>
              <a:t>освещение проблем связанных с употреблением табака, алкоголя и наркотиков, снижение популярности вредных привычек среди молодежи;</a:t>
            </a:r>
          </a:p>
          <a:p>
            <a:pPr lvl="0"/>
            <a:r>
              <a:rPr lang="ru-RU" sz="2800" dirty="0" smtClean="0"/>
              <a:t>формирование и развитие добровольческого движения в подростковой и молодежной среде, направленного на профилактику употребления алкоголя,  табака и наркотиков.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2763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Способы контроля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наблюдение эксперта за детьми в процессе занятий;</a:t>
            </a:r>
          </a:p>
          <a:p>
            <a:pPr lvl="0"/>
            <a:r>
              <a:rPr lang="ru-RU" sz="2800" dirty="0" smtClean="0"/>
              <a:t>самодиагностика по методике определения динамики степени риска;</a:t>
            </a:r>
          </a:p>
          <a:p>
            <a:pPr lvl="0"/>
            <a:r>
              <a:rPr lang="ru-RU" sz="2800" dirty="0" smtClean="0"/>
              <a:t>анкетирование по темам программы.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Показатели и социальный эффект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55834"/>
            <a:ext cx="10972800" cy="49687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dirty="0" smtClean="0"/>
              <a:t>   Главным социальным</a:t>
            </a:r>
            <a:r>
              <a:rPr lang="ru-RU" sz="3400" b="1" i="1" dirty="0" smtClean="0"/>
              <a:t> </a:t>
            </a:r>
            <a:r>
              <a:rPr lang="ru-RU" sz="3400" dirty="0" smtClean="0"/>
              <a:t>эффектом</a:t>
            </a:r>
            <a:r>
              <a:rPr lang="ru-RU" sz="3400" b="1" i="1" dirty="0" smtClean="0"/>
              <a:t> </a:t>
            </a:r>
            <a:r>
              <a:rPr lang="ru-RU" sz="3400" dirty="0" smtClean="0"/>
              <a:t>реализации данного проекта должно стать формирование ценностного отношения к собственному здоровью, приверженность здоровому образу жизни. </a:t>
            </a:r>
          </a:p>
          <a:p>
            <a:pPr>
              <a:buNone/>
            </a:pPr>
            <a:r>
              <a:rPr lang="ru-RU" sz="3400" b="1" dirty="0" smtClean="0"/>
              <a:t>Показатели:</a:t>
            </a:r>
            <a:endParaRPr lang="ru-RU" sz="3400" dirty="0" smtClean="0"/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 в Сосновоборском городском округе снизится количество противоправных действий, связанных с употреблением алкогольной, табачной продукции и наркотиков;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сформируется добровольческое движение в подростковой и молодежной среде, направленное на профилактику употребления алкоголя и табака;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повысится эффективность профилактической работы за счет привлечения различных субъектов системы профилактики, социальных партнеров и представителей общественных организаций.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П3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32414" y="914400"/>
            <a:ext cx="3851749" cy="5440363"/>
          </a:xfrm>
        </p:spPr>
      </p:pic>
      <p:pic>
        <p:nvPicPr>
          <p:cNvPr id="6" name="Содержимое 5" descr="РП3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94350" y="895350"/>
            <a:ext cx="3865236" cy="54594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П2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32414" y="781050"/>
            <a:ext cx="3946161" cy="5573713"/>
          </a:xfrm>
        </p:spPr>
      </p:pic>
      <p:pic>
        <p:nvPicPr>
          <p:cNvPr id="6" name="Содержимое 5" descr="РП1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15100" y="783416"/>
            <a:ext cx="3944485" cy="557134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19836" y="0"/>
            <a:ext cx="10672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8193" name="Рисунок 10" descr="od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838" y="146460"/>
            <a:ext cx="9207173" cy="65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9586" y="7086600"/>
            <a:ext cx="10672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490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266700"/>
            <a:ext cx="10515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2" y="1306287"/>
            <a:ext cx="10515600" cy="487067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Проведение в местных учебных заведениях и детских оздоровительных лагерях серии просветительских интерактивных занятий по профилактике потребления психоактивных веществ (ПАВ),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помогающих сформировать у детей ценность здорового образа жизни (ЗОЖ) и сознательной гражданской позиции;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Внедрение информационно-методических разработок Общероссийской общественной организации «Общее дело» в учебно-воспитательный процесс образовательных организаций с целью эффективной первичной профилактики потенциально опасных для здоровья форм поведения (игровая, наркотическая зависимость).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2" y="1045029"/>
            <a:ext cx="10515600" cy="513193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/>
              <a:t>Обеспечение местных образовательных организаций, а также других субъектов профилактики, комплектами современных эффективных профилактических материалов (методички и диски с документальными и мультипликационными фильмами, роликами социальной рекламы). Широкое распространение этих материалов в местных средствах массой информации (СМИ), в сети интернет (в местных сообществах).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/>
              <a:t>Организация массовых показов документальных фильмов, мультфильмов и социальных роликов профилактического назначения для населения.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/>
              <a:t>Вовлечение представителей местных молодёжных объединений в добровольческую деятельность в сфере пропаганды ЗОЖ.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525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МЕТОДЫ И ЭТАПЫ РЕАЛИЗАЦИИ ПРОЕКТА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14500"/>
            <a:ext cx="10972800" cy="46101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Проект предполагает привлечение ресурсов социально ориентированной некоммерческой организации, осуществляющей уставную деятельность на территории Ленинградской области:</a:t>
            </a:r>
          </a:p>
          <a:p>
            <a:pPr algn="just">
              <a:buNone/>
            </a:pPr>
            <a:r>
              <a:rPr lang="ru-RU" b="1" dirty="0" smtClean="0"/>
              <a:t>    «ОБЩЕЕ ДЕЛО</a:t>
            </a:r>
            <a:r>
              <a:rPr lang="ru-RU" dirty="0" smtClean="0"/>
              <a:t>» - это Общероссийская общественная организация, участники которой осознают все преимущества трезвой, здоровой, благонравственной жизни и готовы транслировать эти знания для окружающих своим личным примером, а также проводя профилактические интерактивные занятия с населением по специально разработанным программам и методичкам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505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Проект предусматривает реализацию следующих программ Общероссийской общественной организации «Общее дело»: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533650"/>
            <a:ext cx="10972800" cy="3790950"/>
          </a:xfrm>
        </p:spPr>
        <p:txBody>
          <a:bodyPr/>
          <a:lstStyle/>
          <a:p>
            <a:pPr lvl="0"/>
            <a:r>
              <a:rPr lang="ru-RU" dirty="0" smtClean="0"/>
              <a:t>"Здоровая Россия - Общее дело"</a:t>
            </a:r>
          </a:p>
          <a:p>
            <a:pPr lvl="0"/>
            <a:r>
              <a:rPr lang="ru-RU" dirty="0" smtClean="0"/>
              <a:t>"Здоровые дети"</a:t>
            </a:r>
          </a:p>
          <a:p>
            <a:pPr lvl="0"/>
            <a:r>
              <a:rPr lang="ru-RU" dirty="0" smtClean="0"/>
              <a:t>"Здоровая молодежь – Общее дело"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4846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"Здоровая Россия - Общее дело"</a:t>
            </a:r>
            <a:endParaRPr lang="ru-RU" sz="31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Содержимое 7" descr="posobie_sqar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87823" y="2063777"/>
            <a:ext cx="4067504" cy="406750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8030" y="1920085"/>
            <a:ext cx="6474373" cy="443484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Программа "Здоровая Россия - Общее дело!"</a:t>
            </a:r>
            <a:r>
              <a:rPr lang="ru-RU" sz="2800" dirty="0" smtClean="0"/>
              <a:t> разработана для профилактики потребления психоактивных веществ (алкоголь, табак, наркотики). Категория слушателей 12+. Включает в себя 5 отдельных тематических интерактивных занятий в формате "кинолекторий" (просмотр и обсуждение документального фильма), рассчитанных на 1 урок (1 академический час = 45 мин.) каждый.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920085"/>
            <a:ext cx="5901559" cy="443484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Программа "Здоровые дети!"</a:t>
            </a:r>
            <a:r>
              <a:rPr lang="ru-RU" sz="2800" dirty="0" smtClean="0"/>
              <a:t> разработана для профилактики потребления психоактивных веществ (алкоголь, табак). Категория слушателей 6+. Включает в себя 2 тематических интерактивных занятий в формате "кинолекторий" (просмотр и обсуждение серий мультипликационного сериала "Команда Познавалова"), рассчитанных на 1 урок (1 академический час = 45 мин.)</a:t>
            </a:r>
          </a:p>
          <a:p>
            <a:endParaRPr lang="ru-RU" dirty="0"/>
          </a:p>
        </p:txBody>
      </p:sp>
      <p:pic>
        <p:nvPicPr>
          <p:cNvPr id="5" name="Содержимое 4" descr="square_multic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31876" y="1245477"/>
            <a:ext cx="4689940" cy="46899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3421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"Здоровые дети"</a:t>
            </a:r>
            <a:endParaRPr lang="ru-RU" sz="31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4371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+mn-lt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"Здоровая молодежь – Общее дело"</a:t>
            </a:r>
            <a:endParaRPr lang="ru-RU" sz="31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Содержимое 3" descr="bGbwI1ZD99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450" y="1805527"/>
            <a:ext cx="10972800" cy="358190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639</TotalTime>
  <Words>1112</Words>
  <Application>Microsoft Office PowerPoint</Application>
  <PresentationFormat>Произвольный</PresentationFormat>
  <Paragraphs>157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Муниципальный профилактический проект «Сосновый Бор - Здоровые Дети»</vt:lpstr>
      <vt:lpstr>Слайд 2</vt:lpstr>
      <vt:lpstr> ЗАДАЧИ ПРОЕКТА:</vt:lpstr>
      <vt:lpstr>Слайд 4</vt:lpstr>
      <vt:lpstr>МЕТОДЫ И ЭТАПЫ РЕАЛИЗАЦИИ ПРОЕКТА</vt:lpstr>
      <vt:lpstr>Проект предусматривает реализацию следующих программ Общероссийской общественной организации «Общее дело»: </vt:lpstr>
      <vt:lpstr>     "Здоровая Россия - Общее дело"</vt:lpstr>
      <vt:lpstr>  "Здоровые дети"</vt:lpstr>
      <vt:lpstr>  "Здоровая молодежь – Общее дело"</vt:lpstr>
      <vt:lpstr>Слайд 10</vt:lpstr>
      <vt:lpstr>Слайд 11</vt:lpstr>
      <vt:lpstr>Целевая аудитория для реализации проекта: </vt:lpstr>
      <vt:lpstr> График реализации программ (проведение профилактических занятий) в учебных заведениях:</vt:lpstr>
      <vt:lpstr>Слайд 14</vt:lpstr>
      <vt:lpstr>Слайд 15</vt:lpstr>
      <vt:lpstr>       График проведение игровых познавательных программ в лагерях:</vt:lpstr>
      <vt:lpstr>Слайд 17</vt:lpstr>
      <vt:lpstr>Слайд 18</vt:lpstr>
      <vt:lpstr>Слайд 19</vt:lpstr>
      <vt:lpstr>Ожидаемые результаты проекта </vt:lpstr>
      <vt:lpstr>Критерии и оценка эффективности проекта: </vt:lpstr>
      <vt:lpstr>Способы контроля реализации проекта: </vt:lpstr>
      <vt:lpstr>Показатели и социальный эффект проекта 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Копылов</dc:creator>
  <cp:lastModifiedBy>Зеленская</cp:lastModifiedBy>
  <cp:revision>79</cp:revision>
  <dcterms:created xsi:type="dcterms:W3CDTF">2019-02-05T10:18:02Z</dcterms:created>
  <dcterms:modified xsi:type="dcterms:W3CDTF">2019-04-18T07:49:41Z</dcterms:modified>
</cp:coreProperties>
</file>