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slides/slide36.xml" ContentType="application/vnd.openxmlformats-officedocument.presentationml.slide+xml"/>
  <Override PartName="/ppt/slides/slide83.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slides/slide9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diagrams/quickStyle20.xml" ContentType="application/vnd.openxmlformats-officedocument.drawingml.diagramStyle+xml"/>
  <Override PartName="/ppt/diagrams/drawing21.xml" ContentType="application/vnd.ms-office.drawingml.diagramDrawing+xml"/>
  <Override PartName="/ppt/slides/slide77.xml" ContentType="application/vnd.openxmlformats-officedocument.presentationml.slide+xml"/>
  <Override PartName="/ppt/slides/slide88.xml" ContentType="application/vnd.openxmlformats-officedocument.presentationml.slide+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diagrams/drawing3.xml" ContentType="application/vnd.ms-office.drawingml.diagramDrawing+xml"/>
  <Override PartName="/ppt/diagrams/layout20.xml" ContentType="application/vnd.openxmlformats-officedocument.drawingml.diagramLayout+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quickStyle25.xml" ContentType="application/vnd.openxmlformats-officedocument.drawingml.diagramStyle+xml"/>
  <Override PartName="/ppt/diagrams/drawing26.xml" ContentType="application/vnd.ms-office.drawingml.diagramDrawing+xml"/>
  <Override PartName="/ppt/slideLayouts/slideLayout10.xml" ContentType="application/vnd.openxmlformats-officedocument.presentationml.slideLayout+xml"/>
  <Override PartName="/ppt/diagrams/drawing8.xml" ContentType="application/vnd.ms-office.drawingml.diagramDrawing+xml"/>
  <Override PartName="/ppt/diagrams/layout25.xml" ContentType="application/vnd.openxmlformats-officedocument.drawingml.diagramLayout+xml"/>
  <Override PartName="/ppt/slides/slide108.xml" ContentType="application/vnd.openxmlformats-officedocument.presentationml.slide+xml"/>
  <Override PartName="/ppt/diagrams/quickStyle8.xml" ContentType="application/vnd.openxmlformats-officedocument.drawingml.diagramStyle+xml"/>
  <Override PartName="/ppt/diagrams/layout14.xml" ContentType="application/vnd.openxmlformats-officedocument.drawingml.diagramLayout+xml"/>
  <Override PartName="/ppt/slides/slide49.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diagrams/colors24.xml" ContentType="application/vnd.openxmlformats-officedocument.drawingml.diagramColors+xml"/>
  <Override PartName="/ppt/slides/slide38.xml" ContentType="application/vnd.openxmlformats-officedocument.presentationml.slide+xml"/>
  <Override PartName="/ppt/slides/slide85.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diagrams/data26.xml" ContentType="application/vnd.openxmlformats-officedocument.drawingml.diagramData+xml"/>
  <Default Extension="svg" ContentType="image/svg+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diagrams/quickStyle19.xml" ContentType="application/vnd.openxmlformats-officedocument.drawingml.diagramStyle+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diagrams/layout26.xml" ContentType="application/vnd.openxmlformats-officedocument.drawingml.diagramLayout+xml"/>
  <Override PartName="/ppt/slides/slide79.xml" ContentType="application/vnd.openxmlformats-officedocument.presentationml.slide+xml"/>
  <Override PartName="/ppt/slides/slide109.xml" ContentType="application/vnd.openxmlformats-officedocument.presentationml.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notesSlides/notesSlide5.xml" ContentType="application/vnd.openxmlformats-officedocument.presentationml.notesSlide+xml"/>
  <Override PartName="/ppt/diagrams/colors25.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slides/slide98.xml" ContentType="application/vnd.openxmlformats-officedocument.presentationml.slide+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slides/slide95.xml" ContentType="application/vnd.openxmlformats-officedocument.presentationml.slide+xml"/>
  <Override PartName="/ppt/diagrams/colors12.xml" ContentType="application/vnd.openxmlformats-officedocument.drawingml.diagramColors+xml"/>
  <Override PartName="/ppt/notesSlides/notesSlide3.xml" ContentType="application/vnd.openxmlformats-officedocument.presentationml.notesSlide+xml"/>
  <Override PartName="/ppt/diagrams/colors23.xml" ContentType="application/vnd.openxmlformats-officedocument.drawingml.diagramColors+xml"/>
  <Override PartName="/ppt/diagrams/data25.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diagrams/drawing19.xml" ContentType="application/vnd.ms-office.drawingml.diagramDrawing+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diagrams/quickStyle18.xml" ContentType="application/vnd.openxmlformats-officedocument.drawingml.diagramStyle+xml"/>
  <Override PartName="/ppt/slides/slide40.xml" ContentType="application/vnd.openxmlformats-officedocument.presentationml.slide+xml"/>
  <Override PartName="/ppt/diagrams/layout18.xml" ContentType="application/vnd.openxmlformats-officedocument.drawingml.diagramLayout+xml"/>
  <Override PartName="/ppt/diagrams/layout2.xml" ContentType="application/vnd.openxmlformats-officedocument.drawingml.diagramLayout+xml"/>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slides/slide78.xml" ContentType="application/vnd.openxmlformats-officedocument.presentationml.slide+xml"/>
  <Override PartName="/ppt/slides/slide115.xml" ContentType="application/vnd.openxmlformats-officedocument.presentationml.slide+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diagrams/colors20.xml" ContentType="application/vnd.openxmlformats-officedocument.drawingml.diagramColors+xml"/>
  <Override PartName="/ppt/slides/slide34.xml" ContentType="application/vnd.openxmlformats-officedocument.presentationml.slide+xml"/>
  <Override PartName="/ppt/slides/slide81.xml" ContentType="application/vnd.openxmlformats-officedocument.presentationml.slide+xml"/>
  <Override PartName="/ppt/diagrams/data11.xml" ContentType="application/vnd.openxmlformats-officedocument.drawingml.diagramData+xml"/>
  <Override PartName="/ppt/diagrams/data22.xml" ContentType="application/vnd.openxmlformats-officedocument.drawingml.diagramData+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7"/>
  </p:notesMasterIdLst>
  <p:sldIdLst>
    <p:sldId id="531" r:id="rId2"/>
    <p:sldId id="533" r:id="rId3"/>
    <p:sldId id="534" r:id="rId4"/>
    <p:sldId id="535" r:id="rId5"/>
    <p:sldId id="536" r:id="rId6"/>
    <p:sldId id="537" r:id="rId7"/>
    <p:sldId id="538" r:id="rId8"/>
    <p:sldId id="539" r:id="rId9"/>
    <p:sldId id="540" r:id="rId10"/>
    <p:sldId id="541" r:id="rId11"/>
    <p:sldId id="542" r:id="rId12"/>
    <p:sldId id="543" r:id="rId13"/>
    <p:sldId id="544" r:id="rId14"/>
    <p:sldId id="545" r:id="rId15"/>
    <p:sldId id="546" r:id="rId16"/>
    <p:sldId id="547" r:id="rId17"/>
    <p:sldId id="548" r:id="rId18"/>
    <p:sldId id="549" r:id="rId19"/>
    <p:sldId id="550" r:id="rId20"/>
    <p:sldId id="551" r:id="rId21"/>
    <p:sldId id="552" r:id="rId22"/>
    <p:sldId id="553" r:id="rId23"/>
    <p:sldId id="554" r:id="rId24"/>
    <p:sldId id="555" r:id="rId25"/>
    <p:sldId id="556" r:id="rId26"/>
    <p:sldId id="557" r:id="rId27"/>
    <p:sldId id="558" r:id="rId28"/>
    <p:sldId id="559" r:id="rId29"/>
    <p:sldId id="560" r:id="rId30"/>
    <p:sldId id="561" r:id="rId31"/>
    <p:sldId id="562" r:id="rId32"/>
    <p:sldId id="563" r:id="rId33"/>
    <p:sldId id="564" r:id="rId34"/>
    <p:sldId id="565" r:id="rId35"/>
    <p:sldId id="566" r:id="rId36"/>
    <p:sldId id="567" r:id="rId37"/>
    <p:sldId id="568" r:id="rId38"/>
    <p:sldId id="569" r:id="rId39"/>
    <p:sldId id="570" r:id="rId40"/>
    <p:sldId id="571" r:id="rId41"/>
    <p:sldId id="572" r:id="rId42"/>
    <p:sldId id="573" r:id="rId43"/>
    <p:sldId id="574" r:id="rId44"/>
    <p:sldId id="575" r:id="rId45"/>
    <p:sldId id="576" r:id="rId46"/>
    <p:sldId id="577" r:id="rId47"/>
    <p:sldId id="578" r:id="rId48"/>
    <p:sldId id="579" r:id="rId49"/>
    <p:sldId id="580" r:id="rId50"/>
    <p:sldId id="581" r:id="rId51"/>
    <p:sldId id="582" r:id="rId52"/>
    <p:sldId id="583" r:id="rId53"/>
    <p:sldId id="584" r:id="rId54"/>
    <p:sldId id="585" r:id="rId55"/>
    <p:sldId id="586" r:id="rId56"/>
    <p:sldId id="587" r:id="rId57"/>
    <p:sldId id="588" r:id="rId58"/>
    <p:sldId id="589" r:id="rId59"/>
    <p:sldId id="590" r:id="rId60"/>
    <p:sldId id="591" r:id="rId61"/>
    <p:sldId id="592" r:id="rId62"/>
    <p:sldId id="593" r:id="rId63"/>
    <p:sldId id="594" r:id="rId64"/>
    <p:sldId id="595" r:id="rId65"/>
    <p:sldId id="596" r:id="rId66"/>
    <p:sldId id="597" r:id="rId67"/>
    <p:sldId id="598" r:id="rId68"/>
    <p:sldId id="599" r:id="rId69"/>
    <p:sldId id="600" r:id="rId70"/>
    <p:sldId id="601" r:id="rId71"/>
    <p:sldId id="602" r:id="rId72"/>
    <p:sldId id="603" r:id="rId73"/>
    <p:sldId id="604" r:id="rId74"/>
    <p:sldId id="605" r:id="rId75"/>
    <p:sldId id="606" r:id="rId76"/>
    <p:sldId id="607" r:id="rId77"/>
    <p:sldId id="608" r:id="rId78"/>
    <p:sldId id="609" r:id="rId79"/>
    <p:sldId id="610" r:id="rId80"/>
    <p:sldId id="611" r:id="rId81"/>
    <p:sldId id="612" r:id="rId82"/>
    <p:sldId id="613" r:id="rId83"/>
    <p:sldId id="614" r:id="rId84"/>
    <p:sldId id="615" r:id="rId85"/>
    <p:sldId id="616" r:id="rId86"/>
    <p:sldId id="617" r:id="rId87"/>
    <p:sldId id="618" r:id="rId88"/>
    <p:sldId id="619" r:id="rId89"/>
    <p:sldId id="620" r:id="rId90"/>
    <p:sldId id="621" r:id="rId91"/>
    <p:sldId id="622" r:id="rId92"/>
    <p:sldId id="623" r:id="rId93"/>
    <p:sldId id="624" r:id="rId94"/>
    <p:sldId id="625" r:id="rId95"/>
    <p:sldId id="626" r:id="rId96"/>
    <p:sldId id="627" r:id="rId97"/>
    <p:sldId id="628" r:id="rId98"/>
    <p:sldId id="629" r:id="rId99"/>
    <p:sldId id="630" r:id="rId100"/>
    <p:sldId id="631" r:id="rId101"/>
    <p:sldId id="632" r:id="rId102"/>
    <p:sldId id="633" r:id="rId103"/>
    <p:sldId id="634" r:id="rId104"/>
    <p:sldId id="635" r:id="rId105"/>
    <p:sldId id="636" r:id="rId106"/>
    <p:sldId id="637" r:id="rId107"/>
    <p:sldId id="638" r:id="rId108"/>
    <p:sldId id="639" r:id="rId109"/>
    <p:sldId id="640" r:id="rId110"/>
    <p:sldId id="641" r:id="rId111"/>
    <p:sldId id="642" r:id="rId112"/>
    <p:sldId id="643" r:id="rId113"/>
    <p:sldId id="644" r:id="rId114"/>
    <p:sldId id="645" r:id="rId115"/>
    <p:sldId id="530" r:id="rId116"/>
  </p:sldIdLst>
  <p:sldSz cx="9906000" cy="6858000" type="A4"/>
  <p:notesSz cx="6858000" cy="9144000"/>
  <p:custDataLst>
    <p:tags r:id="rId1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094" userDrawn="1">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338D"/>
    <a:srgbClr val="BC204B"/>
    <a:srgbClr val="F68D2E"/>
    <a:srgbClr val="EAAA00"/>
    <a:srgbClr val="43B02A"/>
    <a:srgbClr val="009A4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09" autoAdjust="0"/>
    <p:restoredTop sz="94660"/>
  </p:normalViewPr>
  <p:slideViewPr>
    <p:cSldViewPr snapToGrid="0" showGuides="1">
      <p:cViewPr>
        <p:scale>
          <a:sx n="96" d="100"/>
          <a:sy n="96" d="100"/>
        </p:scale>
        <p:origin x="-978" y="42"/>
      </p:cViewPr>
      <p:guideLst>
        <p:guide orient="horz" pos="1094"/>
        <p:guide pos="3120"/>
      </p:guideLst>
    </p:cSldViewPr>
  </p:slideViewPr>
  <p:notesTextViewPr>
    <p:cViewPr>
      <p:scale>
        <a:sx n="3" d="2"/>
        <a:sy n="3" d="2"/>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iagrams/_rels/data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12.jpeg"/><Relationship Id="rId4" Type="http://schemas.openxmlformats.org/officeDocument/2006/relationships/image" Target="../media/image23.jpeg"/></Relationships>
</file>

<file path=ppt/diagrams/_rels/data3.xml.rels><?xml version="1.0" encoding="UTF-8" standalone="yes"?>
<Relationships xmlns="http://schemas.openxmlformats.org/package/2006/relationships"><Relationship Id="rId1" Type="http://schemas.openxmlformats.org/officeDocument/2006/relationships/image" Target="../media/image12.jpeg"/></Relationships>
</file>

<file path=ppt/diagrams/_rels/drawing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12.jpeg"/><Relationship Id="rId4" Type="http://schemas.openxmlformats.org/officeDocument/2006/relationships/image" Target="../media/image23.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C8939B-63E1-4E6C-9284-F815056B5495}" type="doc">
      <dgm:prSet loTypeId="urn:microsoft.com/office/officeart/2008/layout/NameandTitleOrganizationalChart" loCatId="hierarchy" qsTypeId="urn:microsoft.com/office/officeart/2005/8/quickstyle/simple3" qsCatId="simple" csTypeId="urn:microsoft.com/office/officeart/2005/8/colors/colorful2" csCatId="colorful" phldr="1"/>
      <dgm:spPr/>
      <dgm:t>
        <a:bodyPr/>
        <a:lstStyle/>
        <a:p>
          <a:endParaRPr lang="ru-RU"/>
        </a:p>
      </dgm:t>
    </dgm:pt>
    <dgm:pt modelId="{7F894013-1C8D-448C-82F0-8DD87A5D1F4C}">
      <dgm:prSet phldrT="[Текст]"/>
      <dgm:spPr>
        <a:ln w="38100">
          <a:solidFill>
            <a:srgbClr val="0070C0"/>
          </a:solidFill>
        </a:ln>
        <a:effectLst>
          <a:outerShdw blurRad="50800" dist="38100" dir="2700000" algn="tl" rotWithShape="0">
            <a:prstClr val="black">
              <a:alpha val="40000"/>
            </a:prstClr>
          </a:outerShdw>
        </a:effectLst>
      </dgm:spPr>
      <dgm:t>
        <a:bodyPr/>
        <a:lstStyle/>
        <a:p>
          <a:r>
            <a:rPr lang="ru-RU" dirty="0" smtClean="0"/>
            <a:t>Учетная политика</a:t>
          </a:r>
          <a:endParaRPr lang="ru-RU" dirty="0"/>
        </a:p>
      </dgm:t>
    </dgm:pt>
    <dgm:pt modelId="{B5636A8D-F958-46CA-B619-281D35BDA1DE}" type="parTrans" cxnId="{5657C4C3-1154-4A71-921E-D622DFF50D0A}">
      <dgm:prSet/>
      <dgm:spPr/>
      <dgm:t>
        <a:bodyPr/>
        <a:lstStyle/>
        <a:p>
          <a:endParaRPr lang="ru-RU"/>
        </a:p>
      </dgm:t>
    </dgm:pt>
    <dgm:pt modelId="{7DB5D2B1-33A6-4567-8161-CFEB81F6A986}" type="sibTrans" cxnId="{5657C4C3-1154-4A71-921E-D622DFF50D0A}">
      <dgm:prSet/>
      <dgm:spPr/>
      <dgm:t>
        <a:bodyPr/>
        <a:lstStyle/>
        <a:p>
          <a:endParaRPr lang="ru-RU"/>
        </a:p>
      </dgm:t>
    </dgm:pt>
    <dgm:pt modelId="{B16BAEE7-68C3-42A0-A058-1C6A0CFE025B}" type="asst">
      <dgm:prSet phldrT="[Текст]"/>
      <dgm:spPr>
        <a:ln w="38100"/>
      </dgm:spPr>
      <dgm:t>
        <a:bodyPr/>
        <a:lstStyle/>
        <a:p>
          <a:r>
            <a:rPr lang="ru-RU" dirty="0" smtClean="0"/>
            <a:t>Совокупность принятых актами субъекта учета способов</a:t>
          </a:r>
          <a:endParaRPr lang="ru-RU" dirty="0"/>
        </a:p>
      </dgm:t>
    </dgm:pt>
    <dgm:pt modelId="{FE8E73DF-00BA-4E43-BDA7-F9C74C4A540D}" type="parTrans" cxnId="{91C383F2-F50C-4554-A72D-E14173616647}">
      <dgm:prSet/>
      <dgm:spPr/>
      <dgm:t>
        <a:bodyPr/>
        <a:lstStyle/>
        <a:p>
          <a:endParaRPr lang="ru-RU"/>
        </a:p>
      </dgm:t>
    </dgm:pt>
    <dgm:pt modelId="{38787A30-801B-490B-9751-478C9C332699}" type="sibTrans" cxnId="{91C383F2-F50C-4554-A72D-E14173616647}">
      <dgm:prSet/>
      <dgm:spPr>
        <a:ln>
          <a:solidFill>
            <a:schemeClr val="accent2">
              <a:lumMod val="60000"/>
              <a:lumOff val="40000"/>
            </a:schemeClr>
          </a:solidFill>
        </a:ln>
      </dgm:spPr>
      <dgm:t>
        <a:bodyPr/>
        <a:lstStyle/>
        <a:p>
          <a:endParaRPr lang="ru-RU"/>
        </a:p>
      </dgm:t>
    </dgm:pt>
    <dgm:pt modelId="{3FC8263D-5E86-42F3-856B-696A576CB8E0}">
      <dgm:prSet phldrT="[Текст]"/>
      <dgm:spPr>
        <a:ln>
          <a:solidFill>
            <a:schemeClr val="accent2">
              <a:lumMod val="60000"/>
              <a:lumOff val="40000"/>
            </a:schemeClr>
          </a:solidFill>
        </a:ln>
      </dgm:spPr>
      <dgm:t>
        <a:bodyPr/>
        <a:lstStyle/>
        <a:p>
          <a:r>
            <a:rPr lang="ru-RU" dirty="0" smtClean="0"/>
            <a:t>Принципов</a:t>
          </a:r>
          <a:endParaRPr lang="ru-RU" dirty="0"/>
        </a:p>
      </dgm:t>
    </dgm:pt>
    <dgm:pt modelId="{C428F850-686E-416C-990F-31B1822F8BC3}" type="parTrans" cxnId="{9F04E74E-5C4D-48BB-A38F-3B9897C12153}">
      <dgm:prSet/>
      <dgm:spPr/>
      <dgm:t>
        <a:bodyPr/>
        <a:lstStyle/>
        <a:p>
          <a:endParaRPr lang="ru-RU"/>
        </a:p>
      </dgm:t>
    </dgm:pt>
    <dgm:pt modelId="{5E9CA718-4154-49D3-A0B3-13C3116383A5}" type="sibTrans" cxnId="{9F04E74E-5C4D-48BB-A38F-3B9897C12153}">
      <dgm:prSet/>
      <dgm:spPr/>
      <dgm:t>
        <a:bodyPr/>
        <a:lstStyle/>
        <a:p>
          <a:endParaRPr lang="ru-RU"/>
        </a:p>
      </dgm:t>
    </dgm:pt>
    <dgm:pt modelId="{023AFE66-DA3F-4D7A-A3D8-16F3F64D2BC8}">
      <dgm:prSet phldrT="[Текст]"/>
      <dgm:spPr>
        <a:ln>
          <a:solidFill>
            <a:schemeClr val="accent6">
              <a:lumMod val="75000"/>
            </a:schemeClr>
          </a:solidFill>
        </a:ln>
      </dgm:spPr>
      <dgm:t>
        <a:bodyPr/>
        <a:lstStyle/>
        <a:p>
          <a:r>
            <a:rPr lang="ru-RU" dirty="0" smtClean="0"/>
            <a:t>Методов</a:t>
          </a:r>
          <a:endParaRPr lang="ru-RU" dirty="0"/>
        </a:p>
      </dgm:t>
    </dgm:pt>
    <dgm:pt modelId="{05D8DB73-796E-4BA4-9031-3123B6550623}" type="parTrans" cxnId="{D4D2B946-9162-40B0-9FDB-2F573B11FB07}">
      <dgm:prSet/>
      <dgm:spPr/>
      <dgm:t>
        <a:bodyPr/>
        <a:lstStyle/>
        <a:p>
          <a:endParaRPr lang="ru-RU"/>
        </a:p>
      </dgm:t>
    </dgm:pt>
    <dgm:pt modelId="{233C0A64-D073-4397-A9B2-6D7755D42774}" type="sibTrans" cxnId="{D4D2B946-9162-40B0-9FDB-2F573B11FB07}">
      <dgm:prSet/>
      <dgm:spPr/>
      <dgm:t>
        <a:bodyPr/>
        <a:lstStyle/>
        <a:p>
          <a:endParaRPr lang="ru-RU"/>
        </a:p>
      </dgm:t>
    </dgm:pt>
    <dgm:pt modelId="{9E0D4253-70F5-473D-AB40-733532352C99}">
      <dgm:prSet phldrT="[Текст]"/>
      <dgm:spPr>
        <a:ln>
          <a:solidFill>
            <a:schemeClr val="accent3">
              <a:lumMod val="60000"/>
              <a:lumOff val="40000"/>
            </a:schemeClr>
          </a:solidFill>
        </a:ln>
      </dgm:spPr>
      <dgm:t>
        <a:bodyPr/>
        <a:lstStyle/>
        <a:p>
          <a:r>
            <a:rPr lang="ru-RU" dirty="0" smtClean="0"/>
            <a:t>Правил</a:t>
          </a:r>
          <a:endParaRPr lang="ru-RU" dirty="0"/>
        </a:p>
      </dgm:t>
    </dgm:pt>
    <dgm:pt modelId="{7BA7F077-1753-47DA-B353-30E2F84E3B75}" type="parTrans" cxnId="{910F1E1F-F15E-431A-BF3E-27DCD7129533}">
      <dgm:prSet/>
      <dgm:spPr/>
      <dgm:t>
        <a:bodyPr/>
        <a:lstStyle/>
        <a:p>
          <a:endParaRPr lang="ru-RU"/>
        </a:p>
      </dgm:t>
    </dgm:pt>
    <dgm:pt modelId="{62A70AA5-C288-4A33-BB49-DE6C3AB6BE6F}" type="sibTrans" cxnId="{910F1E1F-F15E-431A-BF3E-27DCD7129533}">
      <dgm:prSet/>
      <dgm:spPr>
        <a:ln>
          <a:solidFill>
            <a:srgbClr val="92D050"/>
          </a:solidFill>
        </a:ln>
      </dgm:spPr>
      <dgm:t>
        <a:bodyPr/>
        <a:lstStyle/>
        <a:p>
          <a:endParaRPr lang="ru-RU"/>
        </a:p>
      </dgm:t>
    </dgm:pt>
    <dgm:pt modelId="{A66AA790-12B2-48F4-B4C6-C1BB4B7C7885}" type="pres">
      <dgm:prSet presAssocID="{F3C8939B-63E1-4E6C-9284-F815056B5495}" presName="hierChild1" presStyleCnt="0">
        <dgm:presLayoutVars>
          <dgm:orgChart val="1"/>
          <dgm:chPref val="1"/>
          <dgm:dir/>
          <dgm:animOne val="branch"/>
          <dgm:animLvl val="lvl"/>
          <dgm:resizeHandles/>
        </dgm:presLayoutVars>
      </dgm:prSet>
      <dgm:spPr/>
      <dgm:t>
        <a:bodyPr/>
        <a:lstStyle/>
        <a:p>
          <a:endParaRPr lang="ru-RU"/>
        </a:p>
      </dgm:t>
    </dgm:pt>
    <dgm:pt modelId="{DDECC6DE-1D37-4DA0-A097-55D773FACEEB}" type="pres">
      <dgm:prSet presAssocID="{7F894013-1C8D-448C-82F0-8DD87A5D1F4C}" presName="hierRoot1" presStyleCnt="0">
        <dgm:presLayoutVars>
          <dgm:hierBranch val="init"/>
        </dgm:presLayoutVars>
      </dgm:prSet>
      <dgm:spPr/>
    </dgm:pt>
    <dgm:pt modelId="{8B8C0679-E4FF-448D-9420-6328F32A4EC4}" type="pres">
      <dgm:prSet presAssocID="{7F894013-1C8D-448C-82F0-8DD87A5D1F4C}" presName="rootComposite1" presStyleCnt="0"/>
      <dgm:spPr/>
    </dgm:pt>
    <dgm:pt modelId="{B7D4C9C8-54E0-4D7C-8EDF-260D47A685C6}" type="pres">
      <dgm:prSet presAssocID="{7F894013-1C8D-448C-82F0-8DD87A5D1F4C}" presName="rootText1" presStyleLbl="node0" presStyleIdx="0" presStyleCnt="1" custScaleX="172282">
        <dgm:presLayoutVars>
          <dgm:chMax/>
          <dgm:chPref val="3"/>
        </dgm:presLayoutVars>
      </dgm:prSet>
      <dgm:spPr/>
      <dgm:t>
        <a:bodyPr/>
        <a:lstStyle/>
        <a:p>
          <a:endParaRPr lang="ru-RU"/>
        </a:p>
      </dgm:t>
    </dgm:pt>
    <dgm:pt modelId="{DD8BA774-9826-4545-9B46-CFEA6F11D51C}" type="pres">
      <dgm:prSet presAssocID="{7F894013-1C8D-448C-82F0-8DD87A5D1F4C}" presName="titleText1" presStyleLbl="fgAcc0" presStyleIdx="0" presStyleCnt="1">
        <dgm:presLayoutVars>
          <dgm:chMax val="0"/>
          <dgm:chPref val="0"/>
        </dgm:presLayoutVars>
      </dgm:prSet>
      <dgm:spPr/>
      <dgm:t>
        <a:bodyPr/>
        <a:lstStyle/>
        <a:p>
          <a:endParaRPr lang="ru-RU"/>
        </a:p>
      </dgm:t>
    </dgm:pt>
    <dgm:pt modelId="{3BD826FC-0BE5-4B01-AAB5-55A37CBA142F}" type="pres">
      <dgm:prSet presAssocID="{7F894013-1C8D-448C-82F0-8DD87A5D1F4C}" presName="rootConnector1" presStyleLbl="node1" presStyleIdx="0" presStyleCnt="3"/>
      <dgm:spPr/>
      <dgm:t>
        <a:bodyPr/>
        <a:lstStyle/>
        <a:p>
          <a:endParaRPr lang="ru-RU"/>
        </a:p>
      </dgm:t>
    </dgm:pt>
    <dgm:pt modelId="{67864390-7CCB-4133-8B16-AD0247BF7112}" type="pres">
      <dgm:prSet presAssocID="{7F894013-1C8D-448C-82F0-8DD87A5D1F4C}" presName="hierChild2" presStyleCnt="0"/>
      <dgm:spPr/>
    </dgm:pt>
    <dgm:pt modelId="{C8740166-B3AA-4209-9730-A4A2CD00FF36}" type="pres">
      <dgm:prSet presAssocID="{C428F850-686E-416C-990F-31B1822F8BC3}" presName="Name37" presStyleLbl="parChTrans1D2" presStyleIdx="0" presStyleCnt="4"/>
      <dgm:spPr/>
      <dgm:t>
        <a:bodyPr/>
        <a:lstStyle/>
        <a:p>
          <a:endParaRPr lang="ru-RU"/>
        </a:p>
      </dgm:t>
    </dgm:pt>
    <dgm:pt modelId="{FAF85821-408F-4464-A4C0-8675C21993FA}" type="pres">
      <dgm:prSet presAssocID="{3FC8263D-5E86-42F3-856B-696A576CB8E0}" presName="hierRoot2" presStyleCnt="0">
        <dgm:presLayoutVars>
          <dgm:hierBranch val="init"/>
        </dgm:presLayoutVars>
      </dgm:prSet>
      <dgm:spPr/>
    </dgm:pt>
    <dgm:pt modelId="{82C8EAB7-16D0-4B66-9591-CDA30A7CE41E}" type="pres">
      <dgm:prSet presAssocID="{3FC8263D-5E86-42F3-856B-696A576CB8E0}" presName="rootComposite" presStyleCnt="0"/>
      <dgm:spPr/>
    </dgm:pt>
    <dgm:pt modelId="{AE2996E7-A867-4096-8AB3-3AAA46AB567C}" type="pres">
      <dgm:prSet presAssocID="{3FC8263D-5E86-42F3-856B-696A576CB8E0}" presName="rootText" presStyleLbl="node1" presStyleIdx="0" presStyleCnt="3">
        <dgm:presLayoutVars>
          <dgm:chMax/>
          <dgm:chPref val="3"/>
        </dgm:presLayoutVars>
      </dgm:prSet>
      <dgm:spPr/>
      <dgm:t>
        <a:bodyPr/>
        <a:lstStyle/>
        <a:p>
          <a:endParaRPr lang="ru-RU"/>
        </a:p>
      </dgm:t>
    </dgm:pt>
    <dgm:pt modelId="{143E8583-F89C-4780-A10C-777F48ADB479}" type="pres">
      <dgm:prSet presAssocID="{3FC8263D-5E86-42F3-856B-696A576CB8E0}" presName="titleText2" presStyleLbl="fgAcc1" presStyleIdx="0" presStyleCnt="3">
        <dgm:presLayoutVars>
          <dgm:chMax val="0"/>
          <dgm:chPref val="0"/>
        </dgm:presLayoutVars>
      </dgm:prSet>
      <dgm:spPr/>
      <dgm:t>
        <a:bodyPr/>
        <a:lstStyle/>
        <a:p>
          <a:endParaRPr lang="ru-RU"/>
        </a:p>
      </dgm:t>
    </dgm:pt>
    <dgm:pt modelId="{D215D11C-B52C-4EA5-A04A-A8E9419AC7B8}" type="pres">
      <dgm:prSet presAssocID="{3FC8263D-5E86-42F3-856B-696A576CB8E0}" presName="rootConnector" presStyleLbl="node2" presStyleIdx="0" presStyleCnt="0"/>
      <dgm:spPr/>
      <dgm:t>
        <a:bodyPr/>
        <a:lstStyle/>
        <a:p>
          <a:endParaRPr lang="ru-RU"/>
        </a:p>
      </dgm:t>
    </dgm:pt>
    <dgm:pt modelId="{1B54EF6D-F82C-40AE-A046-114C7DC3048B}" type="pres">
      <dgm:prSet presAssocID="{3FC8263D-5E86-42F3-856B-696A576CB8E0}" presName="hierChild4" presStyleCnt="0"/>
      <dgm:spPr/>
    </dgm:pt>
    <dgm:pt modelId="{61BA107D-9921-4118-AE5E-EC64CAC0F033}" type="pres">
      <dgm:prSet presAssocID="{3FC8263D-5E86-42F3-856B-696A576CB8E0}" presName="hierChild5" presStyleCnt="0"/>
      <dgm:spPr/>
    </dgm:pt>
    <dgm:pt modelId="{EBC743E0-B1D6-4C99-92EC-BBD4B1993502}" type="pres">
      <dgm:prSet presAssocID="{05D8DB73-796E-4BA4-9031-3123B6550623}" presName="Name37" presStyleLbl="parChTrans1D2" presStyleIdx="1" presStyleCnt="4"/>
      <dgm:spPr/>
      <dgm:t>
        <a:bodyPr/>
        <a:lstStyle/>
        <a:p>
          <a:endParaRPr lang="ru-RU"/>
        </a:p>
      </dgm:t>
    </dgm:pt>
    <dgm:pt modelId="{675D0DB4-0393-4C64-BFC9-4E1C7BC1B18C}" type="pres">
      <dgm:prSet presAssocID="{023AFE66-DA3F-4D7A-A3D8-16F3F64D2BC8}" presName="hierRoot2" presStyleCnt="0">
        <dgm:presLayoutVars>
          <dgm:hierBranch val="init"/>
        </dgm:presLayoutVars>
      </dgm:prSet>
      <dgm:spPr/>
    </dgm:pt>
    <dgm:pt modelId="{47D783C8-989F-43D2-854C-E90AB76A2E92}" type="pres">
      <dgm:prSet presAssocID="{023AFE66-DA3F-4D7A-A3D8-16F3F64D2BC8}" presName="rootComposite" presStyleCnt="0"/>
      <dgm:spPr/>
    </dgm:pt>
    <dgm:pt modelId="{12BA0D99-9551-475F-874A-DF9104BFD28E}" type="pres">
      <dgm:prSet presAssocID="{023AFE66-DA3F-4D7A-A3D8-16F3F64D2BC8}" presName="rootText" presStyleLbl="node1" presStyleIdx="1" presStyleCnt="3">
        <dgm:presLayoutVars>
          <dgm:chMax/>
          <dgm:chPref val="3"/>
        </dgm:presLayoutVars>
      </dgm:prSet>
      <dgm:spPr/>
      <dgm:t>
        <a:bodyPr/>
        <a:lstStyle/>
        <a:p>
          <a:endParaRPr lang="ru-RU"/>
        </a:p>
      </dgm:t>
    </dgm:pt>
    <dgm:pt modelId="{BFE834F5-9E02-420A-A941-EB19FE8D5AF8}" type="pres">
      <dgm:prSet presAssocID="{023AFE66-DA3F-4D7A-A3D8-16F3F64D2BC8}" presName="titleText2" presStyleLbl="fgAcc1" presStyleIdx="1" presStyleCnt="3">
        <dgm:presLayoutVars>
          <dgm:chMax val="0"/>
          <dgm:chPref val="0"/>
        </dgm:presLayoutVars>
      </dgm:prSet>
      <dgm:spPr/>
      <dgm:t>
        <a:bodyPr/>
        <a:lstStyle/>
        <a:p>
          <a:endParaRPr lang="ru-RU"/>
        </a:p>
      </dgm:t>
    </dgm:pt>
    <dgm:pt modelId="{1F14E1D5-D860-478E-8DBE-F9137FBEC48B}" type="pres">
      <dgm:prSet presAssocID="{023AFE66-DA3F-4D7A-A3D8-16F3F64D2BC8}" presName="rootConnector" presStyleLbl="node2" presStyleIdx="0" presStyleCnt="0"/>
      <dgm:spPr/>
      <dgm:t>
        <a:bodyPr/>
        <a:lstStyle/>
        <a:p>
          <a:endParaRPr lang="ru-RU"/>
        </a:p>
      </dgm:t>
    </dgm:pt>
    <dgm:pt modelId="{83B43214-1D6D-4365-BECF-09BC58CA4A70}" type="pres">
      <dgm:prSet presAssocID="{023AFE66-DA3F-4D7A-A3D8-16F3F64D2BC8}" presName="hierChild4" presStyleCnt="0"/>
      <dgm:spPr/>
    </dgm:pt>
    <dgm:pt modelId="{E3D6AF4F-A4D7-48AB-AC45-DD99A6C490E3}" type="pres">
      <dgm:prSet presAssocID="{023AFE66-DA3F-4D7A-A3D8-16F3F64D2BC8}" presName="hierChild5" presStyleCnt="0"/>
      <dgm:spPr/>
    </dgm:pt>
    <dgm:pt modelId="{A8363EB4-D98B-4D81-8D73-BB22AB2ABD3D}" type="pres">
      <dgm:prSet presAssocID="{7BA7F077-1753-47DA-B353-30E2F84E3B75}" presName="Name37" presStyleLbl="parChTrans1D2" presStyleIdx="2" presStyleCnt="4"/>
      <dgm:spPr/>
      <dgm:t>
        <a:bodyPr/>
        <a:lstStyle/>
        <a:p>
          <a:endParaRPr lang="ru-RU"/>
        </a:p>
      </dgm:t>
    </dgm:pt>
    <dgm:pt modelId="{E98C9A7A-2F26-4368-ABBA-600F91594ED1}" type="pres">
      <dgm:prSet presAssocID="{9E0D4253-70F5-473D-AB40-733532352C99}" presName="hierRoot2" presStyleCnt="0">
        <dgm:presLayoutVars>
          <dgm:hierBranch val="init"/>
        </dgm:presLayoutVars>
      </dgm:prSet>
      <dgm:spPr/>
    </dgm:pt>
    <dgm:pt modelId="{69460507-E2AF-4CB1-AAE4-A4334857F6CF}" type="pres">
      <dgm:prSet presAssocID="{9E0D4253-70F5-473D-AB40-733532352C99}" presName="rootComposite" presStyleCnt="0"/>
      <dgm:spPr/>
    </dgm:pt>
    <dgm:pt modelId="{074C05B7-F208-449D-BAD6-0C7CAED462FC}" type="pres">
      <dgm:prSet presAssocID="{9E0D4253-70F5-473D-AB40-733532352C99}" presName="rootText" presStyleLbl="node1" presStyleIdx="2" presStyleCnt="3">
        <dgm:presLayoutVars>
          <dgm:chMax/>
          <dgm:chPref val="3"/>
        </dgm:presLayoutVars>
      </dgm:prSet>
      <dgm:spPr/>
      <dgm:t>
        <a:bodyPr/>
        <a:lstStyle/>
        <a:p>
          <a:endParaRPr lang="ru-RU"/>
        </a:p>
      </dgm:t>
    </dgm:pt>
    <dgm:pt modelId="{3D37F57A-10C1-4F09-8079-3DB434979936}" type="pres">
      <dgm:prSet presAssocID="{9E0D4253-70F5-473D-AB40-733532352C99}" presName="titleText2" presStyleLbl="fgAcc1" presStyleIdx="2" presStyleCnt="3">
        <dgm:presLayoutVars>
          <dgm:chMax val="0"/>
          <dgm:chPref val="0"/>
        </dgm:presLayoutVars>
      </dgm:prSet>
      <dgm:spPr/>
      <dgm:t>
        <a:bodyPr/>
        <a:lstStyle/>
        <a:p>
          <a:endParaRPr lang="ru-RU"/>
        </a:p>
      </dgm:t>
    </dgm:pt>
    <dgm:pt modelId="{5A36AB0C-3537-44AC-87FB-2C7F777BF41E}" type="pres">
      <dgm:prSet presAssocID="{9E0D4253-70F5-473D-AB40-733532352C99}" presName="rootConnector" presStyleLbl="node2" presStyleIdx="0" presStyleCnt="0"/>
      <dgm:spPr/>
      <dgm:t>
        <a:bodyPr/>
        <a:lstStyle/>
        <a:p>
          <a:endParaRPr lang="ru-RU"/>
        </a:p>
      </dgm:t>
    </dgm:pt>
    <dgm:pt modelId="{CBE8821B-0857-4B25-8ECC-1EA15F525F51}" type="pres">
      <dgm:prSet presAssocID="{9E0D4253-70F5-473D-AB40-733532352C99}" presName="hierChild4" presStyleCnt="0"/>
      <dgm:spPr/>
    </dgm:pt>
    <dgm:pt modelId="{770D2651-3D46-49AA-9C43-CB8F2050018D}" type="pres">
      <dgm:prSet presAssocID="{9E0D4253-70F5-473D-AB40-733532352C99}" presName="hierChild5" presStyleCnt="0"/>
      <dgm:spPr/>
    </dgm:pt>
    <dgm:pt modelId="{7A55A119-7E45-40F0-B0FC-9C94899A742B}" type="pres">
      <dgm:prSet presAssocID="{7F894013-1C8D-448C-82F0-8DD87A5D1F4C}" presName="hierChild3" presStyleCnt="0"/>
      <dgm:spPr/>
    </dgm:pt>
    <dgm:pt modelId="{3DB33FED-907E-433C-A07F-193894F696D3}" type="pres">
      <dgm:prSet presAssocID="{FE8E73DF-00BA-4E43-BDA7-F9C74C4A540D}" presName="Name96" presStyleLbl="parChTrans1D2" presStyleIdx="3" presStyleCnt="4"/>
      <dgm:spPr/>
      <dgm:t>
        <a:bodyPr/>
        <a:lstStyle/>
        <a:p>
          <a:endParaRPr lang="ru-RU"/>
        </a:p>
      </dgm:t>
    </dgm:pt>
    <dgm:pt modelId="{93F595DA-40BB-4735-84DE-E8D7C6E83FE3}" type="pres">
      <dgm:prSet presAssocID="{B16BAEE7-68C3-42A0-A058-1C6A0CFE025B}" presName="hierRoot3" presStyleCnt="0">
        <dgm:presLayoutVars>
          <dgm:hierBranch val="init"/>
        </dgm:presLayoutVars>
      </dgm:prSet>
      <dgm:spPr/>
    </dgm:pt>
    <dgm:pt modelId="{397D8559-E777-43A5-971D-501B70809405}" type="pres">
      <dgm:prSet presAssocID="{B16BAEE7-68C3-42A0-A058-1C6A0CFE025B}" presName="rootComposite3" presStyleCnt="0"/>
      <dgm:spPr/>
    </dgm:pt>
    <dgm:pt modelId="{42AE1A3F-5083-4691-AC71-75F39F81BA0D}" type="pres">
      <dgm:prSet presAssocID="{B16BAEE7-68C3-42A0-A058-1C6A0CFE025B}" presName="rootText3" presStyleLbl="asst1" presStyleIdx="0" presStyleCnt="1" custScaleX="323899" custLinFactNeighborX="78906" custLinFactNeighborY="-3789">
        <dgm:presLayoutVars>
          <dgm:chPref val="3"/>
        </dgm:presLayoutVars>
      </dgm:prSet>
      <dgm:spPr/>
      <dgm:t>
        <a:bodyPr/>
        <a:lstStyle/>
        <a:p>
          <a:endParaRPr lang="ru-RU"/>
        </a:p>
      </dgm:t>
    </dgm:pt>
    <dgm:pt modelId="{D1F3034C-D256-4AE9-AEE2-EFC4AE55720C}" type="pres">
      <dgm:prSet presAssocID="{B16BAEE7-68C3-42A0-A058-1C6A0CFE025B}" presName="titleText3" presStyleLbl="fgAcc2" presStyleIdx="0" presStyleCnt="1" custLinFactNeighborX="63423" custLinFactNeighborY="5466">
        <dgm:presLayoutVars>
          <dgm:chMax val="0"/>
          <dgm:chPref val="0"/>
        </dgm:presLayoutVars>
      </dgm:prSet>
      <dgm:spPr/>
      <dgm:t>
        <a:bodyPr/>
        <a:lstStyle/>
        <a:p>
          <a:endParaRPr lang="ru-RU"/>
        </a:p>
      </dgm:t>
    </dgm:pt>
    <dgm:pt modelId="{501778B4-A8D3-470D-87C5-D032488910D9}" type="pres">
      <dgm:prSet presAssocID="{B16BAEE7-68C3-42A0-A058-1C6A0CFE025B}" presName="rootConnector3" presStyleLbl="asst1" presStyleIdx="0" presStyleCnt="1"/>
      <dgm:spPr/>
      <dgm:t>
        <a:bodyPr/>
        <a:lstStyle/>
        <a:p>
          <a:endParaRPr lang="ru-RU"/>
        </a:p>
      </dgm:t>
    </dgm:pt>
    <dgm:pt modelId="{A81C9A87-1392-4FF2-B4DD-FC45412DAAA1}" type="pres">
      <dgm:prSet presAssocID="{B16BAEE7-68C3-42A0-A058-1C6A0CFE025B}" presName="hierChild6" presStyleCnt="0"/>
      <dgm:spPr/>
    </dgm:pt>
    <dgm:pt modelId="{A02FFCC7-94D2-4C1E-A013-763FD4279AE0}" type="pres">
      <dgm:prSet presAssocID="{B16BAEE7-68C3-42A0-A058-1C6A0CFE025B}" presName="hierChild7" presStyleCnt="0"/>
      <dgm:spPr/>
    </dgm:pt>
  </dgm:ptLst>
  <dgm:cxnLst>
    <dgm:cxn modelId="{1259CDAE-7DE1-414B-AB05-0EDA25EEAA7D}" type="presOf" srcId="{3FC8263D-5E86-42F3-856B-696A576CB8E0}" destId="{D215D11C-B52C-4EA5-A04A-A8E9419AC7B8}" srcOrd="1" destOrd="0" presId="urn:microsoft.com/office/officeart/2008/layout/NameandTitleOrganizationalChart"/>
    <dgm:cxn modelId="{C51FC0FE-264C-4447-9C2B-613C16F307AF}" type="presOf" srcId="{7F894013-1C8D-448C-82F0-8DD87A5D1F4C}" destId="{3BD826FC-0BE5-4B01-AAB5-55A37CBA142F}" srcOrd="1" destOrd="0" presId="urn:microsoft.com/office/officeart/2008/layout/NameandTitleOrganizationalChart"/>
    <dgm:cxn modelId="{BD4A9A77-3346-4806-B38C-DE85D5F582C3}" type="presOf" srcId="{62A70AA5-C288-4A33-BB49-DE6C3AB6BE6F}" destId="{3D37F57A-10C1-4F09-8079-3DB434979936}" srcOrd="0" destOrd="0" presId="urn:microsoft.com/office/officeart/2008/layout/NameandTitleOrganizationalChart"/>
    <dgm:cxn modelId="{48E47CB3-9828-4399-BD54-010FC1306263}" type="presOf" srcId="{023AFE66-DA3F-4D7A-A3D8-16F3F64D2BC8}" destId="{12BA0D99-9551-475F-874A-DF9104BFD28E}" srcOrd="0" destOrd="0" presId="urn:microsoft.com/office/officeart/2008/layout/NameandTitleOrganizationalChart"/>
    <dgm:cxn modelId="{0DD22379-DC0E-4226-8ECE-582CD70383B5}" type="presOf" srcId="{233C0A64-D073-4397-A9B2-6D7755D42774}" destId="{BFE834F5-9E02-420A-A941-EB19FE8D5AF8}" srcOrd="0" destOrd="0" presId="urn:microsoft.com/office/officeart/2008/layout/NameandTitleOrganizationalChart"/>
    <dgm:cxn modelId="{11CEEE3A-391D-4C74-93A5-5077EC2506D0}" type="presOf" srcId="{B16BAEE7-68C3-42A0-A058-1C6A0CFE025B}" destId="{501778B4-A8D3-470D-87C5-D032488910D9}" srcOrd="1" destOrd="0" presId="urn:microsoft.com/office/officeart/2008/layout/NameandTitleOrganizationalChart"/>
    <dgm:cxn modelId="{182D2242-BC7F-45BA-B7A9-FD69C79854B7}" type="presOf" srcId="{9E0D4253-70F5-473D-AB40-733532352C99}" destId="{5A36AB0C-3537-44AC-87FB-2C7F777BF41E}" srcOrd="1" destOrd="0" presId="urn:microsoft.com/office/officeart/2008/layout/NameandTitleOrganizationalChart"/>
    <dgm:cxn modelId="{D4D2B946-9162-40B0-9FDB-2F573B11FB07}" srcId="{7F894013-1C8D-448C-82F0-8DD87A5D1F4C}" destId="{023AFE66-DA3F-4D7A-A3D8-16F3F64D2BC8}" srcOrd="2" destOrd="0" parTransId="{05D8DB73-796E-4BA4-9031-3123B6550623}" sibTransId="{233C0A64-D073-4397-A9B2-6D7755D42774}"/>
    <dgm:cxn modelId="{870B6541-B216-4055-A12C-8FB2068E6CF8}" type="presOf" srcId="{38787A30-801B-490B-9751-478C9C332699}" destId="{D1F3034C-D256-4AE9-AEE2-EFC4AE55720C}" srcOrd="0" destOrd="0" presId="urn:microsoft.com/office/officeart/2008/layout/NameandTitleOrganizationalChart"/>
    <dgm:cxn modelId="{ADB106E1-03A2-4411-AA28-2EC319C8E988}" type="presOf" srcId="{9E0D4253-70F5-473D-AB40-733532352C99}" destId="{074C05B7-F208-449D-BAD6-0C7CAED462FC}" srcOrd="0" destOrd="0" presId="urn:microsoft.com/office/officeart/2008/layout/NameandTitleOrganizationalChart"/>
    <dgm:cxn modelId="{910F1E1F-F15E-431A-BF3E-27DCD7129533}" srcId="{7F894013-1C8D-448C-82F0-8DD87A5D1F4C}" destId="{9E0D4253-70F5-473D-AB40-733532352C99}" srcOrd="3" destOrd="0" parTransId="{7BA7F077-1753-47DA-B353-30E2F84E3B75}" sibTransId="{62A70AA5-C288-4A33-BB49-DE6C3AB6BE6F}"/>
    <dgm:cxn modelId="{78930ECF-336F-46D6-9B2C-36CE6A8883A9}" type="presOf" srcId="{3FC8263D-5E86-42F3-856B-696A576CB8E0}" destId="{AE2996E7-A867-4096-8AB3-3AAA46AB567C}" srcOrd="0" destOrd="0" presId="urn:microsoft.com/office/officeart/2008/layout/NameandTitleOrganizationalChart"/>
    <dgm:cxn modelId="{B088B70F-034B-49B8-BFDD-85985C9CE432}" type="presOf" srcId="{F3C8939B-63E1-4E6C-9284-F815056B5495}" destId="{A66AA790-12B2-48F4-B4C6-C1BB4B7C7885}" srcOrd="0" destOrd="0" presId="urn:microsoft.com/office/officeart/2008/layout/NameandTitleOrganizationalChart"/>
    <dgm:cxn modelId="{9F04E74E-5C4D-48BB-A38F-3B9897C12153}" srcId="{7F894013-1C8D-448C-82F0-8DD87A5D1F4C}" destId="{3FC8263D-5E86-42F3-856B-696A576CB8E0}" srcOrd="1" destOrd="0" parTransId="{C428F850-686E-416C-990F-31B1822F8BC3}" sibTransId="{5E9CA718-4154-49D3-A0B3-13C3116383A5}"/>
    <dgm:cxn modelId="{2C77DAB1-92D3-4588-BEDB-35458A9ADC12}" type="presOf" srcId="{B16BAEE7-68C3-42A0-A058-1C6A0CFE025B}" destId="{42AE1A3F-5083-4691-AC71-75F39F81BA0D}" srcOrd="0" destOrd="0" presId="urn:microsoft.com/office/officeart/2008/layout/NameandTitleOrganizationalChart"/>
    <dgm:cxn modelId="{7D672515-463C-4847-8D0E-85E93F8DFED3}" type="presOf" srcId="{C428F850-686E-416C-990F-31B1822F8BC3}" destId="{C8740166-B3AA-4209-9730-A4A2CD00FF36}" srcOrd="0" destOrd="0" presId="urn:microsoft.com/office/officeart/2008/layout/NameandTitleOrganizationalChart"/>
    <dgm:cxn modelId="{7CE1F21A-262A-490A-B3C7-F37AFB5969DC}" type="presOf" srcId="{7DB5D2B1-33A6-4567-8161-CFEB81F6A986}" destId="{DD8BA774-9826-4545-9B46-CFEA6F11D51C}" srcOrd="0" destOrd="0" presId="urn:microsoft.com/office/officeart/2008/layout/NameandTitleOrganizationalChart"/>
    <dgm:cxn modelId="{D6960CB9-92A2-4F91-A357-CF15C7335E6F}" type="presOf" srcId="{FE8E73DF-00BA-4E43-BDA7-F9C74C4A540D}" destId="{3DB33FED-907E-433C-A07F-193894F696D3}" srcOrd="0" destOrd="0" presId="urn:microsoft.com/office/officeart/2008/layout/NameandTitleOrganizationalChart"/>
    <dgm:cxn modelId="{9BA71781-5437-4532-BC3C-7BD67B3BC0FA}" type="presOf" srcId="{05D8DB73-796E-4BA4-9031-3123B6550623}" destId="{EBC743E0-B1D6-4C99-92EC-BBD4B1993502}" srcOrd="0" destOrd="0" presId="urn:microsoft.com/office/officeart/2008/layout/NameandTitleOrganizationalChart"/>
    <dgm:cxn modelId="{750E12B2-0F1D-4CCC-AE71-4015E672828B}" type="presOf" srcId="{7F894013-1C8D-448C-82F0-8DD87A5D1F4C}" destId="{B7D4C9C8-54E0-4D7C-8EDF-260D47A685C6}" srcOrd="0" destOrd="0" presId="urn:microsoft.com/office/officeart/2008/layout/NameandTitleOrganizationalChart"/>
    <dgm:cxn modelId="{9DBC9F1A-D5FE-4355-9502-04898AE52A84}" type="presOf" srcId="{023AFE66-DA3F-4D7A-A3D8-16F3F64D2BC8}" destId="{1F14E1D5-D860-478E-8DBE-F9137FBEC48B}" srcOrd="1" destOrd="0" presId="urn:microsoft.com/office/officeart/2008/layout/NameandTitleOrganizationalChart"/>
    <dgm:cxn modelId="{842919E6-5505-42F2-9E98-27E4E8514CFC}" type="presOf" srcId="{7BA7F077-1753-47DA-B353-30E2F84E3B75}" destId="{A8363EB4-D98B-4D81-8D73-BB22AB2ABD3D}" srcOrd="0" destOrd="0" presId="urn:microsoft.com/office/officeart/2008/layout/NameandTitleOrganizationalChart"/>
    <dgm:cxn modelId="{5C8CD828-A26D-42BF-A7A7-09E3FA8DC2BF}" type="presOf" srcId="{5E9CA718-4154-49D3-A0B3-13C3116383A5}" destId="{143E8583-F89C-4780-A10C-777F48ADB479}" srcOrd="0" destOrd="0" presId="urn:microsoft.com/office/officeart/2008/layout/NameandTitleOrganizationalChart"/>
    <dgm:cxn modelId="{5657C4C3-1154-4A71-921E-D622DFF50D0A}" srcId="{F3C8939B-63E1-4E6C-9284-F815056B5495}" destId="{7F894013-1C8D-448C-82F0-8DD87A5D1F4C}" srcOrd="0" destOrd="0" parTransId="{B5636A8D-F958-46CA-B619-281D35BDA1DE}" sibTransId="{7DB5D2B1-33A6-4567-8161-CFEB81F6A986}"/>
    <dgm:cxn modelId="{91C383F2-F50C-4554-A72D-E14173616647}" srcId="{7F894013-1C8D-448C-82F0-8DD87A5D1F4C}" destId="{B16BAEE7-68C3-42A0-A058-1C6A0CFE025B}" srcOrd="0" destOrd="0" parTransId="{FE8E73DF-00BA-4E43-BDA7-F9C74C4A540D}" sibTransId="{38787A30-801B-490B-9751-478C9C332699}"/>
    <dgm:cxn modelId="{7C83D1D7-720D-4DD7-BB92-F1ED38A427A7}" type="presParOf" srcId="{A66AA790-12B2-48F4-B4C6-C1BB4B7C7885}" destId="{DDECC6DE-1D37-4DA0-A097-55D773FACEEB}" srcOrd="0" destOrd="0" presId="urn:microsoft.com/office/officeart/2008/layout/NameandTitleOrganizationalChart"/>
    <dgm:cxn modelId="{8C2BDF6D-24A3-4C4C-8A1A-FB76E9FBFDBE}" type="presParOf" srcId="{DDECC6DE-1D37-4DA0-A097-55D773FACEEB}" destId="{8B8C0679-E4FF-448D-9420-6328F32A4EC4}" srcOrd="0" destOrd="0" presId="urn:microsoft.com/office/officeart/2008/layout/NameandTitleOrganizationalChart"/>
    <dgm:cxn modelId="{64DD2754-883C-4C48-AC2B-9FF447BB8E00}" type="presParOf" srcId="{8B8C0679-E4FF-448D-9420-6328F32A4EC4}" destId="{B7D4C9C8-54E0-4D7C-8EDF-260D47A685C6}" srcOrd="0" destOrd="0" presId="urn:microsoft.com/office/officeart/2008/layout/NameandTitleOrganizationalChart"/>
    <dgm:cxn modelId="{9EB38C37-288D-4239-A066-8EAF8730D022}" type="presParOf" srcId="{8B8C0679-E4FF-448D-9420-6328F32A4EC4}" destId="{DD8BA774-9826-4545-9B46-CFEA6F11D51C}" srcOrd="1" destOrd="0" presId="urn:microsoft.com/office/officeart/2008/layout/NameandTitleOrganizationalChart"/>
    <dgm:cxn modelId="{93F6FF95-9ED2-4AC5-A05B-D4EC2CCA73EC}" type="presParOf" srcId="{8B8C0679-E4FF-448D-9420-6328F32A4EC4}" destId="{3BD826FC-0BE5-4B01-AAB5-55A37CBA142F}" srcOrd="2" destOrd="0" presId="urn:microsoft.com/office/officeart/2008/layout/NameandTitleOrganizationalChart"/>
    <dgm:cxn modelId="{95D5A218-4F9D-40B3-9140-7B8DA898D357}" type="presParOf" srcId="{DDECC6DE-1D37-4DA0-A097-55D773FACEEB}" destId="{67864390-7CCB-4133-8B16-AD0247BF7112}" srcOrd="1" destOrd="0" presId="urn:microsoft.com/office/officeart/2008/layout/NameandTitleOrganizationalChart"/>
    <dgm:cxn modelId="{FA305AF7-09E5-4DE9-8364-9C6AD4CE85CB}" type="presParOf" srcId="{67864390-7CCB-4133-8B16-AD0247BF7112}" destId="{C8740166-B3AA-4209-9730-A4A2CD00FF36}" srcOrd="0" destOrd="0" presId="urn:microsoft.com/office/officeart/2008/layout/NameandTitleOrganizationalChart"/>
    <dgm:cxn modelId="{DCA0D5DB-FA21-48DB-8408-94A039C5DBD4}" type="presParOf" srcId="{67864390-7CCB-4133-8B16-AD0247BF7112}" destId="{FAF85821-408F-4464-A4C0-8675C21993FA}" srcOrd="1" destOrd="0" presId="urn:microsoft.com/office/officeart/2008/layout/NameandTitleOrganizationalChart"/>
    <dgm:cxn modelId="{0BEAFD9B-AD10-40AF-BB48-8E2EF3B29455}" type="presParOf" srcId="{FAF85821-408F-4464-A4C0-8675C21993FA}" destId="{82C8EAB7-16D0-4B66-9591-CDA30A7CE41E}" srcOrd="0" destOrd="0" presId="urn:microsoft.com/office/officeart/2008/layout/NameandTitleOrganizationalChart"/>
    <dgm:cxn modelId="{FE7B9E9E-78E4-4814-A40F-70DAFD6A3455}" type="presParOf" srcId="{82C8EAB7-16D0-4B66-9591-CDA30A7CE41E}" destId="{AE2996E7-A867-4096-8AB3-3AAA46AB567C}" srcOrd="0" destOrd="0" presId="urn:microsoft.com/office/officeart/2008/layout/NameandTitleOrganizationalChart"/>
    <dgm:cxn modelId="{E4AA1ED0-5F45-4AFD-AB8A-40E15FC3FCC3}" type="presParOf" srcId="{82C8EAB7-16D0-4B66-9591-CDA30A7CE41E}" destId="{143E8583-F89C-4780-A10C-777F48ADB479}" srcOrd="1" destOrd="0" presId="urn:microsoft.com/office/officeart/2008/layout/NameandTitleOrganizationalChart"/>
    <dgm:cxn modelId="{6323EC25-38C5-42D7-B1A3-BD693D2AF180}" type="presParOf" srcId="{82C8EAB7-16D0-4B66-9591-CDA30A7CE41E}" destId="{D215D11C-B52C-4EA5-A04A-A8E9419AC7B8}" srcOrd="2" destOrd="0" presId="urn:microsoft.com/office/officeart/2008/layout/NameandTitleOrganizationalChart"/>
    <dgm:cxn modelId="{9C84A127-1C2D-4084-B47E-B41D5BCF055A}" type="presParOf" srcId="{FAF85821-408F-4464-A4C0-8675C21993FA}" destId="{1B54EF6D-F82C-40AE-A046-114C7DC3048B}" srcOrd="1" destOrd="0" presId="urn:microsoft.com/office/officeart/2008/layout/NameandTitleOrganizationalChart"/>
    <dgm:cxn modelId="{EBE8A0E6-26EC-4E13-8763-26E80A948A6F}" type="presParOf" srcId="{FAF85821-408F-4464-A4C0-8675C21993FA}" destId="{61BA107D-9921-4118-AE5E-EC64CAC0F033}" srcOrd="2" destOrd="0" presId="urn:microsoft.com/office/officeart/2008/layout/NameandTitleOrganizationalChart"/>
    <dgm:cxn modelId="{05DEBCD2-F0D9-4286-A655-E486D81A9BD8}" type="presParOf" srcId="{67864390-7CCB-4133-8B16-AD0247BF7112}" destId="{EBC743E0-B1D6-4C99-92EC-BBD4B1993502}" srcOrd="2" destOrd="0" presId="urn:microsoft.com/office/officeart/2008/layout/NameandTitleOrganizationalChart"/>
    <dgm:cxn modelId="{1E7BD398-2836-4A66-9A2A-E6EE28CDE484}" type="presParOf" srcId="{67864390-7CCB-4133-8B16-AD0247BF7112}" destId="{675D0DB4-0393-4C64-BFC9-4E1C7BC1B18C}" srcOrd="3" destOrd="0" presId="urn:microsoft.com/office/officeart/2008/layout/NameandTitleOrganizationalChart"/>
    <dgm:cxn modelId="{58B35B2D-DC38-429E-B225-A597A008CA43}" type="presParOf" srcId="{675D0DB4-0393-4C64-BFC9-4E1C7BC1B18C}" destId="{47D783C8-989F-43D2-854C-E90AB76A2E92}" srcOrd="0" destOrd="0" presId="urn:microsoft.com/office/officeart/2008/layout/NameandTitleOrganizationalChart"/>
    <dgm:cxn modelId="{61A25157-328A-4766-8DB8-782D98CDD306}" type="presParOf" srcId="{47D783C8-989F-43D2-854C-E90AB76A2E92}" destId="{12BA0D99-9551-475F-874A-DF9104BFD28E}" srcOrd="0" destOrd="0" presId="urn:microsoft.com/office/officeart/2008/layout/NameandTitleOrganizationalChart"/>
    <dgm:cxn modelId="{13468AA1-2A7A-436F-AB31-847FCE66A127}" type="presParOf" srcId="{47D783C8-989F-43D2-854C-E90AB76A2E92}" destId="{BFE834F5-9E02-420A-A941-EB19FE8D5AF8}" srcOrd="1" destOrd="0" presId="urn:microsoft.com/office/officeart/2008/layout/NameandTitleOrganizationalChart"/>
    <dgm:cxn modelId="{A65F1677-B453-4412-A866-901E02384DE6}" type="presParOf" srcId="{47D783C8-989F-43D2-854C-E90AB76A2E92}" destId="{1F14E1D5-D860-478E-8DBE-F9137FBEC48B}" srcOrd="2" destOrd="0" presId="urn:microsoft.com/office/officeart/2008/layout/NameandTitleOrganizationalChart"/>
    <dgm:cxn modelId="{A9511121-EC1F-436F-8EA6-7A16A80EF39C}" type="presParOf" srcId="{675D0DB4-0393-4C64-BFC9-4E1C7BC1B18C}" destId="{83B43214-1D6D-4365-BECF-09BC58CA4A70}" srcOrd="1" destOrd="0" presId="urn:microsoft.com/office/officeart/2008/layout/NameandTitleOrganizationalChart"/>
    <dgm:cxn modelId="{59C9CEC8-B634-44D8-A54B-ECCCF0D2917A}" type="presParOf" srcId="{675D0DB4-0393-4C64-BFC9-4E1C7BC1B18C}" destId="{E3D6AF4F-A4D7-48AB-AC45-DD99A6C490E3}" srcOrd="2" destOrd="0" presId="urn:microsoft.com/office/officeart/2008/layout/NameandTitleOrganizationalChart"/>
    <dgm:cxn modelId="{D79E061C-06E0-42A2-8535-F1F608B3D46E}" type="presParOf" srcId="{67864390-7CCB-4133-8B16-AD0247BF7112}" destId="{A8363EB4-D98B-4D81-8D73-BB22AB2ABD3D}" srcOrd="4" destOrd="0" presId="urn:microsoft.com/office/officeart/2008/layout/NameandTitleOrganizationalChart"/>
    <dgm:cxn modelId="{D5D3A929-F4DA-4673-B22F-77EFB34E2C97}" type="presParOf" srcId="{67864390-7CCB-4133-8B16-AD0247BF7112}" destId="{E98C9A7A-2F26-4368-ABBA-600F91594ED1}" srcOrd="5" destOrd="0" presId="urn:microsoft.com/office/officeart/2008/layout/NameandTitleOrganizationalChart"/>
    <dgm:cxn modelId="{01F2D1FF-4804-4332-96D7-17B0FAE0BEBC}" type="presParOf" srcId="{E98C9A7A-2F26-4368-ABBA-600F91594ED1}" destId="{69460507-E2AF-4CB1-AAE4-A4334857F6CF}" srcOrd="0" destOrd="0" presId="urn:microsoft.com/office/officeart/2008/layout/NameandTitleOrganizationalChart"/>
    <dgm:cxn modelId="{AD286B85-93E2-4062-8880-F446430492F0}" type="presParOf" srcId="{69460507-E2AF-4CB1-AAE4-A4334857F6CF}" destId="{074C05B7-F208-449D-BAD6-0C7CAED462FC}" srcOrd="0" destOrd="0" presId="urn:microsoft.com/office/officeart/2008/layout/NameandTitleOrganizationalChart"/>
    <dgm:cxn modelId="{E6667C00-6F1B-4DD9-BFAD-E17FD1FEF2E6}" type="presParOf" srcId="{69460507-E2AF-4CB1-AAE4-A4334857F6CF}" destId="{3D37F57A-10C1-4F09-8079-3DB434979936}" srcOrd="1" destOrd="0" presId="urn:microsoft.com/office/officeart/2008/layout/NameandTitleOrganizationalChart"/>
    <dgm:cxn modelId="{03E07CD6-0B35-4DB8-BA72-489E22EB6AF9}" type="presParOf" srcId="{69460507-E2AF-4CB1-AAE4-A4334857F6CF}" destId="{5A36AB0C-3537-44AC-87FB-2C7F777BF41E}" srcOrd="2" destOrd="0" presId="urn:microsoft.com/office/officeart/2008/layout/NameandTitleOrganizationalChart"/>
    <dgm:cxn modelId="{D18937B4-12D2-4D2C-911D-AF8AB040BD37}" type="presParOf" srcId="{E98C9A7A-2F26-4368-ABBA-600F91594ED1}" destId="{CBE8821B-0857-4B25-8ECC-1EA15F525F51}" srcOrd="1" destOrd="0" presId="urn:microsoft.com/office/officeart/2008/layout/NameandTitleOrganizationalChart"/>
    <dgm:cxn modelId="{B7F9147B-F273-4D7D-91CF-E5633D0F0A8D}" type="presParOf" srcId="{E98C9A7A-2F26-4368-ABBA-600F91594ED1}" destId="{770D2651-3D46-49AA-9C43-CB8F2050018D}" srcOrd="2" destOrd="0" presId="urn:microsoft.com/office/officeart/2008/layout/NameandTitleOrganizationalChart"/>
    <dgm:cxn modelId="{7630AA41-C995-4295-BF18-73CC161B0EE2}" type="presParOf" srcId="{DDECC6DE-1D37-4DA0-A097-55D773FACEEB}" destId="{7A55A119-7E45-40F0-B0FC-9C94899A742B}" srcOrd="2" destOrd="0" presId="urn:microsoft.com/office/officeart/2008/layout/NameandTitleOrganizationalChart"/>
    <dgm:cxn modelId="{8106AB00-BFE3-4C09-84E9-F385D508FB24}" type="presParOf" srcId="{7A55A119-7E45-40F0-B0FC-9C94899A742B}" destId="{3DB33FED-907E-433C-A07F-193894F696D3}" srcOrd="0" destOrd="0" presId="urn:microsoft.com/office/officeart/2008/layout/NameandTitleOrganizationalChart"/>
    <dgm:cxn modelId="{B1D0852A-2438-4C58-BC11-4DE1274520DE}" type="presParOf" srcId="{7A55A119-7E45-40F0-B0FC-9C94899A742B}" destId="{93F595DA-40BB-4735-84DE-E8D7C6E83FE3}" srcOrd="1" destOrd="0" presId="urn:microsoft.com/office/officeart/2008/layout/NameandTitleOrganizationalChart"/>
    <dgm:cxn modelId="{D84B534A-FE65-4A75-A8D6-82DCD2881A97}" type="presParOf" srcId="{93F595DA-40BB-4735-84DE-E8D7C6E83FE3}" destId="{397D8559-E777-43A5-971D-501B70809405}" srcOrd="0" destOrd="0" presId="urn:microsoft.com/office/officeart/2008/layout/NameandTitleOrganizationalChart"/>
    <dgm:cxn modelId="{5E71AF85-44F8-4BA2-82F0-C70A2E629C39}" type="presParOf" srcId="{397D8559-E777-43A5-971D-501B70809405}" destId="{42AE1A3F-5083-4691-AC71-75F39F81BA0D}" srcOrd="0" destOrd="0" presId="urn:microsoft.com/office/officeart/2008/layout/NameandTitleOrganizationalChart"/>
    <dgm:cxn modelId="{9CF49338-7D45-4208-82BD-9D63AECE222F}" type="presParOf" srcId="{397D8559-E777-43A5-971D-501B70809405}" destId="{D1F3034C-D256-4AE9-AEE2-EFC4AE55720C}" srcOrd="1" destOrd="0" presId="urn:microsoft.com/office/officeart/2008/layout/NameandTitleOrganizationalChart"/>
    <dgm:cxn modelId="{2A8A555A-7301-45F9-9AC5-D4B1F5796BF2}" type="presParOf" srcId="{397D8559-E777-43A5-971D-501B70809405}" destId="{501778B4-A8D3-470D-87C5-D032488910D9}" srcOrd="2" destOrd="0" presId="urn:microsoft.com/office/officeart/2008/layout/NameandTitleOrganizationalChart"/>
    <dgm:cxn modelId="{8D3792E6-97E6-4D3F-870C-C5179B6E0149}" type="presParOf" srcId="{93F595DA-40BB-4735-84DE-E8D7C6E83FE3}" destId="{A81C9A87-1392-4FF2-B4DD-FC45412DAAA1}" srcOrd="1" destOrd="0" presId="urn:microsoft.com/office/officeart/2008/layout/NameandTitleOrganizationalChart"/>
    <dgm:cxn modelId="{7F3E16CA-01DE-4391-B9E7-E614B83B30EC}" type="presParOf" srcId="{93F595DA-40BB-4735-84DE-E8D7C6E83FE3}" destId="{A02FFCC7-94D2-4C1E-A013-763FD4279AE0}" srcOrd="2" destOrd="0" presId="urn:microsoft.com/office/officeart/2008/layout/NameandTitleOrganizationalChart"/>
  </dgm:cxnLst>
  <dgm:bg/>
  <dgm:whole>
    <a:ln w="38100">
      <a:solidFill>
        <a:schemeClr val="accent3">
          <a:lumMod val="75000"/>
        </a:schemeClr>
      </a:solid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C802744-33EF-4840-85A4-6D129F65FBFF}" type="doc">
      <dgm:prSet loTypeId="urn:microsoft.com/office/officeart/2005/8/layout/pyramid2" loCatId="pyramid" qsTypeId="urn:microsoft.com/office/officeart/2005/8/quickstyle/simple1" qsCatId="simple" csTypeId="urn:microsoft.com/office/officeart/2005/8/colors/accent0_2" csCatId="mainScheme" phldr="1"/>
      <dgm:spPr/>
      <dgm:t>
        <a:bodyPr/>
        <a:lstStyle/>
        <a:p>
          <a:endParaRPr lang="ru-RU"/>
        </a:p>
      </dgm:t>
    </dgm:pt>
    <dgm:pt modelId="{F9676A98-B958-4B9B-8459-FB97CBA507BF}">
      <dgm:prSet custT="1"/>
      <dgm:spPr>
        <a:solidFill>
          <a:srgbClr val="EBCF9D">
            <a:alpha val="90000"/>
          </a:srgbClr>
        </a:solidFill>
        <a:ln w="38100">
          <a:solidFill>
            <a:schemeClr val="accent1">
              <a:lumMod val="75000"/>
            </a:schemeClr>
          </a:solidFill>
        </a:ln>
      </dgm:spPr>
      <dgm:t>
        <a:bodyPr/>
        <a:lstStyle/>
        <a:p>
          <a:r>
            <a:rPr lang="ru-RU" sz="3600" b="1" dirty="0" smtClean="0">
              <a:solidFill>
                <a:srgbClr val="FF0000"/>
              </a:solidFill>
            </a:rPr>
            <a:t>Метод начисления </a:t>
          </a:r>
          <a:endParaRPr lang="ru-RU" sz="3600" b="1" dirty="0">
            <a:solidFill>
              <a:srgbClr val="FF0000"/>
            </a:solidFill>
          </a:endParaRPr>
        </a:p>
      </dgm:t>
    </dgm:pt>
    <dgm:pt modelId="{FA5CE730-97AF-469E-B7C1-C63E90803CA9}" type="parTrans" cxnId="{6E52161B-C3A2-421E-81CF-0A7A7D9538FE}">
      <dgm:prSet/>
      <dgm:spPr/>
      <dgm:t>
        <a:bodyPr/>
        <a:lstStyle/>
        <a:p>
          <a:endParaRPr lang="ru-RU"/>
        </a:p>
      </dgm:t>
    </dgm:pt>
    <dgm:pt modelId="{AE5B5738-3FC3-47AF-98D1-240620A59E1C}" type="sibTrans" cxnId="{6E52161B-C3A2-421E-81CF-0A7A7D9538FE}">
      <dgm:prSet/>
      <dgm:spPr/>
      <dgm:t>
        <a:bodyPr/>
        <a:lstStyle/>
        <a:p>
          <a:endParaRPr lang="ru-RU"/>
        </a:p>
      </dgm:t>
    </dgm:pt>
    <dgm:pt modelId="{1574EC0F-F5B5-4E3A-B4E6-3AF087B369DF}">
      <dgm:prSet custT="1"/>
      <dgm:spPr>
        <a:solidFill>
          <a:schemeClr val="tx2">
            <a:lumMod val="20000"/>
            <a:lumOff val="80000"/>
            <a:alpha val="90000"/>
          </a:schemeClr>
        </a:solidFill>
      </dgm:spPr>
      <dgm:t>
        <a:bodyPr/>
        <a:lstStyle/>
        <a:p>
          <a:r>
            <a:rPr lang="ru-RU" sz="3600" b="1" dirty="0" smtClean="0">
              <a:solidFill>
                <a:srgbClr val="FF0000"/>
              </a:solidFill>
            </a:rPr>
            <a:t>Метод двойной записи</a:t>
          </a:r>
          <a:endParaRPr lang="ru-RU" sz="3600" b="1" dirty="0">
            <a:solidFill>
              <a:srgbClr val="FF0000"/>
            </a:solidFill>
          </a:endParaRPr>
        </a:p>
      </dgm:t>
    </dgm:pt>
    <dgm:pt modelId="{D48D32EC-7B46-4357-8925-D2C72270B100}" type="parTrans" cxnId="{1B8EB08B-3880-4000-9CB8-576EA6FF543F}">
      <dgm:prSet/>
      <dgm:spPr/>
      <dgm:t>
        <a:bodyPr/>
        <a:lstStyle/>
        <a:p>
          <a:endParaRPr lang="ru-RU"/>
        </a:p>
      </dgm:t>
    </dgm:pt>
    <dgm:pt modelId="{2CFA8BD2-35C3-411B-871A-60059E6844AF}" type="sibTrans" cxnId="{1B8EB08B-3880-4000-9CB8-576EA6FF543F}">
      <dgm:prSet/>
      <dgm:spPr/>
      <dgm:t>
        <a:bodyPr/>
        <a:lstStyle/>
        <a:p>
          <a:endParaRPr lang="ru-RU"/>
        </a:p>
      </dgm:t>
    </dgm:pt>
    <dgm:pt modelId="{51D4F0CD-DE37-4248-B0D0-C725F654DC54}">
      <dgm:prSet custT="1"/>
      <dgm:spPr>
        <a:solidFill>
          <a:srgbClr val="FFFF00">
            <a:alpha val="90000"/>
          </a:srgbClr>
        </a:solidFill>
      </dgm:spPr>
      <dgm:t>
        <a:bodyPr/>
        <a:lstStyle/>
        <a:p>
          <a:endParaRPr lang="ru-RU" sz="2800" dirty="0">
            <a:solidFill>
              <a:schemeClr val="tx1"/>
            </a:solidFill>
          </a:endParaRPr>
        </a:p>
      </dgm:t>
    </dgm:pt>
    <dgm:pt modelId="{46F31C98-DA74-478F-BDEE-A728AC6A6E5F}" type="parTrans" cxnId="{6A9F89DF-A9D1-440D-ABCF-29C399AEF8DC}">
      <dgm:prSet/>
      <dgm:spPr/>
      <dgm:t>
        <a:bodyPr/>
        <a:lstStyle/>
        <a:p>
          <a:endParaRPr lang="ru-RU"/>
        </a:p>
      </dgm:t>
    </dgm:pt>
    <dgm:pt modelId="{BD7E390B-D2EC-466C-9FF3-B2C5DE23A56A}" type="sibTrans" cxnId="{6A9F89DF-A9D1-440D-ABCF-29C399AEF8DC}">
      <dgm:prSet/>
      <dgm:spPr/>
      <dgm:t>
        <a:bodyPr/>
        <a:lstStyle/>
        <a:p>
          <a:endParaRPr lang="ru-RU"/>
        </a:p>
      </dgm:t>
    </dgm:pt>
    <dgm:pt modelId="{C50FA44A-5C4F-48CE-A36F-E4CD7B3AE775}" type="pres">
      <dgm:prSet presAssocID="{0C802744-33EF-4840-85A4-6D129F65FBFF}" presName="compositeShape" presStyleCnt="0">
        <dgm:presLayoutVars>
          <dgm:dir/>
          <dgm:resizeHandles/>
        </dgm:presLayoutVars>
      </dgm:prSet>
      <dgm:spPr/>
      <dgm:t>
        <a:bodyPr/>
        <a:lstStyle/>
        <a:p>
          <a:endParaRPr lang="ru-RU"/>
        </a:p>
      </dgm:t>
    </dgm:pt>
    <dgm:pt modelId="{DC743CF2-F1A0-4A85-8D76-95929FD35AE4}" type="pres">
      <dgm:prSet presAssocID="{0C802744-33EF-4840-85A4-6D129F65FBFF}" presName="pyramid" presStyleLbl="node1" presStyleIdx="0" presStyleCnt="1" custLinFactNeighborX="-11431" custLinFactNeighborY="-1041"/>
      <dgm:spPr/>
    </dgm:pt>
    <dgm:pt modelId="{5225D3DD-F5DA-4AA0-B5DE-F3BF99E5E730}" type="pres">
      <dgm:prSet presAssocID="{0C802744-33EF-4840-85A4-6D129F65FBFF}" presName="theList" presStyleCnt="0"/>
      <dgm:spPr/>
    </dgm:pt>
    <dgm:pt modelId="{7B890E28-5839-49D1-8F9C-62A7B478E423}" type="pres">
      <dgm:prSet presAssocID="{F9676A98-B958-4B9B-8459-FB97CBA507BF}" presName="aNode" presStyleLbl="fgAcc1" presStyleIdx="0" presStyleCnt="3" custScaleX="155120" custLinFactY="-23478" custLinFactNeighborX="39515" custLinFactNeighborY="-100000">
        <dgm:presLayoutVars>
          <dgm:bulletEnabled val="1"/>
        </dgm:presLayoutVars>
      </dgm:prSet>
      <dgm:spPr/>
      <dgm:t>
        <a:bodyPr/>
        <a:lstStyle/>
        <a:p>
          <a:endParaRPr lang="ru-RU"/>
        </a:p>
      </dgm:t>
    </dgm:pt>
    <dgm:pt modelId="{D5A0158D-1E8C-4648-9C44-DB4196BE89E0}" type="pres">
      <dgm:prSet presAssocID="{F9676A98-B958-4B9B-8459-FB97CBA507BF}" presName="aSpace" presStyleCnt="0"/>
      <dgm:spPr/>
    </dgm:pt>
    <dgm:pt modelId="{571A9A89-B4F2-4276-A395-59E2C8217E60}" type="pres">
      <dgm:prSet presAssocID="{1574EC0F-F5B5-4E3A-B4E6-3AF087B369DF}" presName="aNode" presStyleLbl="fgAcc1" presStyleIdx="1" presStyleCnt="3" custScaleX="151854" custScaleY="165702" custLinFactNeighborX="42788" custLinFactNeighborY="-80419">
        <dgm:presLayoutVars>
          <dgm:bulletEnabled val="1"/>
        </dgm:presLayoutVars>
      </dgm:prSet>
      <dgm:spPr/>
      <dgm:t>
        <a:bodyPr/>
        <a:lstStyle/>
        <a:p>
          <a:endParaRPr lang="ru-RU"/>
        </a:p>
      </dgm:t>
    </dgm:pt>
    <dgm:pt modelId="{A03798EB-FA2A-42A0-AE8D-296FB0D6EB9B}" type="pres">
      <dgm:prSet presAssocID="{1574EC0F-F5B5-4E3A-B4E6-3AF087B369DF}" presName="aSpace" presStyleCnt="0"/>
      <dgm:spPr/>
    </dgm:pt>
    <dgm:pt modelId="{C5A9CA1C-C156-46A7-B1F0-9C0BADB279EC}" type="pres">
      <dgm:prSet presAssocID="{51D4F0CD-DE37-4248-B0D0-C725F654DC54}" presName="aNode" presStyleLbl="fgAcc1" presStyleIdx="2" presStyleCnt="3" custScaleX="286329" custScaleY="318507" custLinFactY="25708" custLinFactNeighborX="-192" custLinFactNeighborY="100000">
        <dgm:presLayoutVars>
          <dgm:bulletEnabled val="1"/>
        </dgm:presLayoutVars>
      </dgm:prSet>
      <dgm:spPr/>
      <dgm:t>
        <a:bodyPr/>
        <a:lstStyle/>
        <a:p>
          <a:endParaRPr lang="ru-RU"/>
        </a:p>
      </dgm:t>
    </dgm:pt>
    <dgm:pt modelId="{47F5E0A4-54A3-43F9-AA2B-76CF706565BE}" type="pres">
      <dgm:prSet presAssocID="{51D4F0CD-DE37-4248-B0D0-C725F654DC54}" presName="aSpace" presStyleCnt="0"/>
      <dgm:spPr/>
    </dgm:pt>
  </dgm:ptLst>
  <dgm:cxnLst>
    <dgm:cxn modelId="{6A9F89DF-A9D1-440D-ABCF-29C399AEF8DC}" srcId="{0C802744-33EF-4840-85A4-6D129F65FBFF}" destId="{51D4F0CD-DE37-4248-B0D0-C725F654DC54}" srcOrd="2" destOrd="0" parTransId="{46F31C98-DA74-478F-BDEE-A728AC6A6E5F}" sibTransId="{BD7E390B-D2EC-466C-9FF3-B2C5DE23A56A}"/>
    <dgm:cxn modelId="{6E52161B-C3A2-421E-81CF-0A7A7D9538FE}" srcId="{0C802744-33EF-4840-85A4-6D129F65FBFF}" destId="{F9676A98-B958-4B9B-8459-FB97CBA507BF}" srcOrd="0" destOrd="0" parTransId="{FA5CE730-97AF-469E-B7C1-C63E90803CA9}" sibTransId="{AE5B5738-3FC3-47AF-98D1-240620A59E1C}"/>
    <dgm:cxn modelId="{1B8EB08B-3880-4000-9CB8-576EA6FF543F}" srcId="{0C802744-33EF-4840-85A4-6D129F65FBFF}" destId="{1574EC0F-F5B5-4E3A-B4E6-3AF087B369DF}" srcOrd="1" destOrd="0" parTransId="{D48D32EC-7B46-4357-8925-D2C72270B100}" sibTransId="{2CFA8BD2-35C3-411B-871A-60059E6844AF}"/>
    <dgm:cxn modelId="{B8DB1559-310A-498D-8C61-5639CCB18244}" type="presOf" srcId="{0C802744-33EF-4840-85A4-6D129F65FBFF}" destId="{C50FA44A-5C4F-48CE-A36F-E4CD7B3AE775}" srcOrd="0" destOrd="0" presId="urn:microsoft.com/office/officeart/2005/8/layout/pyramid2"/>
    <dgm:cxn modelId="{A6338888-0FE7-4669-9CF7-FC8C11717339}" type="presOf" srcId="{F9676A98-B958-4B9B-8459-FB97CBA507BF}" destId="{7B890E28-5839-49D1-8F9C-62A7B478E423}" srcOrd="0" destOrd="0" presId="urn:microsoft.com/office/officeart/2005/8/layout/pyramid2"/>
    <dgm:cxn modelId="{5F646487-4F14-449C-AE54-2D37BCFA251A}" type="presOf" srcId="{1574EC0F-F5B5-4E3A-B4E6-3AF087B369DF}" destId="{571A9A89-B4F2-4276-A395-59E2C8217E60}" srcOrd="0" destOrd="0" presId="urn:microsoft.com/office/officeart/2005/8/layout/pyramid2"/>
    <dgm:cxn modelId="{127E0B46-84A3-448E-B5D7-1ACAC06F9D07}" type="presOf" srcId="{51D4F0CD-DE37-4248-B0D0-C725F654DC54}" destId="{C5A9CA1C-C156-46A7-B1F0-9C0BADB279EC}" srcOrd="0" destOrd="0" presId="urn:microsoft.com/office/officeart/2005/8/layout/pyramid2"/>
    <dgm:cxn modelId="{6430D54F-DB65-43D6-A3D9-48015F9A6746}" type="presParOf" srcId="{C50FA44A-5C4F-48CE-A36F-E4CD7B3AE775}" destId="{DC743CF2-F1A0-4A85-8D76-95929FD35AE4}" srcOrd="0" destOrd="0" presId="urn:microsoft.com/office/officeart/2005/8/layout/pyramid2"/>
    <dgm:cxn modelId="{411C6D91-ED30-456B-AA76-A376B2EF5397}" type="presParOf" srcId="{C50FA44A-5C4F-48CE-A36F-E4CD7B3AE775}" destId="{5225D3DD-F5DA-4AA0-B5DE-F3BF99E5E730}" srcOrd="1" destOrd="0" presId="urn:microsoft.com/office/officeart/2005/8/layout/pyramid2"/>
    <dgm:cxn modelId="{F76F329F-80A4-4CE8-8181-C247B3AAC93D}" type="presParOf" srcId="{5225D3DD-F5DA-4AA0-B5DE-F3BF99E5E730}" destId="{7B890E28-5839-49D1-8F9C-62A7B478E423}" srcOrd="0" destOrd="0" presId="urn:microsoft.com/office/officeart/2005/8/layout/pyramid2"/>
    <dgm:cxn modelId="{51F1BCB2-6D9A-4DE1-B961-8EEECDAD97E9}" type="presParOf" srcId="{5225D3DD-F5DA-4AA0-B5DE-F3BF99E5E730}" destId="{D5A0158D-1E8C-4648-9C44-DB4196BE89E0}" srcOrd="1" destOrd="0" presId="urn:microsoft.com/office/officeart/2005/8/layout/pyramid2"/>
    <dgm:cxn modelId="{898779D1-36E5-4EF9-85F6-23C7A3302921}" type="presParOf" srcId="{5225D3DD-F5DA-4AA0-B5DE-F3BF99E5E730}" destId="{571A9A89-B4F2-4276-A395-59E2C8217E60}" srcOrd="2" destOrd="0" presId="urn:microsoft.com/office/officeart/2005/8/layout/pyramid2"/>
    <dgm:cxn modelId="{023429D3-56F8-4EC8-A3F3-465A2D6AF819}" type="presParOf" srcId="{5225D3DD-F5DA-4AA0-B5DE-F3BF99E5E730}" destId="{A03798EB-FA2A-42A0-AE8D-296FB0D6EB9B}" srcOrd="3" destOrd="0" presId="urn:microsoft.com/office/officeart/2005/8/layout/pyramid2"/>
    <dgm:cxn modelId="{EDA84E14-1EFB-49C0-92D1-AA7D07843CEC}" type="presParOf" srcId="{5225D3DD-F5DA-4AA0-B5DE-F3BF99E5E730}" destId="{C5A9CA1C-C156-46A7-B1F0-9C0BADB279EC}" srcOrd="4" destOrd="0" presId="urn:microsoft.com/office/officeart/2005/8/layout/pyramid2"/>
    <dgm:cxn modelId="{1DD78F18-9788-415C-A4A9-348A44CEAD0D}" type="presParOf" srcId="{5225D3DD-F5DA-4AA0-B5DE-F3BF99E5E730}" destId="{47F5E0A4-54A3-43F9-AA2B-76CF706565BE}" srcOrd="5"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C802744-33EF-4840-85A4-6D129F65FBFF}" type="doc">
      <dgm:prSet loTypeId="urn:microsoft.com/office/officeart/2008/layout/CircularPictureCallout" loCatId="picture" qsTypeId="urn:microsoft.com/office/officeart/2005/8/quickstyle/simple1" qsCatId="simple" csTypeId="urn:microsoft.com/office/officeart/2005/8/colors/accent0_2" csCatId="mainScheme" phldr="1"/>
      <dgm:spPr/>
      <dgm:t>
        <a:bodyPr/>
        <a:lstStyle/>
        <a:p>
          <a:endParaRPr lang="ru-RU"/>
        </a:p>
      </dgm:t>
    </dgm:pt>
    <dgm:pt modelId="{DA658143-F181-4A0B-A8AF-BDE3474D954A}">
      <dgm:prSet/>
      <dgm:spPr/>
      <dgm:t>
        <a:bodyPr/>
        <a:lstStyle/>
        <a:p>
          <a:endParaRPr lang="ru-RU" dirty="0"/>
        </a:p>
      </dgm:t>
    </dgm:pt>
    <dgm:pt modelId="{BB925F8F-DF2D-409E-9522-998B5FD653CA}" type="parTrans" cxnId="{15B1D842-CAE7-4F9F-9D28-F341FE78996C}">
      <dgm:prSet/>
      <dgm:spPr/>
      <dgm:t>
        <a:bodyPr/>
        <a:lstStyle/>
        <a:p>
          <a:endParaRPr lang="ru-RU"/>
        </a:p>
      </dgm:t>
    </dgm:pt>
    <dgm:pt modelId="{BF1E3391-D724-41E2-9061-39AF4FA7F11D}" type="sibTrans" cxnId="{15B1D842-CAE7-4F9F-9D28-F341FE78996C}">
      <dgm:prSet>
        <dgm:style>
          <a:lnRef idx="2">
            <a:schemeClr val="dk1"/>
          </a:lnRef>
          <a:fillRef idx="1">
            <a:schemeClr val="lt1"/>
          </a:fillRef>
          <a:effectRef idx="0">
            <a:schemeClr val="dk1"/>
          </a:effectRef>
          <a:fontRef idx="minor">
            <a:schemeClr val="dk1"/>
          </a:fontRef>
        </dgm:style>
      </dgm:prSet>
      <dgm:spPr/>
      <dgm:t>
        <a:bodyPr/>
        <a:lstStyle/>
        <a:p>
          <a:endParaRPr lang="ru-RU"/>
        </a:p>
      </dgm:t>
    </dgm:pt>
    <dgm:pt modelId="{0A203913-4B6F-4D63-8787-D85F0ACE809D}">
      <dgm:prSet phldrT="[Текст]" phldr="1"/>
      <dgm:spPr/>
      <dgm:t>
        <a:bodyPr/>
        <a:lstStyle/>
        <a:p>
          <a:endParaRPr lang="ru-RU" dirty="0"/>
        </a:p>
      </dgm:t>
    </dgm:pt>
    <dgm:pt modelId="{9DB530D1-8976-48CF-A517-1008FAB0329A}" type="parTrans" cxnId="{7C519D2E-DC29-4FAE-AD08-694C1CFE78E0}">
      <dgm:prSet/>
      <dgm:spPr/>
      <dgm:t>
        <a:bodyPr/>
        <a:lstStyle/>
        <a:p>
          <a:endParaRPr lang="ru-RU"/>
        </a:p>
      </dgm:t>
    </dgm:pt>
    <dgm:pt modelId="{6A637481-4BDD-46F7-8E38-835AE60B130E}" type="sibTrans" cxnId="{7C519D2E-DC29-4FAE-AD08-694C1CFE78E0}">
      <dgm:prSet>
        <dgm:style>
          <a:lnRef idx="2">
            <a:schemeClr val="accent2"/>
          </a:lnRef>
          <a:fillRef idx="1">
            <a:schemeClr val="lt1"/>
          </a:fillRef>
          <a:effectRef idx="0">
            <a:schemeClr val="accent2"/>
          </a:effectRef>
          <a:fontRef idx="minor">
            <a:schemeClr val="dk1"/>
          </a:fontRef>
        </dgm:style>
      </dgm:prSet>
      <dgm:spPr/>
      <dgm:t>
        <a:bodyPr/>
        <a:lstStyle/>
        <a:p>
          <a:endParaRPr lang="ru-RU"/>
        </a:p>
      </dgm:t>
    </dgm:pt>
    <dgm:pt modelId="{F9BF9B7E-BC9D-4017-9B5D-4118B6708634}">
      <dgm:prSet phldrT="[Текст]" phldr="1"/>
      <dgm:spPr/>
      <dgm:t>
        <a:bodyPr/>
        <a:lstStyle/>
        <a:p>
          <a:endParaRPr lang="ru-RU" dirty="0"/>
        </a:p>
      </dgm:t>
    </dgm:pt>
    <dgm:pt modelId="{DE54FB29-FF98-43C3-B95D-27E4812B9D6F}" type="parTrans" cxnId="{5DAF2235-613C-4948-B2EC-F90E05CD84E2}">
      <dgm:prSet/>
      <dgm:spPr/>
      <dgm:t>
        <a:bodyPr/>
        <a:lstStyle/>
        <a:p>
          <a:endParaRPr lang="ru-RU"/>
        </a:p>
      </dgm:t>
    </dgm:pt>
    <dgm:pt modelId="{E2D8445A-CEB2-465A-BE55-96BC55B34944}" type="sibTrans" cxnId="{5DAF2235-613C-4948-B2EC-F90E05CD84E2}">
      <dgm:prSet>
        <dgm:style>
          <a:lnRef idx="2">
            <a:schemeClr val="accent2"/>
          </a:lnRef>
          <a:fillRef idx="1">
            <a:schemeClr val="lt1"/>
          </a:fillRef>
          <a:effectRef idx="0">
            <a:schemeClr val="accent2"/>
          </a:effectRef>
          <a:fontRef idx="minor">
            <a:schemeClr val="dk1"/>
          </a:fontRef>
        </dgm:style>
      </dgm:prSet>
      <dgm:spPr/>
      <dgm:t>
        <a:bodyPr/>
        <a:lstStyle/>
        <a:p>
          <a:endParaRPr lang="ru-RU"/>
        </a:p>
      </dgm:t>
    </dgm:pt>
    <dgm:pt modelId="{C93EEFFB-119A-46E5-886A-2C9E2AD115F9}">
      <dgm:prSet phldrT="[Текст]" phldr="1"/>
      <dgm:spPr/>
      <dgm:t>
        <a:bodyPr/>
        <a:lstStyle/>
        <a:p>
          <a:endParaRPr lang="ru-RU" dirty="0"/>
        </a:p>
      </dgm:t>
    </dgm:pt>
    <dgm:pt modelId="{86B9C57C-C672-477A-9B3B-66F45C840AEA}" type="parTrans" cxnId="{070DCE09-C2CA-469E-86FC-538DC82B50D1}">
      <dgm:prSet/>
      <dgm:spPr/>
      <dgm:t>
        <a:bodyPr/>
        <a:lstStyle/>
        <a:p>
          <a:endParaRPr lang="ru-RU"/>
        </a:p>
      </dgm:t>
    </dgm:pt>
    <dgm:pt modelId="{598E0CC4-F1B1-4DFD-A9B7-5834507B30BF}" type="sibTrans" cxnId="{070DCE09-C2CA-469E-86FC-538DC82B50D1}">
      <dgm:prSet>
        <dgm:style>
          <a:lnRef idx="2">
            <a:schemeClr val="accent2"/>
          </a:lnRef>
          <a:fillRef idx="1">
            <a:schemeClr val="lt1"/>
          </a:fillRef>
          <a:effectRef idx="0">
            <a:schemeClr val="accent2"/>
          </a:effectRef>
          <a:fontRef idx="minor">
            <a:schemeClr val="dk1"/>
          </a:fontRef>
        </dgm:style>
      </dgm:prSet>
      <dgm:spPr/>
      <dgm:t>
        <a:bodyPr/>
        <a:lstStyle/>
        <a:p>
          <a:endParaRPr lang="ru-RU"/>
        </a:p>
      </dgm:t>
    </dgm:pt>
    <dgm:pt modelId="{AA233F46-23D8-433D-8134-8177086FBE62}" type="pres">
      <dgm:prSet presAssocID="{0C802744-33EF-4840-85A4-6D129F65FBFF}" presName="Name0" presStyleCnt="0">
        <dgm:presLayoutVars>
          <dgm:chMax val="7"/>
          <dgm:chPref val="7"/>
          <dgm:dir/>
        </dgm:presLayoutVars>
      </dgm:prSet>
      <dgm:spPr/>
      <dgm:t>
        <a:bodyPr/>
        <a:lstStyle/>
        <a:p>
          <a:endParaRPr lang="ru-RU"/>
        </a:p>
      </dgm:t>
    </dgm:pt>
    <dgm:pt modelId="{C1CD7F46-C098-4206-96EC-2395B10C5CE7}" type="pres">
      <dgm:prSet presAssocID="{0C802744-33EF-4840-85A4-6D129F65FBFF}" presName="Name1" presStyleCnt="0"/>
      <dgm:spPr/>
    </dgm:pt>
    <dgm:pt modelId="{F77E9B00-C64B-4D5E-80B6-F50D7D667107}" type="pres">
      <dgm:prSet presAssocID="{BF1E3391-D724-41E2-9061-39AF4FA7F11D}" presName="picture_1" presStyleCnt="0"/>
      <dgm:spPr/>
    </dgm:pt>
    <dgm:pt modelId="{6EC8324A-4BBA-4635-A0A1-21E1844484BB}" type="pres">
      <dgm:prSet presAssocID="{BF1E3391-D724-41E2-9061-39AF4FA7F11D}" presName="pictureRepeatNode" presStyleLbl="alignImgPlace1" presStyleIdx="0" presStyleCnt="4" custScaleX="87362" custScaleY="81553" custLinFactNeighborX="-7889" custLinFactNeighborY="-5898"/>
      <dgm:spPr/>
      <dgm:t>
        <a:bodyPr/>
        <a:lstStyle/>
        <a:p>
          <a:endParaRPr lang="ru-RU"/>
        </a:p>
      </dgm:t>
    </dgm:pt>
    <dgm:pt modelId="{23496876-66BE-45F1-8967-FCCAB159A3EA}" type="pres">
      <dgm:prSet presAssocID="{DA658143-F181-4A0B-A8AF-BDE3474D954A}" presName="text_1" presStyleLbl="node1" presStyleIdx="0" presStyleCnt="0">
        <dgm:presLayoutVars>
          <dgm:bulletEnabled val="1"/>
        </dgm:presLayoutVars>
      </dgm:prSet>
      <dgm:spPr/>
      <dgm:t>
        <a:bodyPr/>
        <a:lstStyle/>
        <a:p>
          <a:endParaRPr lang="ru-RU"/>
        </a:p>
      </dgm:t>
    </dgm:pt>
    <dgm:pt modelId="{5664D3C3-D9D3-40F8-880A-41F1280D377A}" type="pres">
      <dgm:prSet presAssocID="{6A637481-4BDD-46F7-8E38-835AE60B130E}" presName="picture_2" presStyleCnt="0"/>
      <dgm:spPr/>
    </dgm:pt>
    <dgm:pt modelId="{B81A7A45-EB71-45EE-9AEF-CEE28F8327BA}" type="pres">
      <dgm:prSet presAssocID="{6A637481-4BDD-46F7-8E38-835AE60B130E}" presName="pictureRepeatNode" presStyleLbl="alignImgPlace1" presStyleIdx="1" presStyleCnt="4" custScaleX="161174" custScaleY="122710" custLinFactNeighborX="23316" custLinFactNeighborY="-4808"/>
      <dgm:spPr/>
      <dgm:t>
        <a:bodyPr/>
        <a:lstStyle/>
        <a:p>
          <a:endParaRPr lang="ru-RU"/>
        </a:p>
      </dgm:t>
    </dgm:pt>
    <dgm:pt modelId="{42CE4026-0BCF-4825-BF95-1338CDC7C7C0}" type="pres">
      <dgm:prSet presAssocID="{0A203913-4B6F-4D63-8787-D85F0ACE809D}" presName="line_2" presStyleLbl="parChTrans1D1" presStyleIdx="0" presStyleCnt="3"/>
      <dgm:spPr/>
    </dgm:pt>
    <dgm:pt modelId="{E0DA2FA8-830A-4A23-ACE4-48B5956D8229}" type="pres">
      <dgm:prSet presAssocID="{0A203913-4B6F-4D63-8787-D85F0ACE809D}" presName="textparent_2" presStyleLbl="node1" presStyleIdx="0" presStyleCnt="0"/>
      <dgm:spPr/>
    </dgm:pt>
    <dgm:pt modelId="{DFB62FED-8AAA-4097-9B3E-D2121A718841}" type="pres">
      <dgm:prSet presAssocID="{0A203913-4B6F-4D63-8787-D85F0ACE809D}" presName="text_2" presStyleLbl="revTx" presStyleIdx="0" presStyleCnt="3">
        <dgm:presLayoutVars>
          <dgm:bulletEnabled val="1"/>
        </dgm:presLayoutVars>
      </dgm:prSet>
      <dgm:spPr/>
      <dgm:t>
        <a:bodyPr/>
        <a:lstStyle/>
        <a:p>
          <a:endParaRPr lang="ru-RU"/>
        </a:p>
      </dgm:t>
    </dgm:pt>
    <dgm:pt modelId="{5086A85D-8626-4ACD-A729-E08972E0CE8F}" type="pres">
      <dgm:prSet presAssocID="{E2D8445A-CEB2-465A-BE55-96BC55B34944}" presName="picture_3" presStyleCnt="0"/>
      <dgm:spPr/>
    </dgm:pt>
    <dgm:pt modelId="{2133DEC8-031D-4561-AA46-4FC882D17A67}" type="pres">
      <dgm:prSet presAssocID="{E2D8445A-CEB2-465A-BE55-96BC55B34944}" presName="pictureRepeatNode" presStyleLbl="alignImgPlace1" presStyleIdx="2" presStyleCnt="4" custScaleX="198029" custLinFactNeighborX="58667" custLinFactNeighborY="-590"/>
      <dgm:spPr/>
      <dgm:t>
        <a:bodyPr/>
        <a:lstStyle/>
        <a:p>
          <a:endParaRPr lang="ru-RU"/>
        </a:p>
      </dgm:t>
    </dgm:pt>
    <dgm:pt modelId="{FB86C484-6A7B-4C15-8B0F-9A046C5D2D4E}" type="pres">
      <dgm:prSet presAssocID="{F9BF9B7E-BC9D-4017-9B5D-4118B6708634}" presName="line_3" presStyleLbl="parChTrans1D1" presStyleIdx="1" presStyleCnt="3"/>
      <dgm:spPr/>
    </dgm:pt>
    <dgm:pt modelId="{C58FD05F-03A6-4A65-84ED-65B929662F04}" type="pres">
      <dgm:prSet presAssocID="{F9BF9B7E-BC9D-4017-9B5D-4118B6708634}" presName="textparent_3" presStyleLbl="node1" presStyleIdx="0" presStyleCnt="0"/>
      <dgm:spPr/>
    </dgm:pt>
    <dgm:pt modelId="{9128C10E-163D-446D-B15F-85931E3FEEA5}" type="pres">
      <dgm:prSet presAssocID="{F9BF9B7E-BC9D-4017-9B5D-4118B6708634}" presName="text_3" presStyleLbl="revTx" presStyleIdx="1" presStyleCnt="3">
        <dgm:presLayoutVars>
          <dgm:bulletEnabled val="1"/>
        </dgm:presLayoutVars>
      </dgm:prSet>
      <dgm:spPr/>
      <dgm:t>
        <a:bodyPr/>
        <a:lstStyle/>
        <a:p>
          <a:endParaRPr lang="ru-RU"/>
        </a:p>
      </dgm:t>
    </dgm:pt>
    <dgm:pt modelId="{77D60F1E-CB2A-47A7-96E8-0809A129516F}" type="pres">
      <dgm:prSet presAssocID="{598E0CC4-F1B1-4DFD-A9B7-5834507B30BF}" presName="picture_4" presStyleCnt="0"/>
      <dgm:spPr/>
    </dgm:pt>
    <dgm:pt modelId="{0A68E20B-3DA3-4D70-995F-B02CEF9C79EF}" type="pres">
      <dgm:prSet presAssocID="{598E0CC4-F1B1-4DFD-A9B7-5834507B30BF}" presName="pictureRepeatNode" presStyleLbl="alignImgPlace1" presStyleIdx="3" presStyleCnt="4" custScaleX="235357" custLinFactNeighborX="-5035" custLinFactNeighborY="-8719"/>
      <dgm:spPr/>
      <dgm:t>
        <a:bodyPr/>
        <a:lstStyle/>
        <a:p>
          <a:endParaRPr lang="ru-RU"/>
        </a:p>
      </dgm:t>
    </dgm:pt>
    <dgm:pt modelId="{0D15F890-CDF1-462C-97BC-5CD7EE0FAC8F}" type="pres">
      <dgm:prSet presAssocID="{C93EEFFB-119A-46E5-886A-2C9E2AD115F9}" presName="line_4" presStyleLbl="parChTrans1D1" presStyleIdx="2" presStyleCnt="3"/>
      <dgm:spPr/>
    </dgm:pt>
    <dgm:pt modelId="{68A2F07E-0F21-4AD2-A53C-269F89C71B69}" type="pres">
      <dgm:prSet presAssocID="{C93EEFFB-119A-46E5-886A-2C9E2AD115F9}" presName="textparent_4" presStyleLbl="node1" presStyleIdx="0" presStyleCnt="0"/>
      <dgm:spPr/>
    </dgm:pt>
    <dgm:pt modelId="{CA5C2531-0787-4DF1-AB6E-A3EEE56A3ED7}" type="pres">
      <dgm:prSet presAssocID="{C93EEFFB-119A-46E5-886A-2C9E2AD115F9}" presName="text_4" presStyleLbl="revTx" presStyleIdx="2" presStyleCnt="3">
        <dgm:presLayoutVars>
          <dgm:bulletEnabled val="1"/>
        </dgm:presLayoutVars>
      </dgm:prSet>
      <dgm:spPr/>
      <dgm:t>
        <a:bodyPr/>
        <a:lstStyle/>
        <a:p>
          <a:endParaRPr lang="ru-RU"/>
        </a:p>
      </dgm:t>
    </dgm:pt>
  </dgm:ptLst>
  <dgm:cxnLst>
    <dgm:cxn modelId="{BDD6BB47-38A9-4090-AAD1-C4670C7BE82E}" type="presOf" srcId="{598E0CC4-F1B1-4DFD-A9B7-5834507B30BF}" destId="{0A68E20B-3DA3-4D70-995F-B02CEF9C79EF}" srcOrd="0" destOrd="0" presId="urn:microsoft.com/office/officeart/2008/layout/CircularPictureCallout"/>
    <dgm:cxn modelId="{408B0E97-7085-4048-8864-2A267527D92C}" type="presOf" srcId="{BF1E3391-D724-41E2-9061-39AF4FA7F11D}" destId="{6EC8324A-4BBA-4635-A0A1-21E1844484BB}" srcOrd="0" destOrd="0" presId="urn:microsoft.com/office/officeart/2008/layout/CircularPictureCallout"/>
    <dgm:cxn modelId="{F7F1576F-79A4-4C40-90AF-EB705CCFBAFA}" type="presOf" srcId="{F9BF9B7E-BC9D-4017-9B5D-4118B6708634}" destId="{9128C10E-163D-446D-B15F-85931E3FEEA5}" srcOrd="0" destOrd="0" presId="urn:microsoft.com/office/officeart/2008/layout/CircularPictureCallout"/>
    <dgm:cxn modelId="{15B1D842-CAE7-4F9F-9D28-F341FE78996C}" srcId="{0C802744-33EF-4840-85A4-6D129F65FBFF}" destId="{DA658143-F181-4A0B-A8AF-BDE3474D954A}" srcOrd="0" destOrd="0" parTransId="{BB925F8F-DF2D-409E-9522-998B5FD653CA}" sibTransId="{BF1E3391-D724-41E2-9061-39AF4FA7F11D}"/>
    <dgm:cxn modelId="{38F88435-82D4-4576-B8A6-97A5EEE78753}" type="presOf" srcId="{DA658143-F181-4A0B-A8AF-BDE3474D954A}" destId="{23496876-66BE-45F1-8967-FCCAB159A3EA}" srcOrd="0" destOrd="0" presId="urn:microsoft.com/office/officeart/2008/layout/CircularPictureCallout"/>
    <dgm:cxn modelId="{9243366F-DEDE-4C62-AA03-19838FE40980}" type="presOf" srcId="{0C802744-33EF-4840-85A4-6D129F65FBFF}" destId="{AA233F46-23D8-433D-8134-8177086FBE62}" srcOrd="0" destOrd="0" presId="urn:microsoft.com/office/officeart/2008/layout/CircularPictureCallout"/>
    <dgm:cxn modelId="{5EED836D-F0A6-4A09-A73B-B16C52332506}" type="presOf" srcId="{6A637481-4BDD-46F7-8E38-835AE60B130E}" destId="{B81A7A45-EB71-45EE-9AEF-CEE28F8327BA}" srcOrd="0" destOrd="0" presId="urn:microsoft.com/office/officeart/2008/layout/CircularPictureCallout"/>
    <dgm:cxn modelId="{7C519D2E-DC29-4FAE-AD08-694C1CFE78E0}" srcId="{0C802744-33EF-4840-85A4-6D129F65FBFF}" destId="{0A203913-4B6F-4D63-8787-D85F0ACE809D}" srcOrd="1" destOrd="0" parTransId="{9DB530D1-8976-48CF-A517-1008FAB0329A}" sibTransId="{6A637481-4BDD-46F7-8E38-835AE60B130E}"/>
    <dgm:cxn modelId="{ABD3938E-E578-4086-B6EB-2407802AB486}" type="presOf" srcId="{C93EEFFB-119A-46E5-886A-2C9E2AD115F9}" destId="{CA5C2531-0787-4DF1-AB6E-A3EEE56A3ED7}" srcOrd="0" destOrd="0" presId="urn:microsoft.com/office/officeart/2008/layout/CircularPictureCallout"/>
    <dgm:cxn modelId="{5DAF2235-613C-4948-B2EC-F90E05CD84E2}" srcId="{0C802744-33EF-4840-85A4-6D129F65FBFF}" destId="{F9BF9B7E-BC9D-4017-9B5D-4118B6708634}" srcOrd="2" destOrd="0" parTransId="{DE54FB29-FF98-43C3-B95D-27E4812B9D6F}" sibTransId="{E2D8445A-CEB2-465A-BE55-96BC55B34944}"/>
    <dgm:cxn modelId="{85D0729F-9E34-484B-BB30-2BE1165D6CC7}" type="presOf" srcId="{E2D8445A-CEB2-465A-BE55-96BC55B34944}" destId="{2133DEC8-031D-4561-AA46-4FC882D17A67}" srcOrd="0" destOrd="0" presId="urn:microsoft.com/office/officeart/2008/layout/CircularPictureCallout"/>
    <dgm:cxn modelId="{070DCE09-C2CA-469E-86FC-538DC82B50D1}" srcId="{0C802744-33EF-4840-85A4-6D129F65FBFF}" destId="{C93EEFFB-119A-46E5-886A-2C9E2AD115F9}" srcOrd="3" destOrd="0" parTransId="{86B9C57C-C672-477A-9B3B-66F45C840AEA}" sibTransId="{598E0CC4-F1B1-4DFD-A9B7-5834507B30BF}"/>
    <dgm:cxn modelId="{CB824A95-4161-4112-9CB6-9017AED47CAA}" type="presOf" srcId="{0A203913-4B6F-4D63-8787-D85F0ACE809D}" destId="{DFB62FED-8AAA-4097-9B3E-D2121A718841}" srcOrd="0" destOrd="0" presId="urn:microsoft.com/office/officeart/2008/layout/CircularPictureCallout"/>
    <dgm:cxn modelId="{8ECA5FF9-3C11-460C-BF1F-EAF4B2540BED}" type="presParOf" srcId="{AA233F46-23D8-433D-8134-8177086FBE62}" destId="{C1CD7F46-C098-4206-96EC-2395B10C5CE7}" srcOrd="0" destOrd="0" presId="urn:microsoft.com/office/officeart/2008/layout/CircularPictureCallout"/>
    <dgm:cxn modelId="{DF951B70-8FEA-44F0-ACE3-DC7E8E44ACFB}" type="presParOf" srcId="{C1CD7F46-C098-4206-96EC-2395B10C5CE7}" destId="{F77E9B00-C64B-4D5E-80B6-F50D7D667107}" srcOrd="0" destOrd="0" presId="urn:microsoft.com/office/officeart/2008/layout/CircularPictureCallout"/>
    <dgm:cxn modelId="{97ACEA4B-19A7-45BD-9AC6-9EA0FCF8E9EE}" type="presParOf" srcId="{F77E9B00-C64B-4D5E-80B6-F50D7D667107}" destId="{6EC8324A-4BBA-4635-A0A1-21E1844484BB}" srcOrd="0" destOrd="0" presId="urn:microsoft.com/office/officeart/2008/layout/CircularPictureCallout"/>
    <dgm:cxn modelId="{0CA3B4BF-D5CA-4A58-A2C3-5CA3F80AE775}" type="presParOf" srcId="{C1CD7F46-C098-4206-96EC-2395B10C5CE7}" destId="{23496876-66BE-45F1-8967-FCCAB159A3EA}" srcOrd="1" destOrd="0" presId="urn:microsoft.com/office/officeart/2008/layout/CircularPictureCallout"/>
    <dgm:cxn modelId="{E86BCC06-A2B4-436F-ADD6-3C6B36CD77CF}" type="presParOf" srcId="{C1CD7F46-C098-4206-96EC-2395B10C5CE7}" destId="{5664D3C3-D9D3-40F8-880A-41F1280D377A}" srcOrd="2" destOrd="0" presId="urn:microsoft.com/office/officeart/2008/layout/CircularPictureCallout"/>
    <dgm:cxn modelId="{5ACF64D1-9D56-40E0-934D-4415DFC54F77}" type="presParOf" srcId="{5664D3C3-D9D3-40F8-880A-41F1280D377A}" destId="{B81A7A45-EB71-45EE-9AEF-CEE28F8327BA}" srcOrd="0" destOrd="0" presId="urn:microsoft.com/office/officeart/2008/layout/CircularPictureCallout"/>
    <dgm:cxn modelId="{BA1FF5E9-664C-453C-B44F-B75F56EB1D73}" type="presParOf" srcId="{C1CD7F46-C098-4206-96EC-2395B10C5CE7}" destId="{42CE4026-0BCF-4825-BF95-1338CDC7C7C0}" srcOrd="3" destOrd="0" presId="urn:microsoft.com/office/officeart/2008/layout/CircularPictureCallout"/>
    <dgm:cxn modelId="{CE23660E-5E75-45E3-8D2F-2C3BAF44E4FD}" type="presParOf" srcId="{C1CD7F46-C098-4206-96EC-2395B10C5CE7}" destId="{E0DA2FA8-830A-4A23-ACE4-48B5956D8229}" srcOrd="4" destOrd="0" presId="urn:microsoft.com/office/officeart/2008/layout/CircularPictureCallout"/>
    <dgm:cxn modelId="{2EA95E14-6272-4684-8D8A-946E6C37579B}" type="presParOf" srcId="{E0DA2FA8-830A-4A23-ACE4-48B5956D8229}" destId="{DFB62FED-8AAA-4097-9B3E-D2121A718841}" srcOrd="0" destOrd="0" presId="urn:microsoft.com/office/officeart/2008/layout/CircularPictureCallout"/>
    <dgm:cxn modelId="{68A50546-D820-4B52-9484-7A4E18C6E185}" type="presParOf" srcId="{C1CD7F46-C098-4206-96EC-2395B10C5CE7}" destId="{5086A85D-8626-4ACD-A729-E08972E0CE8F}" srcOrd="5" destOrd="0" presId="urn:microsoft.com/office/officeart/2008/layout/CircularPictureCallout"/>
    <dgm:cxn modelId="{C6B5C496-E476-49C4-A31B-3DB3238A1157}" type="presParOf" srcId="{5086A85D-8626-4ACD-A729-E08972E0CE8F}" destId="{2133DEC8-031D-4561-AA46-4FC882D17A67}" srcOrd="0" destOrd="0" presId="urn:microsoft.com/office/officeart/2008/layout/CircularPictureCallout"/>
    <dgm:cxn modelId="{0DED2672-F380-4EE1-B38B-C1EB51DB6E7D}" type="presParOf" srcId="{C1CD7F46-C098-4206-96EC-2395B10C5CE7}" destId="{FB86C484-6A7B-4C15-8B0F-9A046C5D2D4E}" srcOrd="6" destOrd="0" presId="urn:microsoft.com/office/officeart/2008/layout/CircularPictureCallout"/>
    <dgm:cxn modelId="{4D8E1165-1FF3-4AB7-B13D-1BDD4FD5D09A}" type="presParOf" srcId="{C1CD7F46-C098-4206-96EC-2395B10C5CE7}" destId="{C58FD05F-03A6-4A65-84ED-65B929662F04}" srcOrd="7" destOrd="0" presId="urn:microsoft.com/office/officeart/2008/layout/CircularPictureCallout"/>
    <dgm:cxn modelId="{2B4B7779-6C83-4A7A-87A4-66B8F63480CC}" type="presParOf" srcId="{C58FD05F-03A6-4A65-84ED-65B929662F04}" destId="{9128C10E-163D-446D-B15F-85931E3FEEA5}" srcOrd="0" destOrd="0" presId="urn:microsoft.com/office/officeart/2008/layout/CircularPictureCallout"/>
    <dgm:cxn modelId="{886F211E-ABF9-4213-A708-6A212E590CE1}" type="presParOf" srcId="{C1CD7F46-C098-4206-96EC-2395B10C5CE7}" destId="{77D60F1E-CB2A-47A7-96E8-0809A129516F}" srcOrd="8" destOrd="0" presId="urn:microsoft.com/office/officeart/2008/layout/CircularPictureCallout"/>
    <dgm:cxn modelId="{F4A6CBA1-0085-40E1-8659-CFAD5C63278E}" type="presParOf" srcId="{77D60F1E-CB2A-47A7-96E8-0809A129516F}" destId="{0A68E20B-3DA3-4D70-995F-B02CEF9C79EF}" srcOrd="0" destOrd="0" presId="urn:microsoft.com/office/officeart/2008/layout/CircularPictureCallout"/>
    <dgm:cxn modelId="{0CC7526F-68AD-4C91-ABCC-BA3301A59D5C}" type="presParOf" srcId="{C1CD7F46-C098-4206-96EC-2395B10C5CE7}" destId="{0D15F890-CDF1-462C-97BC-5CD7EE0FAC8F}" srcOrd="9" destOrd="0" presId="urn:microsoft.com/office/officeart/2008/layout/CircularPictureCallout"/>
    <dgm:cxn modelId="{BE3A58CC-8210-4118-92D3-6C5E3A604A14}" type="presParOf" srcId="{C1CD7F46-C098-4206-96EC-2395B10C5CE7}" destId="{68A2F07E-0F21-4AD2-A53C-269F89C71B69}" srcOrd="10" destOrd="0" presId="urn:microsoft.com/office/officeart/2008/layout/CircularPictureCallout"/>
    <dgm:cxn modelId="{C13A89C8-8933-475E-9277-82646D6CE935}" type="presParOf" srcId="{68A2F07E-0F21-4AD2-A53C-269F89C71B69}" destId="{CA5C2531-0787-4DF1-AB6E-A3EEE56A3ED7}" srcOrd="0" destOrd="0" presId="urn:microsoft.com/office/officeart/2008/layout/CircularPictureCallou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087DBF6-EE82-42FB-A290-6F59D09C5BED}" type="doc">
      <dgm:prSet loTypeId="urn:microsoft.com/office/officeart/2005/8/layout/vList3#2" loCatId="list" qsTypeId="urn:microsoft.com/office/officeart/2005/8/quickstyle/simple1" qsCatId="simple" csTypeId="urn:microsoft.com/office/officeart/2005/8/colors/colorful1#1" csCatId="colorful" phldr="1"/>
      <dgm:spPr/>
      <dgm:t>
        <a:bodyPr/>
        <a:lstStyle/>
        <a:p>
          <a:endParaRPr lang="ru-RU"/>
        </a:p>
      </dgm:t>
    </dgm:pt>
    <dgm:pt modelId="{5BD5C16B-CD70-4E83-9337-A3DDB3EC7FA8}">
      <dgm:prSet custT="1"/>
      <dgm:spPr>
        <a:solidFill>
          <a:srgbClr val="FDE3F8"/>
        </a:solidFill>
        <a:ln w="38100">
          <a:solidFill>
            <a:schemeClr val="accent2">
              <a:lumMod val="75000"/>
            </a:schemeClr>
          </a:solidFill>
        </a:ln>
      </dgm:spPr>
      <dgm:t>
        <a:bodyPr/>
        <a:lstStyle/>
        <a:p>
          <a:pPr rtl="0"/>
          <a:r>
            <a:rPr lang="ru-RU" sz="1800" dirty="0" smtClean="0">
              <a:solidFill>
                <a:schemeClr val="tx1"/>
              </a:solidFill>
              <a:latin typeface="Times New Roman" panose="02020603050405020304" pitchFamily="18" charset="0"/>
              <a:cs typeface="Times New Roman" panose="02020603050405020304" pitchFamily="18" charset="0"/>
            </a:rPr>
            <a:t> Формирование или утверждение субъектом учета </a:t>
          </a:r>
          <a:r>
            <a:rPr lang="ru-RU" sz="2400" b="1" dirty="0" smtClean="0">
              <a:solidFill>
                <a:schemeClr val="tx1"/>
              </a:solidFill>
              <a:latin typeface="Times New Roman" panose="02020603050405020304" pitchFamily="18" charset="0"/>
              <a:cs typeface="Times New Roman" panose="02020603050405020304" pitchFamily="18" charset="0"/>
            </a:rPr>
            <a:t>новых правил (способов) ведения бухгалтерского учета, </a:t>
          </a:r>
          <a:r>
            <a:rPr lang="ru-RU" sz="1800" dirty="0" smtClean="0">
              <a:solidFill>
                <a:schemeClr val="tx1"/>
              </a:solidFill>
              <a:latin typeface="Times New Roman" panose="02020603050405020304" pitchFamily="18" charset="0"/>
              <a:cs typeface="Times New Roman" panose="02020603050405020304" pitchFamily="18" charset="0"/>
            </a:rPr>
            <a:t>применение которых позволит представить в бухгалтерской (финансовой) отчетности уместную (релевантную) и достоверную информацию</a:t>
          </a:r>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dgm:t>
    </dgm:pt>
    <dgm:pt modelId="{287187E1-313A-436C-B3A3-8F1FE68282AC}" type="parTrans" cxnId="{2116957B-F465-4246-9490-25157483E0F8}">
      <dgm:prSet/>
      <dgm:spPr/>
      <dgm:t>
        <a:bodyPr/>
        <a:lstStyle/>
        <a:p>
          <a:endParaRPr lang="ru-RU"/>
        </a:p>
      </dgm:t>
    </dgm:pt>
    <dgm:pt modelId="{094EDCA1-F12C-4A3D-87A0-AB3A72CB327A}" type="sibTrans" cxnId="{2116957B-F465-4246-9490-25157483E0F8}">
      <dgm:prSet/>
      <dgm:spPr/>
      <dgm:t>
        <a:bodyPr/>
        <a:lstStyle/>
        <a:p>
          <a:endParaRPr lang="ru-RU"/>
        </a:p>
      </dgm:t>
    </dgm:pt>
    <dgm:pt modelId="{BE5B23A5-6CE0-4700-9454-B12CC9BA5A2D}">
      <dgm:prSet custT="1"/>
      <dgm:spPr>
        <a:solidFill>
          <a:srgbClr val="FFFFCC"/>
        </a:solidFill>
        <a:ln w="38100">
          <a:solidFill>
            <a:schemeClr val="accent3">
              <a:lumMod val="75000"/>
            </a:schemeClr>
          </a:solidFill>
        </a:ln>
      </dgm:spPr>
      <dgm:t>
        <a:bodyPr/>
        <a:lstStyle/>
        <a:p>
          <a:pPr rtl="0"/>
          <a:r>
            <a:rPr lang="ru-RU" sz="2400" b="1" dirty="0" smtClean="0">
              <a:solidFill>
                <a:schemeClr val="tx1"/>
              </a:solidFill>
            </a:rPr>
            <a:t>Изменение законодательства Российской Федерации </a:t>
          </a:r>
          <a:r>
            <a:rPr lang="ru-RU" sz="2000" dirty="0" smtClean="0">
              <a:solidFill>
                <a:schemeClr val="tx1"/>
              </a:solidFill>
            </a:rPr>
            <a:t>о бухгалтерском учете, </a:t>
          </a:r>
          <a:r>
            <a:rPr lang="ru-RU" sz="2400" b="1" dirty="0" smtClean="0">
              <a:solidFill>
                <a:schemeClr val="tx1"/>
              </a:solidFill>
            </a:rPr>
            <a:t>нормативных правовых актов</a:t>
          </a:r>
          <a:r>
            <a:rPr lang="ru-RU" sz="2000" dirty="0" smtClean="0">
              <a:solidFill>
                <a:schemeClr val="tx1"/>
              </a:solidFill>
            </a:rPr>
            <a:t>, регулирующих ведение бухгалтерского учета и составление бухгалтерской (финансовой) отчетности</a:t>
          </a:r>
          <a:endParaRPr lang="ru-RU" sz="2000" dirty="0">
            <a:solidFill>
              <a:schemeClr val="tx1"/>
            </a:solidFill>
          </a:endParaRPr>
        </a:p>
      </dgm:t>
    </dgm:pt>
    <dgm:pt modelId="{D0BE3609-C7C7-46CA-9148-44141B34CAF7}" type="parTrans" cxnId="{EF2B71B9-533B-4187-8B75-3757CA80E4EA}">
      <dgm:prSet/>
      <dgm:spPr/>
      <dgm:t>
        <a:bodyPr/>
        <a:lstStyle/>
        <a:p>
          <a:endParaRPr lang="ru-RU"/>
        </a:p>
      </dgm:t>
    </dgm:pt>
    <dgm:pt modelId="{ABE81932-71AE-45CE-AC06-1FC096334B69}" type="sibTrans" cxnId="{EF2B71B9-533B-4187-8B75-3757CA80E4EA}">
      <dgm:prSet/>
      <dgm:spPr/>
      <dgm:t>
        <a:bodyPr/>
        <a:lstStyle/>
        <a:p>
          <a:endParaRPr lang="ru-RU"/>
        </a:p>
      </dgm:t>
    </dgm:pt>
    <dgm:pt modelId="{7364B091-01B8-4C24-A592-FF9CCA6D0ADA}">
      <dgm:prSet custT="1"/>
      <dgm:spPr>
        <a:solidFill>
          <a:schemeClr val="accent1">
            <a:lumMod val="20000"/>
            <a:lumOff val="80000"/>
          </a:schemeClr>
        </a:solidFill>
        <a:ln w="38100">
          <a:solidFill>
            <a:schemeClr val="tx2">
              <a:lumMod val="60000"/>
              <a:lumOff val="40000"/>
            </a:schemeClr>
          </a:solidFill>
        </a:ln>
      </dgm:spPr>
      <dgm:t>
        <a:bodyPr/>
        <a:lstStyle/>
        <a:p>
          <a:pPr rtl="0"/>
          <a:r>
            <a:rPr lang="ru-RU" sz="2000" dirty="0" smtClean="0">
              <a:solidFill>
                <a:schemeClr val="tx1"/>
              </a:solidFill>
            </a:rPr>
            <a:t>  </a:t>
          </a:r>
          <a:r>
            <a:rPr lang="ru-RU" sz="2400" b="1" dirty="0" smtClean="0">
              <a:solidFill>
                <a:schemeClr val="tx1"/>
              </a:solidFill>
            </a:rPr>
            <a:t>Существенное изменение условий деятельности субъекта учета</a:t>
          </a:r>
          <a:r>
            <a:rPr lang="ru-RU" sz="2000" dirty="0" smtClean="0">
              <a:solidFill>
                <a:schemeClr val="tx1"/>
              </a:solidFill>
            </a:rPr>
            <a:t>, включая его </a:t>
          </a:r>
          <a:r>
            <a:rPr lang="ru-RU" sz="2000" b="1" dirty="0" smtClean="0">
              <a:solidFill>
                <a:schemeClr val="tx1"/>
              </a:solidFill>
            </a:rPr>
            <a:t>реорганизацию</a:t>
          </a:r>
          <a:r>
            <a:rPr lang="ru-RU" sz="2000" dirty="0" smtClean="0">
              <a:solidFill>
                <a:schemeClr val="tx1"/>
              </a:solidFill>
            </a:rPr>
            <a:t>, </a:t>
          </a:r>
          <a:r>
            <a:rPr lang="ru-RU" sz="2000" b="1" dirty="0" smtClean="0">
              <a:solidFill>
                <a:schemeClr val="tx1"/>
              </a:solidFill>
            </a:rPr>
            <a:t>изменение </a:t>
          </a:r>
          <a:r>
            <a:rPr lang="ru-RU" sz="2000" dirty="0" smtClean="0">
              <a:solidFill>
                <a:schemeClr val="tx1"/>
              </a:solidFill>
            </a:rPr>
            <a:t>возложенных на субъект учета </a:t>
          </a:r>
          <a:r>
            <a:rPr lang="ru-RU" sz="2000" b="1" dirty="0" smtClean="0">
              <a:solidFill>
                <a:schemeClr val="tx1"/>
              </a:solidFill>
            </a:rPr>
            <a:t>полномочий</a:t>
          </a:r>
          <a:r>
            <a:rPr lang="ru-RU" sz="2000" dirty="0" smtClean="0">
              <a:solidFill>
                <a:schemeClr val="tx1"/>
              </a:solidFill>
            </a:rPr>
            <a:t> и (или) выполняемых им </a:t>
          </a:r>
          <a:r>
            <a:rPr lang="ru-RU" sz="2000" b="1" dirty="0" smtClean="0">
              <a:solidFill>
                <a:schemeClr val="tx1"/>
              </a:solidFill>
            </a:rPr>
            <a:t>функций</a:t>
          </a:r>
          <a:endParaRPr lang="ru-RU" sz="2000" b="1" dirty="0">
            <a:solidFill>
              <a:schemeClr val="tx1"/>
            </a:solidFill>
          </a:endParaRPr>
        </a:p>
      </dgm:t>
    </dgm:pt>
    <dgm:pt modelId="{14CA4E4C-52A1-41F1-9B9B-E434F24C0F1B}" type="parTrans" cxnId="{43EA0104-9BAF-4356-ADAA-3D7DDE8A3A0A}">
      <dgm:prSet/>
      <dgm:spPr/>
      <dgm:t>
        <a:bodyPr/>
        <a:lstStyle/>
        <a:p>
          <a:endParaRPr lang="ru-RU"/>
        </a:p>
      </dgm:t>
    </dgm:pt>
    <dgm:pt modelId="{F13EA448-55DD-4FF2-AFBB-8C85D411B998}" type="sibTrans" cxnId="{43EA0104-9BAF-4356-ADAA-3D7DDE8A3A0A}">
      <dgm:prSet/>
      <dgm:spPr/>
      <dgm:t>
        <a:bodyPr/>
        <a:lstStyle/>
        <a:p>
          <a:endParaRPr lang="ru-RU"/>
        </a:p>
      </dgm:t>
    </dgm:pt>
    <dgm:pt modelId="{0B9958A3-4559-4C40-8382-07A9DEE0BB58}" type="pres">
      <dgm:prSet presAssocID="{6087DBF6-EE82-42FB-A290-6F59D09C5BED}" presName="linearFlow" presStyleCnt="0">
        <dgm:presLayoutVars>
          <dgm:dir/>
          <dgm:resizeHandles val="exact"/>
        </dgm:presLayoutVars>
      </dgm:prSet>
      <dgm:spPr/>
      <dgm:t>
        <a:bodyPr/>
        <a:lstStyle/>
        <a:p>
          <a:endParaRPr lang="ru-RU"/>
        </a:p>
      </dgm:t>
    </dgm:pt>
    <dgm:pt modelId="{046019A3-8C42-4AEA-8C37-E148F06FCCF4}" type="pres">
      <dgm:prSet presAssocID="{5BD5C16B-CD70-4E83-9337-A3DDB3EC7FA8}" presName="composite" presStyleCnt="0"/>
      <dgm:spPr/>
    </dgm:pt>
    <dgm:pt modelId="{31A0B535-10B5-4514-BC69-9FDE6134147C}" type="pres">
      <dgm:prSet presAssocID="{5BD5C16B-CD70-4E83-9337-A3DDB3EC7FA8}" presName="imgShp" presStyleLbl="fgImgPlace1" presStyleIdx="0" presStyleCnt="3" custLinFactY="31020" custLinFactNeighborX="-66719" custLinFactNeighborY="100000"/>
      <dgm:spPr>
        <a:ln>
          <a:solidFill>
            <a:schemeClr val="accent2">
              <a:lumMod val="75000"/>
            </a:schemeClr>
          </a:solidFill>
        </a:ln>
      </dgm:spPr>
    </dgm:pt>
    <dgm:pt modelId="{5E45A1F2-7BF2-4349-A374-7B176F5589DC}" type="pres">
      <dgm:prSet presAssocID="{5BD5C16B-CD70-4E83-9337-A3DDB3EC7FA8}" presName="txShp" presStyleLbl="node1" presStyleIdx="0" presStyleCnt="3" custScaleX="146081" custLinFactY="42644" custLinFactNeighborX="11523" custLinFactNeighborY="100000">
        <dgm:presLayoutVars>
          <dgm:bulletEnabled val="1"/>
        </dgm:presLayoutVars>
      </dgm:prSet>
      <dgm:spPr/>
      <dgm:t>
        <a:bodyPr/>
        <a:lstStyle/>
        <a:p>
          <a:endParaRPr lang="ru-RU"/>
        </a:p>
      </dgm:t>
    </dgm:pt>
    <dgm:pt modelId="{C86F53BA-DB4D-4471-88D4-870976CFFD3C}" type="pres">
      <dgm:prSet presAssocID="{094EDCA1-F12C-4A3D-87A0-AB3A72CB327A}" presName="spacing" presStyleCnt="0"/>
      <dgm:spPr/>
    </dgm:pt>
    <dgm:pt modelId="{C74ECF0C-400F-427C-A937-A3F6F43001D8}" type="pres">
      <dgm:prSet presAssocID="{BE5B23A5-6CE0-4700-9454-B12CC9BA5A2D}" presName="composite" presStyleCnt="0"/>
      <dgm:spPr/>
    </dgm:pt>
    <dgm:pt modelId="{09E2C919-C7A8-40FE-A4F3-3729E93DCB79}" type="pres">
      <dgm:prSet presAssocID="{BE5B23A5-6CE0-4700-9454-B12CC9BA5A2D}" presName="imgShp" presStyleLbl="fgImgPlace1" presStyleIdx="1" presStyleCnt="3" custLinFactY="-18959" custLinFactNeighborX="-66719" custLinFactNeighborY="-100000"/>
      <dgm:spPr>
        <a:ln w="38100">
          <a:solidFill>
            <a:schemeClr val="bg2">
              <a:lumMod val="50000"/>
            </a:schemeClr>
          </a:solidFill>
        </a:ln>
      </dgm:spPr>
    </dgm:pt>
    <dgm:pt modelId="{9DC48CC8-977D-4B6F-83A9-EDE21189AB3A}" type="pres">
      <dgm:prSet presAssocID="{BE5B23A5-6CE0-4700-9454-B12CC9BA5A2D}" presName="txShp" presStyleLbl="node1" presStyleIdx="1" presStyleCnt="3" custScaleX="143402" custLinFactY="-13509" custLinFactNeighborX="2867" custLinFactNeighborY="-100000">
        <dgm:presLayoutVars>
          <dgm:bulletEnabled val="1"/>
        </dgm:presLayoutVars>
      </dgm:prSet>
      <dgm:spPr/>
      <dgm:t>
        <a:bodyPr/>
        <a:lstStyle/>
        <a:p>
          <a:endParaRPr lang="ru-RU"/>
        </a:p>
      </dgm:t>
    </dgm:pt>
    <dgm:pt modelId="{3A51157A-9A4C-4FBA-AC29-8928364A602E}" type="pres">
      <dgm:prSet presAssocID="{ABE81932-71AE-45CE-AC06-1FC096334B69}" presName="spacing" presStyleCnt="0"/>
      <dgm:spPr/>
    </dgm:pt>
    <dgm:pt modelId="{219B37AC-2F88-420D-98C9-B3110BDF7B63}" type="pres">
      <dgm:prSet presAssocID="{7364B091-01B8-4C24-A592-FF9CCA6D0ADA}" presName="composite" presStyleCnt="0"/>
      <dgm:spPr/>
    </dgm:pt>
    <dgm:pt modelId="{43CD3F88-5C45-44A0-9454-BC870524C7A6}" type="pres">
      <dgm:prSet presAssocID="{7364B091-01B8-4C24-A592-FF9CCA6D0ADA}" presName="imgShp" presStyleLbl="fgImgPlace1" presStyleIdx="2" presStyleCnt="3" custLinFactNeighborX="-58705" custLinFactNeighborY="-4038"/>
      <dgm:spPr>
        <a:solidFill>
          <a:schemeClr val="tx2">
            <a:lumMod val="20000"/>
            <a:lumOff val="80000"/>
          </a:schemeClr>
        </a:solidFill>
        <a:ln>
          <a:solidFill>
            <a:schemeClr val="accent1">
              <a:lumMod val="75000"/>
            </a:schemeClr>
          </a:solidFill>
        </a:ln>
      </dgm:spPr>
    </dgm:pt>
    <dgm:pt modelId="{ECD28014-7D0C-48D1-A113-DF10AD05DEC2}" type="pres">
      <dgm:prSet presAssocID="{7364B091-01B8-4C24-A592-FF9CCA6D0ADA}" presName="txShp" presStyleLbl="node1" presStyleIdx="2" presStyleCnt="3" custScaleX="141755" custLinFactNeighborX="3047" custLinFactNeighborY="-5231">
        <dgm:presLayoutVars>
          <dgm:bulletEnabled val="1"/>
        </dgm:presLayoutVars>
      </dgm:prSet>
      <dgm:spPr/>
      <dgm:t>
        <a:bodyPr/>
        <a:lstStyle/>
        <a:p>
          <a:endParaRPr lang="ru-RU"/>
        </a:p>
      </dgm:t>
    </dgm:pt>
  </dgm:ptLst>
  <dgm:cxnLst>
    <dgm:cxn modelId="{2116957B-F465-4246-9490-25157483E0F8}" srcId="{6087DBF6-EE82-42FB-A290-6F59D09C5BED}" destId="{5BD5C16B-CD70-4E83-9337-A3DDB3EC7FA8}" srcOrd="0" destOrd="0" parTransId="{287187E1-313A-436C-B3A3-8F1FE68282AC}" sibTransId="{094EDCA1-F12C-4A3D-87A0-AB3A72CB327A}"/>
    <dgm:cxn modelId="{EF2B71B9-533B-4187-8B75-3757CA80E4EA}" srcId="{6087DBF6-EE82-42FB-A290-6F59D09C5BED}" destId="{BE5B23A5-6CE0-4700-9454-B12CC9BA5A2D}" srcOrd="1" destOrd="0" parTransId="{D0BE3609-C7C7-46CA-9148-44141B34CAF7}" sibTransId="{ABE81932-71AE-45CE-AC06-1FC096334B69}"/>
    <dgm:cxn modelId="{ACEBD43D-98CE-4518-85F2-C4BFF82E54F2}" type="presOf" srcId="{5BD5C16B-CD70-4E83-9337-A3DDB3EC7FA8}" destId="{5E45A1F2-7BF2-4349-A374-7B176F5589DC}" srcOrd="0" destOrd="0" presId="urn:microsoft.com/office/officeart/2005/8/layout/vList3#2"/>
    <dgm:cxn modelId="{43EA0104-9BAF-4356-ADAA-3D7DDE8A3A0A}" srcId="{6087DBF6-EE82-42FB-A290-6F59D09C5BED}" destId="{7364B091-01B8-4C24-A592-FF9CCA6D0ADA}" srcOrd="2" destOrd="0" parTransId="{14CA4E4C-52A1-41F1-9B9B-E434F24C0F1B}" sibTransId="{F13EA448-55DD-4FF2-AFBB-8C85D411B998}"/>
    <dgm:cxn modelId="{395F55A9-95C6-46E1-95DA-51E59D266992}" type="presOf" srcId="{6087DBF6-EE82-42FB-A290-6F59D09C5BED}" destId="{0B9958A3-4559-4C40-8382-07A9DEE0BB58}" srcOrd="0" destOrd="0" presId="urn:microsoft.com/office/officeart/2005/8/layout/vList3#2"/>
    <dgm:cxn modelId="{EC6F468E-6E93-499A-9BE9-66B4A2636A59}" type="presOf" srcId="{BE5B23A5-6CE0-4700-9454-B12CC9BA5A2D}" destId="{9DC48CC8-977D-4B6F-83A9-EDE21189AB3A}" srcOrd="0" destOrd="0" presId="urn:microsoft.com/office/officeart/2005/8/layout/vList3#2"/>
    <dgm:cxn modelId="{ED467475-18E9-4CD2-BC52-D35065680CE1}" type="presOf" srcId="{7364B091-01B8-4C24-A592-FF9CCA6D0ADA}" destId="{ECD28014-7D0C-48D1-A113-DF10AD05DEC2}" srcOrd="0" destOrd="0" presId="urn:microsoft.com/office/officeart/2005/8/layout/vList3#2"/>
    <dgm:cxn modelId="{7BAC1137-2AC4-4FAE-B1D4-F93BC75C8F2D}" type="presParOf" srcId="{0B9958A3-4559-4C40-8382-07A9DEE0BB58}" destId="{046019A3-8C42-4AEA-8C37-E148F06FCCF4}" srcOrd="0" destOrd="0" presId="urn:microsoft.com/office/officeart/2005/8/layout/vList3#2"/>
    <dgm:cxn modelId="{12AC648A-E56C-466A-ACE6-27E308708CDB}" type="presParOf" srcId="{046019A3-8C42-4AEA-8C37-E148F06FCCF4}" destId="{31A0B535-10B5-4514-BC69-9FDE6134147C}" srcOrd="0" destOrd="0" presId="urn:microsoft.com/office/officeart/2005/8/layout/vList3#2"/>
    <dgm:cxn modelId="{91729C4E-2DD2-4FFC-BFC2-CAF478DA7987}" type="presParOf" srcId="{046019A3-8C42-4AEA-8C37-E148F06FCCF4}" destId="{5E45A1F2-7BF2-4349-A374-7B176F5589DC}" srcOrd="1" destOrd="0" presId="urn:microsoft.com/office/officeart/2005/8/layout/vList3#2"/>
    <dgm:cxn modelId="{9FC83839-E6CD-4D67-BEDB-425D6C8AEFE5}" type="presParOf" srcId="{0B9958A3-4559-4C40-8382-07A9DEE0BB58}" destId="{C86F53BA-DB4D-4471-88D4-870976CFFD3C}" srcOrd="1" destOrd="0" presId="urn:microsoft.com/office/officeart/2005/8/layout/vList3#2"/>
    <dgm:cxn modelId="{73B8C8ED-3F33-4AA8-BB6F-CE088363F234}" type="presParOf" srcId="{0B9958A3-4559-4C40-8382-07A9DEE0BB58}" destId="{C74ECF0C-400F-427C-A937-A3F6F43001D8}" srcOrd="2" destOrd="0" presId="urn:microsoft.com/office/officeart/2005/8/layout/vList3#2"/>
    <dgm:cxn modelId="{183735CF-CEC5-4A08-A92D-118745B93E99}" type="presParOf" srcId="{C74ECF0C-400F-427C-A937-A3F6F43001D8}" destId="{09E2C919-C7A8-40FE-A4F3-3729E93DCB79}" srcOrd="0" destOrd="0" presId="urn:microsoft.com/office/officeart/2005/8/layout/vList3#2"/>
    <dgm:cxn modelId="{CB3B928E-F80B-417E-A685-99EF952CA71E}" type="presParOf" srcId="{C74ECF0C-400F-427C-A937-A3F6F43001D8}" destId="{9DC48CC8-977D-4B6F-83A9-EDE21189AB3A}" srcOrd="1" destOrd="0" presId="urn:microsoft.com/office/officeart/2005/8/layout/vList3#2"/>
    <dgm:cxn modelId="{CBB61E71-5AFC-4F9B-8168-0AE08B38AC2D}" type="presParOf" srcId="{0B9958A3-4559-4C40-8382-07A9DEE0BB58}" destId="{3A51157A-9A4C-4FBA-AC29-8928364A602E}" srcOrd="3" destOrd="0" presId="urn:microsoft.com/office/officeart/2005/8/layout/vList3#2"/>
    <dgm:cxn modelId="{7D956D6D-0EBD-47ED-BD11-70A5F9775779}" type="presParOf" srcId="{0B9958A3-4559-4C40-8382-07A9DEE0BB58}" destId="{219B37AC-2F88-420D-98C9-B3110BDF7B63}" srcOrd="4" destOrd="0" presId="urn:microsoft.com/office/officeart/2005/8/layout/vList3#2"/>
    <dgm:cxn modelId="{31ABF564-C42F-46CB-9661-A75587208C52}" type="presParOf" srcId="{219B37AC-2F88-420D-98C9-B3110BDF7B63}" destId="{43CD3F88-5C45-44A0-9454-BC870524C7A6}" srcOrd="0" destOrd="0" presId="urn:microsoft.com/office/officeart/2005/8/layout/vList3#2"/>
    <dgm:cxn modelId="{EE4B64DB-D1EF-4341-B814-5E3312CC838E}" type="presParOf" srcId="{219B37AC-2F88-420D-98C9-B3110BDF7B63}" destId="{ECD28014-7D0C-48D1-A113-DF10AD05DEC2}" srcOrd="1" destOrd="0" presId="urn:microsoft.com/office/officeart/2005/8/layout/vList3#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D4D8128-743B-40B9-9852-7DB2595D143F}" type="doc">
      <dgm:prSet loTypeId="urn:microsoft.com/office/officeart/2005/8/layout/vList5" loCatId="list" qsTypeId="urn:microsoft.com/office/officeart/2005/8/quickstyle/simple3" qsCatId="simple" csTypeId="urn:microsoft.com/office/officeart/2005/8/colors/colorful2" csCatId="colorful" phldr="1"/>
      <dgm:spPr/>
      <dgm:t>
        <a:bodyPr/>
        <a:lstStyle/>
        <a:p>
          <a:endParaRPr lang="ru-RU"/>
        </a:p>
      </dgm:t>
    </dgm:pt>
    <dgm:pt modelId="{2528855B-E07C-4BA8-983D-F912E05C6B06}">
      <dgm:prSet custT="1"/>
      <dgm:spPr>
        <a:solidFill>
          <a:schemeClr val="accent6">
            <a:lumMod val="20000"/>
            <a:lumOff val="80000"/>
          </a:schemeClr>
        </a:solidFill>
      </dgm:spPr>
      <dgm:t>
        <a:bodyPr/>
        <a:lstStyle/>
        <a:p>
          <a:pPr rtl="0"/>
          <a:r>
            <a:rPr lang="ru-RU" sz="2800" dirty="0" smtClean="0">
              <a:latin typeface="Times New Roman" panose="02020603050405020304" pitchFamily="18" charset="0"/>
              <a:cs typeface="Times New Roman" panose="02020603050405020304" pitchFamily="18" charset="0"/>
            </a:rPr>
            <a:t>Последствия изменения учетной политики, оказавшие или способные оказать существенные изменения показателей, отражающих финансовое положение, финансовые результаты деятельности субъекта учета (субъекта консолидированной отчетности) и (или) движение денежных средств субъекта учета, </a:t>
          </a:r>
          <a:r>
            <a:rPr lang="ru-RU" sz="2800" b="1" dirty="0" smtClean="0">
              <a:solidFill>
                <a:srgbClr val="FF0000"/>
              </a:solidFill>
              <a:latin typeface="Times New Roman" panose="02020603050405020304" pitchFamily="18" charset="0"/>
              <a:cs typeface="Times New Roman" panose="02020603050405020304" pitchFamily="18" charset="0"/>
            </a:rPr>
            <a:t>оцениваются в денежном измерении (стоимостном выражении) </a:t>
          </a:r>
        </a:p>
        <a:p>
          <a:pPr rtl="0"/>
          <a:r>
            <a:rPr lang="ru-RU" sz="2800" dirty="0" smtClean="0">
              <a:latin typeface="Times New Roman" panose="02020603050405020304" pitchFamily="18" charset="0"/>
              <a:cs typeface="Times New Roman" panose="02020603050405020304" pitchFamily="18" charset="0"/>
            </a:rPr>
            <a:t>Оценка в денежном измерении - производится </a:t>
          </a:r>
          <a:r>
            <a:rPr lang="ru-RU" sz="2800" b="1" dirty="0" smtClean="0">
              <a:solidFill>
                <a:srgbClr val="FF0000"/>
              </a:solidFill>
              <a:latin typeface="Times New Roman" panose="02020603050405020304" pitchFamily="18" charset="0"/>
              <a:cs typeface="Times New Roman" panose="02020603050405020304" pitchFamily="18" charset="0"/>
            </a:rPr>
            <a:t>на дату, с которой применяются указанные изменения</a:t>
          </a:r>
          <a:endParaRPr lang="ru-RU" sz="2800" b="1" dirty="0">
            <a:solidFill>
              <a:srgbClr val="FF0000"/>
            </a:solidFill>
            <a:latin typeface="Times New Roman" panose="02020603050405020304" pitchFamily="18" charset="0"/>
            <a:cs typeface="Times New Roman" panose="02020603050405020304" pitchFamily="18" charset="0"/>
          </a:endParaRPr>
        </a:p>
      </dgm:t>
    </dgm:pt>
    <dgm:pt modelId="{0690C363-75C6-4105-8DAE-6056E6309999}" type="parTrans" cxnId="{BB734BCF-C5C7-46C6-A2FA-8F159CCF35AB}">
      <dgm:prSet/>
      <dgm:spPr/>
      <dgm:t>
        <a:bodyPr/>
        <a:lstStyle/>
        <a:p>
          <a:endParaRPr lang="ru-RU"/>
        </a:p>
      </dgm:t>
    </dgm:pt>
    <dgm:pt modelId="{4A238122-77E6-4949-8588-C4166FC36E15}" type="sibTrans" cxnId="{BB734BCF-C5C7-46C6-A2FA-8F159CCF35AB}">
      <dgm:prSet/>
      <dgm:spPr/>
      <dgm:t>
        <a:bodyPr/>
        <a:lstStyle/>
        <a:p>
          <a:endParaRPr lang="ru-RU"/>
        </a:p>
      </dgm:t>
    </dgm:pt>
    <dgm:pt modelId="{A2E88D44-C282-493F-AFC7-54E816E8F6CA}" type="pres">
      <dgm:prSet presAssocID="{3D4D8128-743B-40B9-9852-7DB2595D143F}" presName="Name0" presStyleCnt="0">
        <dgm:presLayoutVars>
          <dgm:dir/>
          <dgm:animLvl val="lvl"/>
          <dgm:resizeHandles val="exact"/>
        </dgm:presLayoutVars>
      </dgm:prSet>
      <dgm:spPr/>
      <dgm:t>
        <a:bodyPr/>
        <a:lstStyle/>
        <a:p>
          <a:endParaRPr lang="ru-RU"/>
        </a:p>
      </dgm:t>
    </dgm:pt>
    <dgm:pt modelId="{C03EDE60-FC3B-41A7-B40E-000C7E63CB53}" type="pres">
      <dgm:prSet presAssocID="{2528855B-E07C-4BA8-983D-F912E05C6B06}" presName="linNode" presStyleCnt="0"/>
      <dgm:spPr/>
    </dgm:pt>
    <dgm:pt modelId="{E616A044-EC38-4F87-ADF0-C59D86A18B3E}" type="pres">
      <dgm:prSet presAssocID="{2528855B-E07C-4BA8-983D-F912E05C6B06}" presName="parentText" presStyleLbl="node1" presStyleIdx="0" presStyleCnt="1" custScaleX="277778" custScaleY="176023" custLinFactNeighborX="2736" custLinFactNeighborY="15957">
        <dgm:presLayoutVars>
          <dgm:chMax val="1"/>
          <dgm:bulletEnabled val="1"/>
        </dgm:presLayoutVars>
      </dgm:prSet>
      <dgm:spPr/>
      <dgm:t>
        <a:bodyPr/>
        <a:lstStyle/>
        <a:p>
          <a:endParaRPr lang="ru-RU"/>
        </a:p>
      </dgm:t>
    </dgm:pt>
  </dgm:ptLst>
  <dgm:cxnLst>
    <dgm:cxn modelId="{BB734BCF-C5C7-46C6-A2FA-8F159CCF35AB}" srcId="{3D4D8128-743B-40B9-9852-7DB2595D143F}" destId="{2528855B-E07C-4BA8-983D-F912E05C6B06}" srcOrd="0" destOrd="0" parTransId="{0690C363-75C6-4105-8DAE-6056E6309999}" sibTransId="{4A238122-77E6-4949-8588-C4166FC36E15}"/>
    <dgm:cxn modelId="{DE28528F-0A9B-4035-ADB0-5D80FF969F54}" type="presOf" srcId="{3D4D8128-743B-40B9-9852-7DB2595D143F}" destId="{A2E88D44-C282-493F-AFC7-54E816E8F6CA}" srcOrd="0" destOrd="0" presId="urn:microsoft.com/office/officeart/2005/8/layout/vList5"/>
    <dgm:cxn modelId="{375F3908-DB05-4158-B1B4-EF3C37A2E50F}" type="presOf" srcId="{2528855B-E07C-4BA8-983D-F912E05C6B06}" destId="{E616A044-EC38-4F87-ADF0-C59D86A18B3E}" srcOrd="0" destOrd="0" presId="urn:microsoft.com/office/officeart/2005/8/layout/vList5"/>
    <dgm:cxn modelId="{62EC3117-F49E-48DB-B821-A7C3CD1F3BA2}" type="presParOf" srcId="{A2E88D44-C282-493F-AFC7-54E816E8F6CA}" destId="{C03EDE60-FC3B-41A7-B40E-000C7E63CB53}" srcOrd="0" destOrd="0" presId="urn:microsoft.com/office/officeart/2005/8/layout/vList5"/>
    <dgm:cxn modelId="{1DC3B097-FDDC-42DF-BD4E-C2799B9725B4}" type="presParOf" srcId="{C03EDE60-FC3B-41A7-B40E-000C7E63CB53}" destId="{E616A044-EC38-4F87-ADF0-C59D86A18B3E}"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D4D8128-743B-40B9-9852-7DB2595D143F}" type="doc">
      <dgm:prSet loTypeId="urn:microsoft.com/office/officeart/2005/8/layout/vList5" loCatId="list" qsTypeId="urn:microsoft.com/office/officeart/2005/8/quickstyle/simple3" qsCatId="simple" csTypeId="urn:microsoft.com/office/officeart/2005/8/colors/colorful2" csCatId="colorful" phldr="1"/>
      <dgm:spPr/>
      <dgm:t>
        <a:bodyPr/>
        <a:lstStyle/>
        <a:p>
          <a:endParaRPr lang="ru-RU"/>
        </a:p>
      </dgm:t>
    </dgm:pt>
    <dgm:pt modelId="{9B33D40C-0E9E-456B-BD15-0A6C6D1CECD0}">
      <dgm:prSet custT="1"/>
      <dgm:spPr>
        <a:solidFill>
          <a:srgbClr val="FFFF99"/>
        </a:solidFill>
        <a:ln w="38100">
          <a:solidFill>
            <a:schemeClr val="tx2">
              <a:lumMod val="75000"/>
            </a:schemeClr>
          </a:solidFill>
        </a:ln>
      </dgm:spPr>
      <dgm:t>
        <a:bodyPr/>
        <a:lstStyle/>
        <a:p>
          <a:pPr rtl="0"/>
          <a:r>
            <a:rPr lang="ru-RU" sz="2000" dirty="0" smtClean="0">
              <a:latin typeface="Times New Roman" panose="02020603050405020304" pitchFamily="18" charset="0"/>
              <a:cs typeface="Times New Roman" panose="02020603050405020304" pitchFamily="18" charset="0"/>
            </a:rPr>
            <a:t>Применение </a:t>
          </a:r>
          <a:r>
            <a:rPr lang="ru-RU" sz="2400" b="1" dirty="0" smtClean="0">
              <a:latin typeface="Times New Roman" panose="02020603050405020304" pitchFamily="18" charset="0"/>
              <a:cs typeface="Times New Roman" panose="02020603050405020304" pitchFamily="18" charset="0"/>
            </a:rPr>
            <a:t>правила (способа) </a:t>
          </a:r>
          <a:r>
            <a:rPr lang="ru-RU" sz="2000" b="0" dirty="0" smtClean="0">
              <a:latin typeface="Times New Roman" panose="02020603050405020304" pitchFamily="18" charset="0"/>
              <a:cs typeface="Times New Roman" panose="02020603050405020304" pitchFamily="18" charset="0"/>
            </a:rPr>
            <a:t>организации и ведения бухгалтерского учета </a:t>
          </a:r>
          <a:r>
            <a:rPr lang="ru-RU" sz="2000" dirty="0" smtClean="0">
              <a:latin typeface="Times New Roman" panose="02020603050405020304" pitchFamily="18" charset="0"/>
              <a:cs typeface="Times New Roman" panose="02020603050405020304" pitchFamily="18" charset="0"/>
            </a:rPr>
            <a:t>для отражения фактов хозяйственной жизни, которые </a:t>
          </a:r>
          <a:r>
            <a:rPr lang="ru-RU" sz="2400" b="1" dirty="0" smtClean="0">
              <a:latin typeface="Times New Roman" panose="02020603050405020304" pitchFamily="18" charset="0"/>
              <a:cs typeface="Times New Roman" panose="02020603050405020304" pitchFamily="18" charset="0"/>
            </a:rPr>
            <a:t>отличны по существу от фактов хозяйственной жизни, имевших место ранее</a:t>
          </a:r>
          <a:endParaRPr lang="ru-RU" sz="2400" b="1" dirty="0">
            <a:latin typeface="Times New Roman" panose="02020603050405020304" pitchFamily="18" charset="0"/>
            <a:cs typeface="Times New Roman" panose="02020603050405020304" pitchFamily="18" charset="0"/>
          </a:endParaRPr>
        </a:p>
      </dgm:t>
    </dgm:pt>
    <dgm:pt modelId="{DF5DAB1B-B1FC-4BFB-9A6F-CF2FED9C49E6}" type="parTrans" cxnId="{868E21E6-ED0B-44FD-A648-D3FFA40015FD}">
      <dgm:prSet/>
      <dgm:spPr/>
      <dgm:t>
        <a:bodyPr/>
        <a:lstStyle/>
        <a:p>
          <a:endParaRPr lang="ru-RU"/>
        </a:p>
      </dgm:t>
    </dgm:pt>
    <dgm:pt modelId="{7E566C35-3D52-4986-B773-738860C2C9D1}" type="sibTrans" cxnId="{868E21E6-ED0B-44FD-A648-D3FFA40015FD}">
      <dgm:prSet/>
      <dgm:spPr/>
      <dgm:t>
        <a:bodyPr/>
        <a:lstStyle/>
        <a:p>
          <a:endParaRPr lang="ru-RU"/>
        </a:p>
      </dgm:t>
    </dgm:pt>
    <dgm:pt modelId="{39B6306D-F34B-4E26-BA39-4DDCFACAC82E}">
      <dgm:prSet custT="1"/>
      <dgm:spPr>
        <a:ln w="38100">
          <a:solidFill>
            <a:schemeClr val="accent4">
              <a:lumMod val="60000"/>
              <a:lumOff val="40000"/>
            </a:schemeClr>
          </a:solidFill>
        </a:ln>
      </dgm:spPr>
      <dgm:t>
        <a:bodyPr/>
        <a:lstStyle/>
        <a:p>
          <a:pPr rtl="0"/>
          <a:r>
            <a:rPr lang="ru-RU" sz="2000" dirty="0" smtClean="0">
              <a:latin typeface="Times New Roman" panose="02020603050405020304" pitchFamily="18" charset="0"/>
              <a:cs typeface="Times New Roman" panose="02020603050405020304" pitchFamily="18" charset="0"/>
            </a:rPr>
            <a:t>Утверждение </a:t>
          </a:r>
          <a:r>
            <a:rPr lang="ru-RU" sz="2400" b="1" dirty="0" smtClean="0">
              <a:latin typeface="Times New Roman" panose="02020603050405020304" pitchFamily="18" charset="0"/>
              <a:cs typeface="Times New Roman" panose="02020603050405020304" pitchFamily="18" charset="0"/>
            </a:rPr>
            <a:t>нового правила </a:t>
          </a:r>
          <a:r>
            <a:rPr lang="ru-RU" sz="2000" dirty="0" smtClean="0">
              <a:latin typeface="Times New Roman" panose="02020603050405020304" pitchFamily="18" charset="0"/>
              <a:cs typeface="Times New Roman" panose="02020603050405020304" pitchFamily="18" charset="0"/>
            </a:rPr>
            <a:t>(способа) организации и ведения бухгалтерского учета для отражения фактов хозяйственной жизни, которые </a:t>
          </a:r>
          <a:r>
            <a:rPr lang="ru-RU" sz="2400" b="1" dirty="0" smtClean="0">
              <a:latin typeface="Times New Roman" panose="02020603050405020304" pitchFamily="18" charset="0"/>
              <a:cs typeface="Times New Roman" panose="02020603050405020304" pitchFamily="18" charset="0"/>
            </a:rPr>
            <a:t>возникли в деятельности субъекта учета впервые</a:t>
          </a:r>
          <a:r>
            <a:rPr lang="ru-RU" sz="700" dirty="0" smtClean="0"/>
            <a:t>.</a:t>
          </a:r>
          <a:endParaRPr lang="ru-RU" sz="700" dirty="0"/>
        </a:p>
      </dgm:t>
    </dgm:pt>
    <dgm:pt modelId="{7709621C-868E-46B3-9B83-623B2893A8DF}" type="parTrans" cxnId="{0B0DFA7E-6D49-419F-87E5-BB1340D55DFE}">
      <dgm:prSet/>
      <dgm:spPr/>
      <dgm:t>
        <a:bodyPr/>
        <a:lstStyle/>
        <a:p>
          <a:endParaRPr lang="ru-RU"/>
        </a:p>
      </dgm:t>
    </dgm:pt>
    <dgm:pt modelId="{B0339DE3-C1DB-470C-A681-545076F63DB4}" type="sibTrans" cxnId="{0B0DFA7E-6D49-419F-87E5-BB1340D55DFE}">
      <dgm:prSet/>
      <dgm:spPr/>
      <dgm:t>
        <a:bodyPr/>
        <a:lstStyle/>
        <a:p>
          <a:endParaRPr lang="ru-RU"/>
        </a:p>
      </dgm:t>
    </dgm:pt>
    <dgm:pt modelId="{A2E88D44-C282-493F-AFC7-54E816E8F6CA}" type="pres">
      <dgm:prSet presAssocID="{3D4D8128-743B-40B9-9852-7DB2595D143F}" presName="Name0" presStyleCnt="0">
        <dgm:presLayoutVars>
          <dgm:dir/>
          <dgm:animLvl val="lvl"/>
          <dgm:resizeHandles val="exact"/>
        </dgm:presLayoutVars>
      </dgm:prSet>
      <dgm:spPr/>
      <dgm:t>
        <a:bodyPr/>
        <a:lstStyle/>
        <a:p>
          <a:endParaRPr lang="ru-RU"/>
        </a:p>
      </dgm:t>
    </dgm:pt>
    <dgm:pt modelId="{FDA4A13C-4755-4A96-BDC7-3252FB667707}" type="pres">
      <dgm:prSet presAssocID="{9B33D40C-0E9E-456B-BD15-0A6C6D1CECD0}" presName="linNode" presStyleCnt="0"/>
      <dgm:spPr/>
    </dgm:pt>
    <dgm:pt modelId="{14F86364-2F9E-4C14-BB05-B36BC87C2A9A}" type="pres">
      <dgm:prSet presAssocID="{9B33D40C-0E9E-456B-BD15-0A6C6D1CECD0}" presName="parentText" presStyleLbl="node1" presStyleIdx="0" presStyleCnt="2" custScaleX="272486" custScaleY="27470" custLinFactNeighborX="793" custLinFactNeighborY="-10635">
        <dgm:presLayoutVars>
          <dgm:chMax val="1"/>
          <dgm:bulletEnabled val="1"/>
        </dgm:presLayoutVars>
      </dgm:prSet>
      <dgm:spPr/>
      <dgm:t>
        <a:bodyPr/>
        <a:lstStyle/>
        <a:p>
          <a:endParaRPr lang="ru-RU"/>
        </a:p>
      </dgm:t>
    </dgm:pt>
    <dgm:pt modelId="{B8B8A18B-9DAE-428C-8130-B21067F855B5}" type="pres">
      <dgm:prSet presAssocID="{7E566C35-3D52-4986-B773-738860C2C9D1}" presName="sp" presStyleCnt="0"/>
      <dgm:spPr/>
    </dgm:pt>
    <dgm:pt modelId="{C0DAFB77-FE48-48B5-A9B5-4B50B473489A}" type="pres">
      <dgm:prSet presAssocID="{39B6306D-F34B-4E26-BA39-4DDCFACAC82E}" presName="linNode" presStyleCnt="0"/>
      <dgm:spPr/>
    </dgm:pt>
    <dgm:pt modelId="{9B95E8C7-546F-4CA3-B490-5DE8A61BA8EA}" type="pres">
      <dgm:prSet presAssocID="{39B6306D-F34B-4E26-BA39-4DDCFACAC82E}" presName="parentText" presStyleLbl="node1" presStyleIdx="1" presStyleCnt="2" custScaleX="262335" custScaleY="33866" custLinFactNeighborX="7371" custLinFactNeighborY="-2083">
        <dgm:presLayoutVars>
          <dgm:chMax val="1"/>
          <dgm:bulletEnabled val="1"/>
        </dgm:presLayoutVars>
      </dgm:prSet>
      <dgm:spPr/>
      <dgm:t>
        <a:bodyPr/>
        <a:lstStyle/>
        <a:p>
          <a:endParaRPr lang="ru-RU"/>
        </a:p>
      </dgm:t>
    </dgm:pt>
  </dgm:ptLst>
  <dgm:cxnLst>
    <dgm:cxn modelId="{B8C8086D-0B65-4807-9A05-A241F55DEB77}" type="presOf" srcId="{39B6306D-F34B-4E26-BA39-4DDCFACAC82E}" destId="{9B95E8C7-546F-4CA3-B490-5DE8A61BA8EA}" srcOrd="0" destOrd="0" presId="urn:microsoft.com/office/officeart/2005/8/layout/vList5"/>
    <dgm:cxn modelId="{0B0DFA7E-6D49-419F-87E5-BB1340D55DFE}" srcId="{3D4D8128-743B-40B9-9852-7DB2595D143F}" destId="{39B6306D-F34B-4E26-BA39-4DDCFACAC82E}" srcOrd="1" destOrd="0" parTransId="{7709621C-868E-46B3-9B83-623B2893A8DF}" sibTransId="{B0339DE3-C1DB-470C-A681-545076F63DB4}"/>
    <dgm:cxn modelId="{868E21E6-ED0B-44FD-A648-D3FFA40015FD}" srcId="{3D4D8128-743B-40B9-9852-7DB2595D143F}" destId="{9B33D40C-0E9E-456B-BD15-0A6C6D1CECD0}" srcOrd="0" destOrd="0" parTransId="{DF5DAB1B-B1FC-4BFB-9A6F-CF2FED9C49E6}" sibTransId="{7E566C35-3D52-4986-B773-738860C2C9D1}"/>
    <dgm:cxn modelId="{A87B6D3E-2DEE-4706-AAF4-FFD459B73A11}" type="presOf" srcId="{3D4D8128-743B-40B9-9852-7DB2595D143F}" destId="{A2E88D44-C282-493F-AFC7-54E816E8F6CA}" srcOrd="0" destOrd="0" presId="urn:microsoft.com/office/officeart/2005/8/layout/vList5"/>
    <dgm:cxn modelId="{8DA96DA3-883D-4B14-ADE7-7DA8D0506074}" type="presOf" srcId="{9B33D40C-0E9E-456B-BD15-0A6C6D1CECD0}" destId="{14F86364-2F9E-4C14-BB05-B36BC87C2A9A}" srcOrd="0" destOrd="0" presId="urn:microsoft.com/office/officeart/2005/8/layout/vList5"/>
    <dgm:cxn modelId="{4B6C7241-1E51-4EDF-A989-39D848F2EB50}" type="presParOf" srcId="{A2E88D44-C282-493F-AFC7-54E816E8F6CA}" destId="{FDA4A13C-4755-4A96-BDC7-3252FB667707}" srcOrd="0" destOrd="0" presId="urn:microsoft.com/office/officeart/2005/8/layout/vList5"/>
    <dgm:cxn modelId="{52AAF8ED-745C-443C-A581-6AF290A48561}" type="presParOf" srcId="{FDA4A13C-4755-4A96-BDC7-3252FB667707}" destId="{14F86364-2F9E-4C14-BB05-B36BC87C2A9A}" srcOrd="0" destOrd="0" presId="urn:microsoft.com/office/officeart/2005/8/layout/vList5"/>
    <dgm:cxn modelId="{C8AA557C-8805-4A54-928E-6132DAE8B48C}" type="presParOf" srcId="{A2E88D44-C282-493F-AFC7-54E816E8F6CA}" destId="{B8B8A18B-9DAE-428C-8130-B21067F855B5}" srcOrd="1" destOrd="0" presId="urn:microsoft.com/office/officeart/2005/8/layout/vList5"/>
    <dgm:cxn modelId="{1FA266AC-897C-4239-B4B9-9BAC0A643FD1}" type="presParOf" srcId="{A2E88D44-C282-493F-AFC7-54E816E8F6CA}" destId="{C0DAFB77-FE48-48B5-A9B5-4B50B473489A}" srcOrd="2" destOrd="0" presId="urn:microsoft.com/office/officeart/2005/8/layout/vList5"/>
    <dgm:cxn modelId="{A9F9C36E-53A5-4CBA-A410-B455A8B64FC8}" type="presParOf" srcId="{C0DAFB77-FE48-48B5-A9B5-4B50B473489A}" destId="{9B95E8C7-546F-4CA3-B490-5DE8A61BA8EA}"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C37DC82-67B0-4302-BFD0-12FAA3BCAE9B}" type="doc">
      <dgm:prSet loTypeId="urn:microsoft.com/office/officeart/2005/8/layout/hierarchy3" loCatId="hierarchy" qsTypeId="urn:microsoft.com/office/officeart/2005/8/quickstyle/simple3" qsCatId="simple" csTypeId="urn:microsoft.com/office/officeart/2005/8/colors/accent1_2" csCatId="accent1" phldr="1"/>
      <dgm:spPr/>
      <dgm:t>
        <a:bodyPr/>
        <a:lstStyle/>
        <a:p>
          <a:endParaRPr lang="ru-RU"/>
        </a:p>
      </dgm:t>
    </dgm:pt>
    <dgm:pt modelId="{AEEB2E17-B4B6-46D4-ACDF-437722FD6CAF}">
      <dgm:prSet custT="1"/>
      <dgm:spPr>
        <a:solidFill>
          <a:schemeClr val="accent6">
            <a:lumMod val="20000"/>
            <a:lumOff val="80000"/>
          </a:schemeClr>
        </a:solidFill>
        <a:ln w="38100">
          <a:solidFill>
            <a:schemeClr val="accent1"/>
          </a:solidFill>
        </a:ln>
      </dgm:spPr>
      <dgm:t>
        <a:bodyPr/>
        <a:lstStyle/>
        <a:p>
          <a:pPr rtl="0"/>
          <a:r>
            <a:rPr lang="ru-RU" sz="2400" b="1" dirty="0" smtClean="0">
              <a:latin typeface="Times New Roman" panose="02020603050405020304" pitchFamily="18" charset="0"/>
              <a:cs typeface="Times New Roman" panose="02020603050405020304" pitchFamily="18" charset="0"/>
            </a:rPr>
            <a:t>Информация</a:t>
          </a:r>
          <a:r>
            <a:rPr lang="ru-RU" sz="2000" dirty="0" smtClean="0">
              <a:latin typeface="Times New Roman" panose="02020603050405020304" pitchFamily="18" charset="0"/>
              <a:cs typeface="Times New Roman" panose="02020603050405020304" pitchFamily="18" charset="0"/>
            </a:rPr>
            <a:t> о корректировке сравнительных показателей предшествующего года (годов) раскрывается  в бухгалтерской (финансовой) отчетности </a:t>
          </a:r>
          <a:r>
            <a:rPr lang="ru-RU" sz="2400" b="1" dirty="0" smtClean="0">
              <a:latin typeface="Times New Roman" panose="02020603050405020304" pitchFamily="18" charset="0"/>
              <a:cs typeface="Times New Roman" panose="02020603050405020304" pitchFamily="18" charset="0"/>
            </a:rPr>
            <a:t>отчетного года</a:t>
          </a:r>
          <a:endParaRPr lang="ru-RU" sz="2400" b="1" dirty="0">
            <a:latin typeface="Times New Roman" panose="02020603050405020304" pitchFamily="18" charset="0"/>
            <a:cs typeface="Times New Roman" panose="02020603050405020304" pitchFamily="18" charset="0"/>
          </a:endParaRPr>
        </a:p>
      </dgm:t>
    </dgm:pt>
    <dgm:pt modelId="{67652418-C733-4A35-8255-39A095D387FD}" type="parTrans" cxnId="{ADAA3CD9-2FDB-4EB9-9487-DCA24AE818D6}">
      <dgm:prSet/>
      <dgm:spPr/>
      <dgm:t>
        <a:bodyPr/>
        <a:lstStyle/>
        <a:p>
          <a:endParaRPr lang="ru-RU"/>
        </a:p>
      </dgm:t>
    </dgm:pt>
    <dgm:pt modelId="{B7D7AF93-4503-4DD6-9BC2-EE5434D61496}" type="sibTrans" cxnId="{ADAA3CD9-2FDB-4EB9-9487-DCA24AE818D6}">
      <dgm:prSet/>
      <dgm:spPr/>
      <dgm:t>
        <a:bodyPr/>
        <a:lstStyle/>
        <a:p>
          <a:endParaRPr lang="ru-RU"/>
        </a:p>
      </dgm:t>
    </dgm:pt>
    <dgm:pt modelId="{A19A21D9-7B8D-42C7-87E7-52F6C8AE18DC}">
      <dgm:prSet custT="1"/>
      <dgm:spPr>
        <a:solidFill>
          <a:schemeClr val="accent6">
            <a:lumMod val="60000"/>
            <a:lumOff val="40000"/>
            <a:alpha val="90000"/>
          </a:schemeClr>
        </a:solidFill>
        <a:ln w="38100">
          <a:solidFill>
            <a:schemeClr val="accent1"/>
          </a:solidFill>
        </a:ln>
      </dgm:spPr>
      <dgm:t>
        <a:bodyPr/>
        <a:lstStyle/>
        <a:p>
          <a:pPr rtl="0"/>
          <a:r>
            <a:rPr lang="ru-RU" sz="2400" b="1" dirty="0" smtClean="0">
              <a:latin typeface="Times New Roman" panose="02020603050405020304" pitchFamily="18" charset="0"/>
              <a:cs typeface="Times New Roman" panose="02020603050405020304" pitchFamily="18" charset="0"/>
            </a:rPr>
            <a:t>Суммы</a:t>
          </a:r>
          <a:r>
            <a:rPr lang="ru-RU" sz="2400" dirty="0" smtClean="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корректировок сравнительных показателей отражаются </a:t>
          </a:r>
          <a:r>
            <a:rPr lang="ru-RU" sz="2400" b="1" dirty="0" smtClean="0">
              <a:latin typeface="Times New Roman" panose="02020603050405020304" pitchFamily="18" charset="0"/>
              <a:cs typeface="Times New Roman" panose="02020603050405020304" pitchFamily="18" charset="0"/>
            </a:rPr>
            <a:t>в периоде, в котором произошло изменение учетной политики</a:t>
          </a:r>
          <a:r>
            <a:rPr lang="ru-RU" sz="2400" dirty="0" smtClean="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записями по счетам бухгалтерского учета согласно НПА, регулирующим ведение бухгалтерского учета и составление бухгалтерской (финансовой) отчетности.</a:t>
          </a:r>
          <a:endParaRPr lang="ru-RU" sz="1800" dirty="0">
            <a:latin typeface="Times New Roman" panose="02020603050405020304" pitchFamily="18" charset="0"/>
            <a:cs typeface="Times New Roman" panose="02020603050405020304" pitchFamily="18" charset="0"/>
          </a:endParaRPr>
        </a:p>
      </dgm:t>
    </dgm:pt>
    <dgm:pt modelId="{3FFF0E26-4479-4438-A548-DA0ACF6232B3}" type="parTrans" cxnId="{10993629-312F-4D61-93E8-E31C2540C008}">
      <dgm:prSet/>
      <dgm:spPr/>
      <dgm:t>
        <a:bodyPr/>
        <a:lstStyle/>
        <a:p>
          <a:endParaRPr lang="ru-RU"/>
        </a:p>
      </dgm:t>
    </dgm:pt>
    <dgm:pt modelId="{0126F7D1-3246-4756-BBFD-914DE456DBB6}" type="sibTrans" cxnId="{10993629-312F-4D61-93E8-E31C2540C008}">
      <dgm:prSet/>
      <dgm:spPr/>
      <dgm:t>
        <a:bodyPr/>
        <a:lstStyle/>
        <a:p>
          <a:endParaRPr lang="ru-RU"/>
        </a:p>
      </dgm:t>
    </dgm:pt>
    <dgm:pt modelId="{571140A1-356A-49CD-BF40-6AA821118A9A}" type="pres">
      <dgm:prSet presAssocID="{6C37DC82-67B0-4302-BFD0-12FAA3BCAE9B}" presName="diagram" presStyleCnt="0">
        <dgm:presLayoutVars>
          <dgm:chPref val="1"/>
          <dgm:dir/>
          <dgm:animOne val="branch"/>
          <dgm:animLvl val="lvl"/>
          <dgm:resizeHandles/>
        </dgm:presLayoutVars>
      </dgm:prSet>
      <dgm:spPr/>
      <dgm:t>
        <a:bodyPr/>
        <a:lstStyle/>
        <a:p>
          <a:endParaRPr lang="ru-RU"/>
        </a:p>
      </dgm:t>
    </dgm:pt>
    <dgm:pt modelId="{BD07FC98-EF7F-48CB-9EC3-78364E39AD84}" type="pres">
      <dgm:prSet presAssocID="{AEEB2E17-B4B6-46D4-ACDF-437722FD6CAF}" presName="root" presStyleCnt="0"/>
      <dgm:spPr/>
    </dgm:pt>
    <dgm:pt modelId="{0FDA2278-AAE2-44FA-982C-0A3B0A3BF880}" type="pres">
      <dgm:prSet presAssocID="{AEEB2E17-B4B6-46D4-ACDF-437722FD6CAF}" presName="rootComposite" presStyleCnt="0"/>
      <dgm:spPr/>
    </dgm:pt>
    <dgm:pt modelId="{D490E2D4-AAD3-4D9F-B009-C5B7BDC2ACFE}" type="pres">
      <dgm:prSet presAssocID="{AEEB2E17-B4B6-46D4-ACDF-437722FD6CAF}" presName="rootText" presStyleLbl="node1" presStyleIdx="0" presStyleCnt="1" custScaleX="318457" custScaleY="194861" custLinFactNeighborX="25373" custLinFactNeighborY="-11048"/>
      <dgm:spPr/>
      <dgm:t>
        <a:bodyPr/>
        <a:lstStyle/>
        <a:p>
          <a:endParaRPr lang="ru-RU"/>
        </a:p>
      </dgm:t>
    </dgm:pt>
    <dgm:pt modelId="{43E23DAB-6FC0-479C-AF99-D5C7E9B50EE0}" type="pres">
      <dgm:prSet presAssocID="{AEEB2E17-B4B6-46D4-ACDF-437722FD6CAF}" presName="rootConnector" presStyleLbl="node1" presStyleIdx="0" presStyleCnt="1"/>
      <dgm:spPr/>
      <dgm:t>
        <a:bodyPr/>
        <a:lstStyle/>
        <a:p>
          <a:endParaRPr lang="ru-RU"/>
        </a:p>
      </dgm:t>
    </dgm:pt>
    <dgm:pt modelId="{608644F5-6FE7-4EF7-9CDD-A8941EC7B087}" type="pres">
      <dgm:prSet presAssocID="{AEEB2E17-B4B6-46D4-ACDF-437722FD6CAF}" presName="childShape" presStyleCnt="0"/>
      <dgm:spPr/>
    </dgm:pt>
    <dgm:pt modelId="{EC41B3DE-483E-4513-A3B2-5C80B606CFE0}" type="pres">
      <dgm:prSet presAssocID="{3FFF0E26-4479-4438-A548-DA0ACF6232B3}" presName="Name13" presStyleLbl="parChTrans1D2" presStyleIdx="0" presStyleCnt="1"/>
      <dgm:spPr/>
      <dgm:t>
        <a:bodyPr/>
        <a:lstStyle/>
        <a:p>
          <a:endParaRPr lang="ru-RU"/>
        </a:p>
      </dgm:t>
    </dgm:pt>
    <dgm:pt modelId="{E1F3B594-0BC5-406C-B03C-C5295B76C1C0}" type="pres">
      <dgm:prSet presAssocID="{A19A21D9-7B8D-42C7-87E7-52F6C8AE18DC}" presName="childText" presStyleLbl="bgAcc1" presStyleIdx="0" presStyleCnt="1" custScaleX="434632" custScaleY="239605" custLinFactNeighborX="-2984" custLinFactNeighborY="9872">
        <dgm:presLayoutVars>
          <dgm:bulletEnabled val="1"/>
        </dgm:presLayoutVars>
      </dgm:prSet>
      <dgm:spPr/>
      <dgm:t>
        <a:bodyPr/>
        <a:lstStyle/>
        <a:p>
          <a:endParaRPr lang="ru-RU"/>
        </a:p>
      </dgm:t>
    </dgm:pt>
  </dgm:ptLst>
  <dgm:cxnLst>
    <dgm:cxn modelId="{D8E69BD7-C62D-43D6-B277-F0AF8E4B2AB2}" type="presOf" srcId="{A19A21D9-7B8D-42C7-87E7-52F6C8AE18DC}" destId="{E1F3B594-0BC5-406C-B03C-C5295B76C1C0}" srcOrd="0" destOrd="0" presId="urn:microsoft.com/office/officeart/2005/8/layout/hierarchy3"/>
    <dgm:cxn modelId="{1E892620-A41B-4DDE-B58B-738E0CDE5822}" type="presOf" srcId="{6C37DC82-67B0-4302-BFD0-12FAA3BCAE9B}" destId="{571140A1-356A-49CD-BF40-6AA821118A9A}" srcOrd="0" destOrd="0" presId="urn:microsoft.com/office/officeart/2005/8/layout/hierarchy3"/>
    <dgm:cxn modelId="{E8B6B435-BE3F-4560-A1DF-F62B3A5AF0CE}" type="presOf" srcId="{AEEB2E17-B4B6-46D4-ACDF-437722FD6CAF}" destId="{43E23DAB-6FC0-479C-AF99-D5C7E9B50EE0}" srcOrd="1" destOrd="0" presId="urn:microsoft.com/office/officeart/2005/8/layout/hierarchy3"/>
    <dgm:cxn modelId="{10993629-312F-4D61-93E8-E31C2540C008}" srcId="{AEEB2E17-B4B6-46D4-ACDF-437722FD6CAF}" destId="{A19A21D9-7B8D-42C7-87E7-52F6C8AE18DC}" srcOrd="0" destOrd="0" parTransId="{3FFF0E26-4479-4438-A548-DA0ACF6232B3}" sibTransId="{0126F7D1-3246-4756-BBFD-914DE456DBB6}"/>
    <dgm:cxn modelId="{0D283A75-3437-462B-92FA-5A5D9D5BF464}" type="presOf" srcId="{AEEB2E17-B4B6-46D4-ACDF-437722FD6CAF}" destId="{D490E2D4-AAD3-4D9F-B009-C5B7BDC2ACFE}" srcOrd="0" destOrd="0" presId="urn:microsoft.com/office/officeart/2005/8/layout/hierarchy3"/>
    <dgm:cxn modelId="{636CABFB-D5F0-42A6-9BD6-63D68BDD6742}" type="presOf" srcId="{3FFF0E26-4479-4438-A548-DA0ACF6232B3}" destId="{EC41B3DE-483E-4513-A3B2-5C80B606CFE0}" srcOrd="0" destOrd="0" presId="urn:microsoft.com/office/officeart/2005/8/layout/hierarchy3"/>
    <dgm:cxn modelId="{ADAA3CD9-2FDB-4EB9-9487-DCA24AE818D6}" srcId="{6C37DC82-67B0-4302-BFD0-12FAA3BCAE9B}" destId="{AEEB2E17-B4B6-46D4-ACDF-437722FD6CAF}" srcOrd="0" destOrd="0" parTransId="{67652418-C733-4A35-8255-39A095D387FD}" sibTransId="{B7D7AF93-4503-4DD6-9BC2-EE5434D61496}"/>
    <dgm:cxn modelId="{6E0748C7-4328-41B8-830B-363CC7CFE19B}" type="presParOf" srcId="{571140A1-356A-49CD-BF40-6AA821118A9A}" destId="{BD07FC98-EF7F-48CB-9EC3-78364E39AD84}" srcOrd="0" destOrd="0" presId="urn:microsoft.com/office/officeart/2005/8/layout/hierarchy3"/>
    <dgm:cxn modelId="{29089039-A566-4045-9241-C25FEAEB901E}" type="presParOf" srcId="{BD07FC98-EF7F-48CB-9EC3-78364E39AD84}" destId="{0FDA2278-AAE2-44FA-982C-0A3B0A3BF880}" srcOrd="0" destOrd="0" presId="urn:microsoft.com/office/officeart/2005/8/layout/hierarchy3"/>
    <dgm:cxn modelId="{6DD9D897-E74E-4000-A6E6-5F900765730D}" type="presParOf" srcId="{0FDA2278-AAE2-44FA-982C-0A3B0A3BF880}" destId="{D490E2D4-AAD3-4D9F-B009-C5B7BDC2ACFE}" srcOrd="0" destOrd="0" presId="urn:microsoft.com/office/officeart/2005/8/layout/hierarchy3"/>
    <dgm:cxn modelId="{2B54D602-E70C-49EA-BFF7-22C34A0F972C}" type="presParOf" srcId="{0FDA2278-AAE2-44FA-982C-0A3B0A3BF880}" destId="{43E23DAB-6FC0-479C-AF99-D5C7E9B50EE0}" srcOrd="1" destOrd="0" presId="urn:microsoft.com/office/officeart/2005/8/layout/hierarchy3"/>
    <dgm:cxn modelId="{0FC055C0-19B4-4C33-87AC-303AA5B4FF27}" type="presParOf" srcId="{BD07FC98-EF7F-48CB-9EC3-78364E39AD84}" destId="{608644F5-6FE7-4EF7-9CDD-A8941EC7B087}" srcOrd="1" destOrd="0" presId="urn:microsoft.com/office/officeart/2005/8/layout/hierarchy3"/>
    <dgm:cxn modelId="{6590AFBF-ACD2-4E1B-9F65-15BBCCD55387}" type="presParOf" srcId="{608644F5-6FE7-4EF7-9CDD-A8941EC7B087}" destId="{EC41B3DE-483E-4513-A3B2-5C80B606CFE0}" srcOrd="0" destOrd="0" presId="urn:microsoft.com/office/officeart/2005/8/layout/hierarchy3"/>
    <dgm:cxn modelId="{AABFD274-87A7-4156-B4CF-054DD24E9A6A}" type="presParOf" srcId="{608644F5-6FE7-4EF7-9CDD-A8941EC7B087}" destId="{E1F3B594-0BC5-406C-B03C-C5295B76C1C0}" srcOrd="1" destOrd="0" presId="urn:microsoft.com/office/officeart/2005/8/layout/hierarchy3"/>
  </dgm:cxnLst>
  <dgm:bg/>
  <dgm:whole>
    <a:ln w="38100">
      <a:solidFill>
        <a:schemeClr val="accent1"/>
      </a:solid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C37DC82-67B0-4302-BFD0-12FAA3BCAE9B}" type="doc">
      <dgm:prSet loTypeId="urn:microsoft.com/office/officeart/2005/8/layout/hierarchy3" loCatId="hierarchy" qsTypeId="urn:microsoft.com/office/officeart/2005/8/quickstyle/simple3" qsCatId="simple" csTypeId="urn:microsoft.com/office/officeart/2005/8/colors/accent1_2" csCatId="accent1" phldr="1"/>
      <dgm:spPr/>
      <dgm:t>
        <a:bodyPr/>
        <a:lstStyle/>
        <a:p>
          <a:endParaRPr lang="ru-RU"/>
        </a:p>
      </dgm:t>
    </dgm:pt>
    <dgm:pt modelId="{41047260-D034-493F-B592-78479275FFBC}">
      <dgm:prSet custT="1"/>
      <dgm:spPr>
        <a:solidFill>
          <a:srgbClr val="CCFFFF">
            <a:alpha val="90000"/>
          </a:srgbClr>
        </a:solidFill>
        <a:ln w="38100">
          <a:solidFill>
            <a:schemeClr val="accent1"/>
          </a:solidFill>
        </a:ln>
      </dgm:spPr>
      <dgm:t>
        <a:bodyPr/>
        <a:lstStyle/>
        <a:p>
          <a:pPr rtl="0"/>
          <a:r>
            <a:rPr lang="ru-RU" sz="2800" dirty="0" smtClean="0">
              <a:latin typeface="Times New Roman" panose="02020603050405020304" pitchFamily="18" charset="0"/>
              <a:cs typeface="Times New Roman" panose="02020603050405020304" pitchFamily="18" charset="0"/>
            </a:rPr>
            <a:t>В случае </a:t>
          </a:r>
          <a:r>
            <a:rPr lang="ru-RU" sz="2800" b="1" dirty="0" smtClean="0">
              <a:latin typeface="Times New Roman" panose="02020603050405020304" pitchFamily="18" charset="0"/>
              <a:cs typeface="Times New Roman" panose="02020603050405020304" pitchFamily="18" charset="0"/>
            </a:rPr>
            <a:t>ретроспективного применения измененной учетной </a:t>
          </a:r>
          <a:r>
            <a:rPr lang="ru-RU" sz="2800" dirty="0" smtClean="0">
              <a:latin typeface="Times New Roman" panose="02020603050405020304" pitchFamily="18" charset="0"/>
              <a:cs typeface="Times New Roman" panose="02020603050405020304" pitchFamily="18" charset="0"/>
            </a:rPr>
            <a:t>политики утвержденная бухгалтерская (финансовая) </a:t>
          </a:r>
          <a:r>
            <a:rPr lang="ru-RU" sz="2800" b="1" dirty="0" smtClean="0">
              <a:latin typeface="Times New Roman" panose="02020603050405020304" pitchFamily="18" charset="0"/>
              <a:cs typeface="Times New Roman" panose="02020603050405020304" pitchFamily="18" charset="0"/>
            </a:rPr>
            <a:t>отчетность за предшествующий год (годы) не подлежит пересмотру, замене и повторному представлению пользователям бухгалтерской (финансовой) отчетности</a:t>
          </a:r>
          <a:endParaRPr lang="ru-RU" sz="1800" dirty="0">
            <a:latin typeface="Times New Roman" panose="02020603050405020304" pitchFamily="18" charset="0"/>
            <a:cs typeface="Times New Roman" panose="02020603050405020304" pitchFamily="18" charset="0"/>
          </a:endParaRPr>
        </a:p>
      </dgm:t>
    </dgm:pt>
    <dgm:pt modelId="{C4A0A95A-80DA-4F92-99C6-0FD6E4257019}" type="parTrans" cxnId="{3BDDBA29-E330-4DFD-A71D-5AC708DEB745}">
      <dgm:prSet/>
      <dgm:spPr/>
      <dgm:t>
        <a:bodyPr/>
        <a:lstStyle/>
        <a:p>
          <a:endParaRPr lang="ru-RU"/>
        </a:p>
      </dgm:t>
    </dgm:pt>
    <dgm:pt modelId="{A48F9348-83A5-489C-8B04-AF0EC728E080}" type="sibTrans" cxnId="{3BDDBA29-E330-4DFD-A71D-5AC708DEB745}">
      <dgm:prSet/>
      <dgm:spPr/>
      <dgm:t>
        <a:bodyPr/>
        <a:lstStyle/>
        <a:p>
          <a:endParaRPr lang="ru-RU"/>
        </a:p>
      </dgm:t>
    </dgm:pt>
    <dgm:pt modelId="{571140A1-356A-49CD-BF40-6AA821118A9A}" type="pres">
      <dgm:prSet presAssocID="{6C37DC82-67B0-4302-BFD0-12FAA3BCAE9B}" presName="diagram" presStyleCnt="0">
        <dgm:presLayoutVars>
          <dgm:chPref val="1"/>
          <dgm:dir/>
          <dgm:animOne val="branch"/>
          <dgm:animLvl val="lvl"/>
          <dgm:resizeHandles/>
        </dgm:presLayoutVars>
      </dgm:prSet>
      <dgm:spPr/>
      <dgm:t>
        <a:bodyPr/>
        <a:lstStyle/>
        <a:p>
          <a:endParaRPr lang="ru-RU"/>
        </a:p>
      </dgm:t>
    </dgm:pt>
    <dgm:pt modelId="{D3934186-2506-4663-94A2-BD5DC2ADA51E}" type="pres">
      <dgm:prSet presAssocID="{41047260-D034-493F-B592-78479275FFBC}" presName="root" presStyleCnt="0"/>
      <dgm:spPr/>
    </dgm:pt>
    <dgm:pt modelId="{A5D82060-6116-40D9-8798-0F41560BB8DB}" type="pres">
      <dgm:prSet presAssocID="{41047260-D034-493F-B592-78479275FFBC}" presName="rootComposite" presStyleCnt="0"/>
      <dgm:spPr/>
    </dgm:pt>
    <dgm:pt modelId="{9B8ED7B7-E45C-40E4-B864-BD4E5107A3A1}" type="pres">
      <dgm:prSet presAssocID="{41047260-D034-493F-B592-78479275FFBC}" presName="rootText" presStyleLbl="node1" presStyleIdx="0" presStyleCnt="1" custScaleX="94681" custLinFactNeighborX="-561" custLinFactNeighborY="-6604"/>
      <dgm:spPr/>
      <dgm:t>
        <a:bodyPr/>
        <a:lstStyle/>
        <a:p>
          <a:endParaRPr lang="ru-RU"/>
        </a:p>
      </dgm:t>
    </dgm:pt>
    <dgm:pt modelId="{2D9BCAA0-9951-4D25-A508-D2690DCF606A}" type="pres">
      <dgm:prSet presAssocID="{41047260-D034-493F-B592-78479275FFBC}" presName="rootConnector" presStyleLbl="node1" presStyleIdx="0" presStyleCnt="1"/>
      <dgm:spPr/>
      <dgm:t>
        <a:bodyPr/>
        <a:lstStyle/>
        <a:p>
          <a:endParaRPr lang="ru-RU"/>
        </a:p>
      </dgm:t>
    </dgm:pt>
    <dgm:pt modelId="{9D21FD0C-FC62-4F4D-9F6A-01F66E790A3B}" type="pres">
      <dgm:prSet presAssocID="{41047260-D034-493F-B592-78479275FFBC}" presName="childShape" presStyleCnt="0"/>
      <dgm:spPr/>
    </dgm:pt>
  </dgm:ptLst>
  <dgm:cxnLst>
    <dgm:cxn modelId="{BA16E4A8-0143-4FA8-94CA-169ECADA505D}" type="presOf" srcId="{41047260-D034-493F-B592-78479275FFBC}" destId="{2D9BCAA0-9951-4D25-A508-D2690DCF606A}" srcOrd="1" destOrd="0" presId="urn:microsoft.com/office/officeart/2005/8/layout/hierarchy3"/>
    <dgm:cxn modelId="{FF4A6F2A-D633-4073-A59B-44C623E0E8DE}" type="presOf" srcId="{6C37DC82-67B0-4302-BFD0-12FAA3BCAE9B}" destId="{571140A1-356A-49CD-BF40-6AA821118A9A}" srcOrd="0" destOrd="0" presId="urn:microsoft.com/office/officeart/2005/8/layout/hierarchy3"/>
    <dgm:cxn modelId="{3BDDBA29-E330-4DFD-A71D-5AC708DEB745}" srcId="{6C37DC82-67B0-4302-BFD0-12FAA3BCAE9B}" destId="{41047260-D034-493F-B592-78479275FFBC}" srcOrd="0" destOrd="0" parTransId="{C4A0A95A-80DA-4F92-99C6-0FD6E4257019}" sibTransId="{A48F9348-83A5-489C-8B04-AF0EC728E080}"/>
    <dgm:cxn modelId="{7DDD86A5-D21E-4D44-A1F5-E8497F8EBBCE}" type="presOf" srcId="{41047260-D034-493F-B592-78479275FFBC}" destId="{9B8ED7B7-E45C-40E4-B864-BD4E5107A3A1}" srcOrd="0" destOrd="0" presId="urn:microsoft.com/office/officeart/2005/8/layout/hierarchy3"/>
    <dgm:cxn modelId="{23E549E7-6D17-473E-A64C-AB8EB41B17C2}" type="presParOf" srcId="{571140A1-356A-49CD-BF40-6AA821118A9A}" destId="{D3934186-2506-4663-94A2-BD5DC2ADA51E}" srcOrd="0" destOrd="0" presId="urn:microsoft.com/office/officeart/2005/8/layout/hierarchy3"/>
    <dgm:cxn modelId="{4DE25623-F4BA-4228-A61D-69D48BC7EC13}" type="presParOf" srcId="{D3934186-2506-4663-94A2-BD5DC2ADA51E}" destId="{A5D82060-6116-40D9-8798-0F41560BB8DB}" srcOrd="0" destOrd="0" presId="urn:microsoft.com/office/officeart/2005/8/layout/hierarchy3"/>
    <dgm:cxn modelId="{AD351FF8-5547-481A-A4C4-2DEDCBCF8366}" type="presParOf" srcId="{A5D82060-6116-40D9-8798-0F41560BB8DB}" destId="{9B8ED7B7-E45C-40E4-B864-BD4E5107A3A1}" srcOrd="0" destOrd="0" presId="urn:microsoft.com/office/officeart/2005/8/layout/hierarchy3"/>
    <dgm:cxn modelId="{705DD902-4428-4357-866E-A882056D4F66}" type="presParOf" srcId="{A5D82060-6116-40D9-8798-0F41560BB8DB}" destId="{2D9BCAA0-9951-4D25-A508-D2690DCF606A}" srcOrd="1" destOrd="0" presId="urn:microsoft.com/office/officeart/2005/8/layout/hierarchy3"/>
    <dgm:cxn modelId="{94DFD8CD-BD2D-415B-A9CE-48DF5A5C2B4A}" type="presParOf" srcId="{D3934186-2506-4663-94A2-BD5DC2ADA51E}" destId="{9D21FD0C-FC62-4F4D-9F6A-01F66E790A3B}" srcOrd="1" destOrd="0" presId="urn:microsoft.com/office/officeart/2005/8/layout/hierarchy3"/>
  </dgm:cxnLst>
  <dgm:bg/>
  <dgm:whole>
    <a:ln w="38100">
      <a:solidFill>
        <a:schemeClr val="accent1"/>
      </a:solid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636141F-74E0-4C2E-9FE2-862A380889ED}"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ru-RU"/>
        </a:p>
      </dgm:t>
    </dgm:pt>
    <dgm:pt modelId="{0500F4B1-713E-4C4B-B3A3-6D917CF80DB6}">
      <dgm:prSet phldrT="[Текст]"/>
      <dgm:spPr>
        <a:solidFill>
          <a:schemeClr val="accent3">
            <a:lumMod val="50000"/>
          </a:schemeClr>
        </a:solidFill>
        <a:ln>
          <a:solidFill>
            <a:srgbClr val="002060"/>
          </a:solidFill>
        </a:ln>
      </dgm:spPr>
      <dgm:t>
        <a:bodyPr/>
        <a:lstStyle/>
        <a:p>
          <a:r>
            <a:rPr lang="ru-RU" dirty="0" smtClean="0"/>
            <a:t>Бухгалтерская справка  </a:t>
          </a:r>
          <a:endParaRPr lang="ru-RU" dirty="0"/>
        </a:p>
      </dgm:t>
    </dgm:pt>
    <dgm:pt modelId="{DE63B907-CFA0-4AAE-B7FD-6A319AC85FA4}" type="parTrans" cxnId="{AD62506D-9B28-4234-AF55-9E4DBCB6F719}">
      <dgm:prSet/>
      <dgm:spPr/>
      <dgm:t>
        <a:bodyPr/>
        <a:lstStyle/>
        <a:p>
          <a:endParaRPr lang="ru-RU"/>
        </a:p>
      </dgm:t>
    </dgm:pt>
    <dgm:pt modelId="{5852F48D-CF3D-4019-886A-081DA9A140DF}" type="sibTrans" cxnId="{AD62506D-9B28-4234-AF55-9E4DBCB6F719}">
      <dgm:prSet/>
      <dgm:spPr>
        <a:solidFill>
          <a:schemeClr val="accent5">
            <a:lumMod val="50000"/>
          </a:schemeClr>
        </a:solidFill>
        <a:ln>
          <a:solidFill>
            <a:schemeClr val="accent1">
              <a:lumMod val="50000"/>
            </a:schemeClr>
          </a:solidFill>
        </a:ln>
      </dgm:spPr>
      <dgm:t>
        <a:bodyPr/>
        <a:lstStyle/>
        <a:p>
          <a:endParaRPr lang="ru-RU"/>
        </a:p>
      </dgm:t>
    </dgm:pt>
    <dgm:pt modelId="{2C11C72A-61AE-4344-B1EB-D36548C004BF}">
      <dgm:prSet phldrT="[Текст]" custT="1"/>
      <dgm:spPr>
        <a:ln w="38100">
          <a:solidFill>
            <a:srgbClr val="002060"/>
          </a:solidFill>
        </a:ln>
      </dgm:spPr>
      <dgm:t>
        <a:bodyPr/>
        <a:lstStyle/>
        <a:p>
          <a:r>
            <a:rPr lang="ru-RU" sz="3200" b="1" dirty="0" smtClean="0">
              <a:solidFill>
                <a:srgbClr val="FF0000"/>
              </a:solidFill>
            </a:rPr>
            <a:t>Ошибка</a:t>
          </a:r>
          <a:endParaRPr lang="ru-RU" sz="3200" b="1" dirty="0">
            <a:solidFill>
              <a:srgbClr val="FF0000"/>
            </a:solidFill>
          </a:endParaRPr>
        </a:p>
      </dgm:t>
    </dgm:pt>
    <dgm:pt modelId="{488FAEAA-0695-4DCD-8BFA-0EC427E725E5}" type="parTrans" cxnId="{7BFF5784-980F-4B7C-A607-130016C289FE}">
      <dgm:prSet/>
      <dgm:spPr/>
      <dgm:t>
        <a:bodyPr/>
        <a:lstStyle/>
        <a:p>
          <a:endParaRPr lang="ru-RU"/>
        </a:p>
      </dgm:t>
    </dgm:pt>
    <dgm:pt modelId="{537150E3-63EE-4D99-B73E-1808C23B5B36}" type="sibTrans" cxnId="{7BFF5784-980F-4B7C-A607-130016C289FE}">
      <dgm:prSet/>
      <dgm:spPr/>
      <dgm:t>
        <a:bodyPr/>
        <a:lstStyle/>
        <a:p>
          <a:endParaRPr lang="ru-RU"/>
        </a:p>
      </dgm:t>
    </dgm:pt>
    <dgm:pt modelId="{6F9B3A90-AC3B-4548-B820-25013DFCEFD8}">
      <dgm:prSet phldrT="[Текст]"/>
      <dgm:spPr>
        <a:solidFill>
          <a:schemeClr val="accent3">
            <a:lumMod val="50000"/>
          </a:schemeClr>
        </a:solidFill>
        <a:ln>
          <a:solidFill>
            <a:srgbClr val="002060"/>
          </a:solidFill>
        </a:ln>
      </dgm:spPr>
      <dgm:t>
        <a:bodyPr/>
        <a:lstStyle/>
        <a:p>
          <a:r>
            <a:rPr lang="ru-RU" dirty="0" smtClean="0"/>
            <a:t>Бухгалтерская справка</a:t>
          </a:r>
          <a:endParaRPr lang="ru-RU" dirty="0"/>
        </a:p>
      </dgm:t>
    </dgm:pt>
    <dgm:pt modelId="{F18CB2E9-A19C-4216-824C-E16492B09295}" type="parTrans" cxnId="{274A4EA8-D64D-4165-A2B1-00F405746A3D}">
      <dgm:prSet/>
      <dgm:spPr/>
      <dgm:t>
        <a:bodyPr/>
        <a:lstStyle/>
        <a:p>
          <a:endParaRPr lang="ru-RU"/>
        </a:p>
      </dgm:t>
    </dgm:pt>
    <dgm:pt modelId="{669A4AEB-9920-4E16-AC67-BF92BDBFC6C2}" type="sibTrans" cxnId="{274A4EA8-D64D-4165-A2B1-00F405746A3D}">
      <dgm:prSet/>
      <dgm:spPr>
        <a:solidFill>
          <a:schemeClr val="accent5">
            <a:lumMod val="50000"/>
          </a:schemeClr>
        </a:solidFill>
        <a:ln>
          <a:solidFill>
            <a:srgbClr val="002060"/>
          </a:solidFill>
        </a:ln>
      </dgm:spPr>
      <dgm:t>
        <a:bodyPr/>
        <a:lstStyle/>
        <a:p>
          <a:endParaRPr lang="ru-RU"/>
        </a:p>
      </dgm:t>
    </dgm:pt>
    <dgm:pt modelId="{BC62B5E7-FB4C-45AC-A3E4-A694E46BCFE3}">
      <dgm:prSet phldrT="[Текст]" custT="1"/>
      <dgm:spPr>
        <a:ln w="38100">
          <a:solidFill>
            <a:srgbClr val="002060"/>
          </a:solidFill>
        </a:ln>
      </dgm:spPr>
      <dgm:t>
        <a:bodyPr/>
        <a:lstStyle/>
        <a:p>
          <a:r>
            <a:rPr lang="ru-RU" sz="1800" b="1" dirty="0" smtClean="0">
              <a:solidFill>
                <a:schemeClr val="tx1"/>
              </a:solidFill>
              <a:latin typeface="Times New Roman" panose="02020603050405020304" pitchFamily="18" charset="0"/>
              <a:ea typeface="Times New Roman" panose="02020603050405020304" pitchFamily="18" charset="0"/>
              <a:cs typeface="Calibri" panose="020F0502020204030204" pitchFamily="34" charset="0"/>
            </a:rPr>
            <a:t>Наименование исправляемого регистра бухгалтерского учета (Журнала операций</a:t>
          </a:r>
          <a:endParaRPr lang="ru-RU" sz="1800" b="1" dirty="0"/>
        </a:p>
      </dgm:t>
    </dgm:pt>
    <dgm:pt modelId="{462CF113-493A-41A0-9216-E928229F4302}" type="parTrans" cxnId="{D66161E2-D30D-4F5B-855C-83FBAAABDDFC}">
      <dgm:prSet/>
      <dgm:spPr/>
      <dgm:t>
        <a:bodyPr/>
        <a:lstStyle/>
        <a:p>
          <a:endParaRPr lang="ru-RU"/>
        </a:p>
      </dgm:t>
    </dgm:pt>
    <dgm:pt modelId="{5DDC2924-0224-4A46-AAB6-65DF358E4B79}" type="sibTrans" cxnId="{D66161E2-D30D-4F5B-855C-83FBAAABDDFC}">
      <dgm:prSet/>
      <dgm:spPr/>
      <dgm:t>
        <a:bodyPr/>
        <a:lstStyle/>
        <a:p>
          <a:endParaRPr lang="ru-RU"/>
        </a:p>
      </dgm:t>
    </dgm:pt>
    <dgm:pt modelId="{E9186CF6-CD2B-4121-B204-3836C12DD37A}">
      <dgm:prSet phldrT="[Текст]" custT="1"/>
      <dgm:spPr>
        <a:ln w="38100">
          <a:solidFill>
            <a:srgbClr val="002060"/>
          </a:solidFill>
        </a:ln>
      </dgm:spPr>
      <dgm:t>
        <a:bodyPr/>
        <a:lstStyle/>
        <a:p>
          <a:r>
            <a:rPr lang="ru-RU" sz="1800" b="1" dirty="0" smtClean="0">
              <a:solidFill>
                <a:schemeClr val="tx1"/>
              </a:solidFill>
              <a:latin typeface="Times New Roman" panose="02020603050405020304" pitchFamily="18" charset="0"/>
              <a:ea typeface="Times New Roman" panose="02020603050405020304" pitchFamily="18" charset="0"/>
              <a:cs typeface="Calibri" panose="020F0502020204030204" pitchFamily="34" charset="0"/>
            </a:rPr>
            <a:t>Период, в котором были выявлены ошибки</a:t>
          </a:r>
          <a:r>
            <a:rPr lang="ru-RU" sz="1800" b="1" dirty="0" smtClean="0">
              <a:solidFill>
                <a:schemeClr val="tx1"/>
              </a:solidFill>
            </a:rPr>
            <a:t> </a:t>
          </a:r>
          <a:endParaRPr lang="ru-RU" sz="1800" b="1" dirty="0"/>
        </a:p>
      </dgm:t>
    </dgm:pt>
    <dgm:pt modelId="{B4EC5A1B-0176-45C6-8C8E-771B4AA7A841}" type="parTrans" cxnId="{B8E82FC7-6C62-48C9-882E-5A5B98E249CD}">
      <dgm:prSet/>
      <dgm:spPr/>
      <dgm:t>
        <a:bodyPr/>
        <a:lstStyle/>
        <a:p>
          <a:endParaRPr lang="ru-RU"/>
        </a:p>
      </dgm:t>
    </dgm:pt>
    <dgm:pt modelId="{13A46A98-DC50-4BF4-8B8A-A5D5CFBC4266}" type="sibTrans" cxnId="{B8E82FC7-6C62-48C9-882E-5A5B98E249CD}">
      <dgm:prSet/>
      <dgm:spPr/>
      <dgm:t>
        <a:bodyPr/>
        <a:lstStyle/>
        <a:p>
          <a:endParaRPr lang="ru-RU"/>
        </a:p>
      </dgm:t>
    </dgm:pt>
    <dgm:pt modelId="{6B356537-51A4-4B4A-AEF4-8AE66E6169C5}">
      <dgm:prSet phldrT="[Текст]"/>
      <dgm:spPr>
        <a:solidFill>
          <a:schemeClr val="accent3">
            <a:lumMod val="50000"/>
          </a:schemeClr>
        </a:solidFill>
        <a:ln>
          <a:solidFill>
            <a:srgbClr val="002060"/>
          </a:solidFill>
        </a:ln>
      </dgm:spPr>
      <dgm:t>
        <a:bodyPr/>
        <a:lstStyle/>
        <a:p>
          <a:r>
            <a:rPr lang="ru-RU" dirty="0" smtClean="0"/>
            <a:t>Бухгалтерская справка</a:t>
          </a:r>
          <a:endParaRPr lang="ru-RU" dirty="0"/>
        </a:p>
      </dgm:t>
    </dgm:pt>
    <dgm:pt modelId="{34D0F170-9933-4262-B3E3-1FCD21A70656}" type="parTrans" cxnId="{5B577885-FD06-4D75-B6FF-6D393B7943D0}">
      <dgm:prSet/>
      <dgm:spPr/>
      <dgm:t>
        <a:bodyPr/>
        <a:lstStyle/>
        <a:p>
          <a:endParaRPr lang="ru-RU"/>
        </a:p>
      </dgm:t>
    </dgm:pt>
    <dgm:pt modelId="{78CC3892-04CF-46C2-B337-335696AD892E}" type="sibTrans" cxnId="{5B577885-FD06-4D75-B6FF-6D393B7943D0}">
      <dgm:prSet/>
      <dgm:spPr/>
      <dgm:t>
        <a:bodyPr/>
        <a:lstStyle/>
        <a:p>
          <a:endParaRPr lang="ru-RU"/>
        </a:p>
      </dgm:t>
    </dgm:pt>
    <dgm:pt modelId="{2ABB5684-45E6-414E-AFA1-DD404BE92588}">
      <dgm:prSet phldrT="[Текст]" custT="1"/>
      <dgm:spPr>
        <a:ln w="38100">
          <a:solidFill>
            <a:srgbClr val="002060"/>
          </a:solidFill>
        </a:ln>
      </dgm:spPr>
      <dgm:t>
        <a:bodyPr/>
        <a:lstStyle/>
        <a:p>
          <a:r>
            <a:rPr lang="ru-RU" sz="1800" b="1" dirty="0" smtClean="0">
              <a:solidFill>
                <a:srgbClr val="FF0000"/>
              </a:solidFill>
              <a:latin typeface="Times New Roman" panose="02020603050405020304" pitchFamily="18" charset="0"/>
              <a:ea typeface="Times New Roman" panose="02020603050405020304" pitchFamily="18" charset="0"/>
              <a:cs typeface="Calibri" panose="020F0502020204030204" pitchFamily="34" charset="0"/>
            </a:rPr>
            <a:t>Бухгалтерские записи по исправлению ошибок прошлых лет подлежат обособлению:</a:t>
          </a:r>
          <a:endParaRPr lang="ru-RU" sz="1800" dirty="0"/>
        </a:p>
      </dgm:t>
    </dgm:pt>
    <dgm:pt modelId="{4F2E8678-5765-4A63-9DCD-53A65969BCFA}" type="parTrans" cxnId="{27976650-28EB-4593-91B1-D9B4B21C102E}">
      <dgm:prSet/>
      <dgm:spPr/>
      <dgm:t>
        <a:bodyPr/>
        <a:lstStyle/>
        <a:p>
          <a:endParaRPr lang="ru-RU"/>
        </a:p>
      </dgm:t>
    </dgm:pt>
    <dgm:pt modelId="{9083EB77-EBFE-470B-B4F5-41A08F89EBCB}" type="sibTrans" cxnId="{27976650-28EB-4593-91B1-D9B4B21C102E}">
      <dgm:prSet/>
      <dgm:spPr/>
      <dgm:t>
        <a:bodyPr/>
        <a:lstStyle/>
        <a:p>
          <a:endParaRPr lang="ru-RU"/>
        </a:p>
      </dgm:t>
    </dgm:pt>
    <dgm:pt modelId="{B9B6E1AE-CBCB-4AFB-AFDE-A658AD1EAC36}">
      <dgm:prSet custT="1"/>
      <dgm:spPr>
        <a:ln w="38100">
          <a:solidFill>
            <a:srgbClr val="002060"/>
          </a:solidFill>
        </a:ln>
      </dgm:spPr>
      <dgm:t>
        <a:bodyPr/>
        <a:lstStyle/>
        <a:p>
          <a:r>
            <a:rPr lang="ru-RU" sz="1800" b="1" dirty="0" smtClean="0">
              <a:solidFill>
                <a:schemeClr val="tx1"/>
              </a:solidFill>
              <a:latin typeface="Times New Roman" panose="02020603050405020304" pitchFamily="18" charset="0"/>
              <a:ea typeface="Times New Roman" panose="02020603050405020304" pitchFamily="18" charset="0"/>
              <a:cs typeface="Calibri" panose="020F0502020204030204" pitchFamily="34" charset="0"/>
            </a:rPr>
            <a:t>Номер регистра  (при наличии)</a:t>
          </a:r>
          <a:endParaRPr lang="ru-RU" sz="1800" b="1" dirty="0">
            <a:solidFill>
              <a:schemeClr val="tx1"/>
            </a:solidFill>
          </a:endParaRPr>
        </a:p>
      </dgm:t>
    </dgm:pt>
    <dgm:pt modelId="{721A1364-8245-4130-AC99-73AD0BBBAF49}" type="parTrans" cxnId="{77FCCCCA-855E-4819-B4B3-559355B43C9F}">
      <dgm:prSet/>
      <dgm:spPr/>
      <dgm:t>
        <a:bodyPr/>
        <a:lstStyle/>
        <a:p>
          <a:endParaRPr lang="ru-RU"/>
        </a:p>
      </dgm:t>
    </dgm:pt>
    <dgm:pt modelId="{1A5AE228-27C4-41A2-9E78-0C1961FEFB83}" type="sibTrans" cxnId="{77FCCCCA-855E-4819-B4B3-559355B43C9F}">
      <dgm:prSet/>
      <dgm:spPr/>
      <dgm:t>
        <a:bodyPr/>
        <a:lstStyle/>
        <a:p>
          <a:endParaRPr lang="ru-RU"/>
        </a:p>
      </dgm:t>
    </dgm:pt>
    <dgm:pt modelId="{1288CB12-E2BD-4E02-A9A2-B32CA87A9176}">
      <dgm:prSet custT="1"/>
      <dgm:spPr>
        <a:ln w="38100">
          <a:solidFill>
            <a:srgbClr val="002060"/>
          </a:solidFill>
        </a:ln>
      </dgm:spPr>
      <dgm:t>
        <a:bodyPr/>
        <a:lstStyle/>
        <a:p>
          <a:r>
            <a:rPr lang="ru-RU" sz="1800" b="1" dirty="0" smtClean="0">
              <a:solidFill>
                <a:schemeClr val="tx1"/>
              </a:solidFill>
              <a:latin typeface="Times New Roman" panose="02020603050405020304" pitchFamily="18" charset="0"/>
              <a:ea typeface="Times New Roman" panose="02020603050405020304" pitchFamily="18" charset="0"/>
              <a:cs typeface="Calibri" panose="020F0502020204030204" pitchFamily="34" charset="0"/>
            </a:rPr>
            <a:t>Период, за который был  составлен регистр</a:t>
          </a:r>
          <a:endParaRPr lang="ru-RU" sz="1800" b="1" dirty="0"/>
        </a:p>
      </dgm:t>
    </dgm:pt>
    <dgm:pt modelId="{E978A34F-E5C4-4399-91B2-8AE97FB5EFE3}" type="parTrans" cxnId="{A1492493-81EB-477E-8F62-9E5EA8A4FF7F}">
      <dgm:prSet/>
      <dgm:spPr/>
      <dgm:t>
        <a:bodyPr/>
        <a:lstStyle/>
        <a:p>
          <a:endParaRPr lang="ru-RU"/>
        </a:p>
      </dgm:t>
    </dgm:pt>
    <dgm:pt modelId="{A73F0A17-54CE-400C-8316-4A1925F681AA}" type="sibTrans" cxnId="{A1492493-81EB-477E-8F62-9E5EA8A4FF7F}">
      <dgm:prSet/>
      <dgm:spPr/>
      <dgm:t>
        <a:bodyPr/>
        <a:lstStyle/>
        <a:p>
          <a:endParaRPr lang="ru-RU"/>
        </a:p>
      </dgm:t>
    </dgm:pt>
    <dgm:pt modelId="{346F1D48-FB04-4E3F-AF9C-0BA2A54153B3}">
      <dgm:prSet phldrT="[Текст]" custT="1"/>
      <dgm:spPr>
        <a:ln w="38100">
          <a:solidFill>
            <a:srgbClr val="002060"/>
          </a:solidFill>
        </a:ln>
      </dgm:spPr>
      <dgm:t>
        <a:bodyPr/>
        <a:lstStyle/>
        <a:p>
          <a:endParaRPr lang="ru-RU" sz="1400" dirty="0">
            <a:solidFill>
              <a:schemeClr val="tx1"/>
            </a:solidFill>
          </a:endParaRPr>
        </a:p>
      </dgm:t>
    </dgm:pt>
    <dgm:pt modelId="{0B28F677-8606-4251-BCF8-0B98F220A626}" type="parTrans" cxnId="{5C6B16E9-D397-4159-B134-BA20EBCDF0BD}">
      <dgm:prSet/>
      <dgm:spPr/>
      <dgm:t>
        <a:bodyPr/>
        <a:lstStyle/>
        <a:p>
          <a:endParaRPr lang="ru-RU"/>
        </a:p>
      </dgm:t>
    </dgm:pt>
    <dgm:pt modelId="{F2DFE268-B6DF-4EAC-BEFF-850293D27C45}" type="sibTrans" cxnId="{5C6B16E9-D397-4159-B134-BA20EBCDF0BD}">
      <dgm:prSet/>
      <dgm:spPr/>
      <dgm:t>
        <a:bodyPr/>
        <a:lstStyle/>
        <a:p>
          <a:endParaRPr lang="ru-RU"/>
        </a:p>
      </dgm:t>
    </dgm:pt>
    <dgm:pt modelId="{4E8E93C5-3D3D-4D06-8334-02B37428A16C}">
      <dgm:prSet phldrT="[Текст]" custT="1"/>
      <dgm:spPr>
        <a:ln w="38100">
          <a:solidFill>
            <a:srgbClr val="002060"/>
          </a:solidFill>
        </a:ln>
      </dgm:spPr>
      <dgm:t>
        <a:bodyPr/>
        <a:lstStyle/>
        <a:p>
          <a:r>
            <a:rPr lang="ru-RU" sz="1800" b="1" dirty="0" smtClean="0">
              <a:solidFill>
                <a:srgbClr val="FF0000"/>
              </a:solidFill>
              <a:latin typeface="Times New Roman" panose="02020603050405020304" pitchFamily="18" charset="0"/>
              <a:ea typeface="Times New Roman" panose="02020603050405020304" pitchFamily="18" charset="0"/>
              <a:cs typeface="Calibri" panose="020F0502020204030204" pitchFamily="34" charset="0"/>
            </a:rPr>
            <a:t>в бухгалтерском (бюджетном) учете</a:t>
          </a:r>
          <a:endParaRPr lang="ru-RU" sz="1800" dirty="0"/>
        </a:p>
      </dgm:t>
    </dgm:pt>
    <dgm:pt modelId="{C74E248D-4B99-4404-B875-EBC9D635323B}" type="parTrans" cxnId="{CCB2DEB5-F298-44E4-935E-E21E5A538584}">
      <dgm:prSet/>
      <dgm:spPr/>
      <dgm:t>
        <a:bodyPr/>
        <a:lstStyle/>
        <a:p>
          <a:endParaRPr lang="ru-RU"/>
        </a:p>
      </dgm:t>
    </dgm:pt>
    <dgm:pt modelId="{A39ECE36-9327-4DFC-9321-29107AAFAB94}" type="sibTrans" cxnId="{CCB2DEB5-F298-44E4-935E-E21E5A538584}">
      <dgm:prSet/>
      <dgm:spPr/>
      <dgm:t>
        <a:bodyPr/>
        <a:lstStyle/>
        <a:p>
          <a:endParaRPr lang="ru-RU"/>
        </a:p>
      </dgm:t>
    </dgm:pt>
    <dgm:pt modelId="{BAE02614-D38F-4E85-938E-F5ACCFF79A72}">
      <dgm:prSet phldrT="[Текст]" custT="1"/>
      <dgm:spPr>
        <a:ln w="38100">
          <a:solidFill>
            <a:srgbClr val="002060"/>
          </a:solidFill>
        </a:ln>
      </dgm:spPr>
      <dgm:t>
        <a:bodyPr/>
        <a:lstStyle/>
        <a:p>
          <a:r>
            <a:rPr lang="ru-RU" sz="1800" b="1" dirty="0" smtClean="0">
              <a:solidFill>
                <a:srgbClr val="FF0000"/>
              </a:solidFill>
              <a:latin typeface="Times New Roman" panose="02020603050405020304" pitchFamily="18" charset="0"/>
              <a:ea typeface="Times New Roman" panose="02020603050405020304" pitchFamily="18" charset="0"/>
              <a:cs typeface="Calibri" panose="020F0502020204030204" pitchFamily="34" charset="0"/>
            </a:rPr>
            <a:t> бухгалтерской (финансовой) отчетности</a:t>
          </a:r>
          <a:endParaRPr lang="ru-RU" sz="1800" dirty="0"/>
        </a:p>
      </dgm:t>
    </dgm:pt>
    <dgm:pt modelId="{D87A1FF9-2407-4C69-A99C-DC9DC0B753B4}" type="parTrans" cxnId="{A5C3D7AE-63AC-4108-B64F-BBAFD1D47F0C}">
      <dgm:prSet/>
      <dgm:spPr/>
      <dgm:t>
        <a:bodyPr/>
        <a:lstStyle/>
        <a:p>
          <a:endParaRPr lang="ru-RU"/>
        </a:p>
      </dgm:t>
    </dgm:pt>
    <dgm:pt modelId="{70224056-2F90-47F3-AD8B-AEB8BA0F3E15}" type="sibTrans" cxnId="{A5C3D7AE-63AC-4108-B64F-BBAFD1D47F0C}">
      <dgm:prSet/>
      <dgm:spPr/>
      <dgm:t>
        <a:bodyPr/>
        <a:lstStyle/>
        <a:p>
          <a:endParaRPr lang="ru-RU"/>
        </a:p>
      </dgm:t>
    </dgm:pt>
    <dgm:pt modelId="{2FB3B1FA-8FC1-40AB-87F8-C5E1E6F1116E}" type="pres">
      <dgm:prSet presAssocID="{3636141F-74E0-4C2E-9FE2-862A380889ED}" presName="Name0" presStyleCnt="0">
        <dgm:presLayoutVars>
          <dgm:dir/>
          <dgm:animLvl val="lvl"/>
          <dgm:resizeHandles val="exact"/>
        </dgm:presLayoutVars>
      </dgm:prSet>
      <dgm:spPr/>
      <dgm:t>
        <a:bodyPr/>
        <a:lstStyle/>
        <a:p>
          <a:endParaRPr lang="ru-RU"/>
        </a:p>
      </dgm:t>
    </dgm:pt>
    <dgm:pt modelId="{28D0E11B-0BB7-43A9-BFDB-2932B4E6D2C6}" type="pres">
      <dgm:prSet presAssocID="{3636141F-74E0-4C2E-9FE2-862A380889ED}" presName="tSp" presStyleCnt="0"/>
      <dgm:spPr/>
    </dgm:pt>
    <dgm:pt modelId="{C05900C4-0373-4616-8158-6F8AC9D5CDAD}" type="pres">
      <dgm:prSet presAssocID="{3636141F-74E0-4C2E-9FE2-862A380889ED}" presName="bSp" presStyleCnt="0"/>
      <dgm:spPr/>
    </dgm:pt>
    <dgm:pt modelId="{68D90EF6-7DAA-4F11-9B1A-4D64EDCEA003}" type="pres">
      <dgm:prSet presAssocID="{3636141F-74E0-4C2E-9FE2-862A380889ED}" presName="process" presStyleCnt="0"/>
      <dgm:spPr/>
    </dgm:pt>
    <dgm:pt modelId="{27858020-EF9C-4EC8-BAC9-751A57DA44DB}" type="pres">
      <dgm:prSet presAssocID="{0500F4B1-713E-4C4B-B3A3-6D917CF80DB6}" presName="composite1" presStyleCnt="0"/>
      <dgm:spPr/>
    </dgm:pt>
    <dgm:pt modelId="{F4F66DDB-E8F4-41E9-B428-FE914528B491}" type="pres">
      <dgm:prSet presAssocID="{0500F4B1-713E-4C4B-B3A3-6D917CF80DB6}" presName="dummyNode1" presStyleLbl="node1" presStyleIdx="0" presStyleCnt="3"/>
      <dgm:spPr/>
    </dgm:pt>
    <dgm:pt modelId="{32464106-F877-4A6E-9574-9468F5BF8117}" type="pres">
      <dgm:prSet presAssocID="{0500F4B1-713E-4C4B-B3A3-6D917CF80DB6}" presName="childNode1" presStyleLbl="bgAcc1" presStyleIdx="0" presStyleCnt="3" custScaleY="78866" custLinFactNeighborX="6780" custLinFactNeighborY="-23034">
        <dgm:presLayoutVars>
          <dgm:bulletEnabled val="1"/>
        </dgm:presLayoutVars>
      </dgm:prSet>
      <dgm:spPr/>
      <dgm:t>
        <a:bodyPr/>
        <a:lstStyle/>
        <a:p>
          <a:endParaRPr lang="ru-RU"/>
        </a:p>
      </dgm:t>
    </dgm:pt>
    <dgm:pt modelId="{160D568C-5562-4287-8344-7B625014A0FC}" type="pres">
      <dgm:prSet presAssocID="{0500F4B1-713E-4C4B-B3A3-6D917CF80DB6}" presName="childNode1tx" presStyleLbl="bgAcc1" presStyleIdx="0" presStyleCnt="3">
        <dgm:presLayoutVars>
          <dgm:bulletEnabled val="1"/>
        </dgm:presLayoutVars>
      </dgm:prSet>
      <dgm:spPr/>
      <dgm:t>
        <a:bodyPr/>
        <a:lstStyle/>
        <a:p>
          <a:endParaRPr lang="ru-RU"/>
        </a:p>
      </dgm:t>
    </dgm:pt>
    <dgm:pt modelId="{23F9F816-B5E7-49E2-B179-8589DE4CF8F7}" type="pres">
      <dgm:prSet presAssocID="{0500F4B1-713E-4C4B-B3A3-6D917CF80DB6}" presName="parentNode1" presStyleLbl="node1" presStyleIdx="0" presStyleCnt="3" custLinFactNeighborX="4000" custLinFactNeighborY="-37360">
        <dgm:presLayoutVars>
          <dgm:chMax val="1"/>
          <dgm:bulletEnabled val="1"/>
        </dgm:presLayoutVars>
      </dgm:prSet>
      <dgm:spPr/>
      <dgm:t>
        <a:bodyPr/>
        <a:lstStyle/>
        <a:p>
          <a:endParaRPr lang="ru-RU"/>
        </a:p>
      </dgm:t>
    </dgm:pt>
    <dgm:pt modelId="{F8A7F292-3B67-4AB5-A31A-639686D49F7D}" type="pres">
      <dgm:prSet presAssocID="{0500F4B1-713E-4C4B-B3A3-6D917CF80DB6}" presName="connSite1" presStyleCnt="0"/>
      <dgm:spPr/>
    </dgm:pt>
    <dgm:pt modelId="{9AAA6665-C859-44E2-B27D-3CE20C9D92BF}" type="pres">
      <dgm:prSet presAssocID="{5852F48D-CF3D-4019-886A-081DA9A140DF}" presName="Name9" presStyleLbl="sibTrans2D1" presStyleIdx="0" presStyleCnt="2" custLinFactNeighborX="-36969" custLinFactNeighborY="287"/>
      <dgm:spPr/>
      <dgm:t>
        <a:bodyPr/>
        <a:lstStyle/>
        <a:p>
          <a:endParaRPr lang="ru-RU"/>
        </a:p>
      </dgm:t>
    </dgm:pt>
    <dgm:pt modelId="{E8108ED0-3833-4DC3-AEE9-EA79E19C517A}" type="pres">
      <dgm:prSet presAssocID="{6F9B3A90-AC3B-4548-B820-25013DFCEFD8}" presName="composite2" presStyleCnt="0"/>
      <dgm:spPr/>
    </dgm:pt>
    <dgm:pt modelId="{0DDED2B5-A7FF-47FF-8B7D-47F4BD4E36DB}" type="pres">
      <dgm:prSet presAssocID="{6F9B3A90-AC3B-4548-B820-25013DFCEFD8}" presName="dummyNode2" presStyleLbl="node1" presStyleIdx="0" presStyleCnt="3"/>
      <dgm:spPr/>
    </dgm:pt>
    <dgm:pt modelId="{DCEBA308-CFD5-4E44-AEF5-37B2E23C6FE8}" type="pres">
      <dgm:prSet presAssocID="{6F9B3A90-AC3B-4548-B820-25013DFCEFD8}" presName="childNode2" presStyleLbl="bgAcc1" presStyleIdx="1" presStyleCnt="3" custScaleX="130686" custScaleY="280314" custLinFactNeighborX="1598" custLinFactNeighborY="-8750">
        <dgm:presLayoutVars>
          <dgm:bulletEnabled val="1"/>
        </dgm:presLayoutVars>
      </dgm:prSet>
      <dgm:spPr/>
      <dgm:t>
        <a:bodyPr/>
        <a:lstStyle/>
        <a:p>
          <a:endParaRPr lang="ru-RU"/>
        </a:p>
      </dgm:t>
    </dgm:pt>
    <dgm:pt modelId="{0573A019-1280-4922-8022-403F76CE2025}" type="pres">
      <dgm:prSet presAssocID="{6F9B3A90-AC3B-4548-B820-25013DFCEFD8}" presName="childNode2tx" presStyleLbl="bgAcc1" presStyleIdx="1" presStyleCnt="3">
        <dgm:presLayoutVars>
          <dgm:bulletEnabled val="1"/>
        </dgm:presLayoutVars>
      </dgm:prSet>
      <dgm:spPr/>
      <dgm:t>
        <a:bodyPr/>
        <a:lstStyle/>
        <a:p>
          <a:endParaRPr lang="ru-RU"/>
        </a:p>
      </dgm:t>
    </dgm:pt>
    <dgm:pt modelId="{54FF45FA-267F-427A-9B12-229D52D1D6FF}" type="pres">
      <dgm:prSet presAssocID="{6F9B3A90-AC3B-4548-B820-25013DFCEFD8}" presName="parentNode2" presStyleLbl="node1" presStyleIdx="1" presStyleCnt="3" custScaleY="101256" custLinFactY="-17537" custLinFactNeighborX="-6711" custLinFactNeighborY="-100000">
        <dgm:presLayoutVars>
          <dgm:chMax val="0"/>
          <dgm:bulletEnabled val="1"/>
        </dgm:presLayoutVars>
      </dgm:prSet>
      <dgm:spPr/>
      <dgm:t>
        <a:bodyPr/>
        <a:lstStyle/>
        <a:p>
          <a:endParaRPr lang="ru-RU"/>
        </a:p>
      </dgm:t>
    </dgm:pt>
    <dgm:pt modelId="{8959AA91-41C2-413D-BA3B-ACC89901508E}" type="pres">
      <dgm:prSet presAssocID="{6F9B3A90-AC3B-4548-B820-25013DFCEFD8}" presName="connSite2" presStyleCnt="0"/>
      <dgm:spPr/>
    </dgm:pt>
    <dgm:pt modelId="{B59F8D2A-485F-4C73-844E-D501E2CE65CA}" type="pres">
      <dgm:prSet presAssocID="{669A4AEB-9920-4E16-AC67-BF92BDBFC6C2}" presName="Name18" presStyleLbl="sibTrans2D1" presStyleIdx="1" presStyleCnt="2" custScaleX="82182" custScaleY="92144" custLinFactNeighborX="32589" custLinFactNeighborY="-11302"/>
      <dgm:spPr/>
      <dgm:t>
        <a:bodyPr/>
        <a:lstStyle/>
        <a:p>
          <a:endParaRPr lang="ru-RU"/>
        </a:p>
      </dgm:t>
    </dgm:pt>
    <dgm:pt modelId="{D77E3549-ACBE-44BB-85F6-275FF1BEC232}" type="pres">
      <dgm:prSet presAssocID="{6B356537-51A4-4B4A-AEF4-8AE66E6169C5}" presName="composite1" presStyleCnt="0"/>
      <dgm:spPr/>
    </dgm:pt>
    <dgm:pt modelId="{13F4FECB-566F-45D9-8857-925656172136}" type="pres">
      <dgm:prSet presAssocID="{6B356537-51A4-4B4A-AEF4-8AE66E6169C5}" presName="dummyNode1" presStyleLbl="node1" presStyleIdx="1" presStyleCnt="3"/>
      <dgm:spPr/>
    </dgm:pt>
    <dgm:pt modelId="{688ED6CA-B1FD-401D-99FD-123E13E110DB}" type="pres">
      <dgm:prSet presAssocID="{6B356537-51A4-4B4A-AEF4-8AE66E6169C5}" presName="childNode1" presStyleLbl="bgAcc1" presStyleIdx="2" presStyleCnt="3" custScaleX="118176" custScaleY="186352" custLinFactNeighborX="-5773" custLinFactNeighborY="35963">
        <dgm:presLayoutVars>
          <dgm:bulletEnabled val="1"/>
        </dgm:presLayoutVars>
      </dgm:prSet>
      <dgm:spPr/>
      <dgm:t>
        <a:bodyPr/>
        <a:lstStyle/>
        <a:p>
          <a:endParaRPr lang="ru-RU"/>
        </a:p>
      </dgm:t>
    </dgm:pt>
    <dgm:pt modelId="{9A346265-30EC-42AE-9279-BB7913F252BC}" type="pres">
      <dgm:prSet presAssocID="{6B356537-51A4-4B4A-AEF4-8AE66E6169C5}" presName="childNode1tx" presStyleLbl="bgAcc1" presStyleIdx="2" presStyleCnt="3">
        <dgm:presLayoutVars>
          <dgm:bulletEnabled val="1"/>
        </dgm:presLayoutVars>
      </dgm:prSet>
      <dgm:spPr/>
      <dgm:t>
        <a:bodyPr/>
        <a:lstStyle/>
        <a:p>
          <a:endParaRPr lang="ru-RU"/>
        </a:p>
      </dgm:t>
    </dgm:pt>
    <dgm:pt modelId="{CAAB39B4-7D1D-43FC-83C6-CA6BB2E5669A}" type="pres">
      <dgm:prSet presAssocID="{6B356537-51A4-4B4A-AEF4-8AE66E6169C5}" presName="parentNode1" presStyleLbl="node1" presStyleIdx="2" presStyleCnt="3" custLinFactY="99681" custLinFactNeighborX="-6165" custLinFactNeighborY="100000">
        <dgm:presLayoutVars>
          <dgm:chMax val="1"/>
          <dgm:bulletEnabled val="1"/>
        </dgm:presLayoutVars>
      </dgm:prSet>
      <dgm:spPr/>
      <dgm:t>
        <a:bodyPr/>
        <a:lstStyle/>
        <a:p>
          <a:endParaRPr lang="ru-RU"/>
        </a:p>
      </dgm:t>
    </dgm:pt>
    <dgm:pt modelId="{AB6A223B-DFB3-4BA8-8D71-87C676059CF8}" type="pres">
      <dgm:prSet presAssocID="{6B356537-51A4-4B4A-AEF4-8AE66E6169C5}" presName="connSite1" presStyleCnt="0"/>
      <dgm:spPr/>
    </dgm:pt>
  </dgm:ptLst>
  <dgm:cxnLst>
    <dgm:cxn modelId="{6F4846DF-F688-4039-B1FE-4AB23FC90C4D}" type="presOf" srcId="{6B356537-51A4-4B4A-AEF4-8AE66E6169C5}" destId="{CAAB39B4-7D1D-43FC-83C6-CA6BB2E5669A}" srcOrd="0" destOrd="0" presId="urn:microsoft.com/office/officeart/2005/8/layout/hProcess4"/>
    <dgm:cxn modelId="{7BFF5784-980F-4B7C-A607-130016C289FE}" srcId="{0500F4B1-713E-4C4B-B3A3-6D917CF80DB6}" destId="{2C11C72A-61AE-4344-B1EB-D36548C004BF}" srcOrd="0" destOrd="0" parTransId="{488FAEAA-0695-4DCD-8BFA-0EC427E725E5}" sibTransId="{537150E3-63EE-4D99-B73E-1808C23B5B36}"/>
    <dgm:cxn modelId="{8EF496FA-ED84-40FF-AF74-E55B266E58CA}" type="presOf" srcId="{6F9B3A90-AC3B-4548-B820-25013DFCEFD8}" destId="{54FF45FA-267F-427A-9B12-229D52D1D6FF}" srcOrd="0" destOrd="0" presId="urn:microsoft.com/office/officeart/2005/8/layout/hProcess4"/>
    <dgm:cxn modelId="{77FCCCCA-855E-4819-B4B3-559355B43C9F}" srcId="{6F9B3A90-AC3B-4548-B820-25013DFCEFD8}" destId="{B9B6E1AE-CBCB-4AFB-AFDE-A658AD1EAC36}" srcOrd="1" destOrd="0" parTransId="{721A1364-8245-4130-AC99-73AD0BBBAF49}" sibTransId="{1A5AE228-27C4-41A2-9E78-0C1961FEFB83}"/>
    <dgm:cxn modelId="{710F4900-35F9-4642-91E1-F9A6F9A62151}" type="presOf" srcId="{669A4AEB-9920-4E16-AC67-BF92BDBFC6C2}" destId="{B59F8D2A-485F-4C73-844E-D501E2CE65CA}" srcOrd="0" destOrd="0" presId="urn:microsoft.com/office/officeart/2005/8/layout/hProcess4"/>
    <dgm:cxn modelId="{274A4EA8-D64D-4165-A2B1-00F405746A3D}" srcId="{3636141F-74E0-4C2E-9FE2-862A380889ED}" destId="{6F9B3A90-AC3B-4548-B820-25013DFCEFD8}" srcOrd="1" destOrd="0" parTransId="{F18CB2E9-A19C-4216-824C-E16492B09295}" sibTransId="{669A4AEB-9920-4E16-AC67-BF92BDBFC6C2}"/>
    <dgm:cxn modelId="{390DA6E8-CFC7-4472-AC71-4FDC1CF603CC}" type="presOf" srcId="{346F1D48-FB04-4E3F-AF9C-0BA2A54153B3}" destId="{32464106-F877-4A6E-9574-9468F5BF8117}" srcOrd="0" destOrd="1" presId="urn:microsoft.com/office/officeart/2005/8/layout/hProcess4"/>
    <dgm:cxn modelId="{37C68BD6-C4FA-45D4-BAC0-7E7384116E38}" type="presOf" srcId="{0500F4B1-713E-4C4B-B3A3-6D917CF80DB6}" destId="{23F9F816-B5E7-49E2-B179-8589DE4CF8F7}" srcOrd="0" destOrd="0" presId="urn:microsoft.com/office/officeart/2005/8/layout/hProcess4"/>
    <dgm:cxn modelId="{08D5ADD3-8407-406F-8ABF-9C43614A00A4}" type="presOf" srcId="{4E8E93C5-3D3D-4D06-8334-02B37428A16C}" destId="{688ED6CA-B1FD-401D-99FD-123E13E110DB}" srcOrd="0" destOrd="1" presId="urn:microsoft.com/office/officeart/2005/8/layout/hProcess4"/>
    <dgm:cxn modelId="{658F1D83-AB62-4859-BE66-C3253EAF68D1}" type="presOf" srcId="{E9186CF6-CD2B-4121-B204-3836C12DD37A}" destId="{0573A019-1280-4922-8022-403F76CE2025}" srcOrd="1" destOrd="3" presId="urn:microsoft.com/office/officeart/2005/8/layout/hProcess4"/>
    <dgm:cxn modelId="{1E5DCBD9-39CF-44BB-AA45-36F898553E02}" type="presOf" srcId="{E9186CF6-CD2B-4121-B204-3836C12DD37A}" destId="{DCEBA308-CFD5-4E44-AEF5-37B2E23C6FE8}" srcOrd="0" destOrd="3" presId="urn:microsoft.com/office/officeart/2005/8/layout/hProcess4"/>
    <dgm:cxn modelId="{B8E82FC7-6C62-48C9-882E-5A5B98E249CD}" srcId="{6F9B3A90-AC3B-4548-B820-25013DFCEFD8}" destId="{E9186CF6-CD2B-4121-B204-3836C12DD37A}" srcOrd="3" destOrd="0" parTransId="{B4EC5A1B-0176-45C6-8C8E-771B4AA7A841}" sibTransId="{13A46A98-DC50-4BF4-8B8A-A5D5CFBC4266}"/>
    <dgm:cxn modelId="{63A3E63D-3DE6-45FE-BB7C-663E0EF798E2}" type="presOf" srcId="{2C11C72A-61AE-4344-B1EB-D36548C004BF}" destId="{32464106-F877-4A6E-9574-9468F5BF8117}" srcOrd="0" destOrd="0" presId="urn:microsoft.com/office/officeart/2005/8/layout/hProcess4"/>
    <dgm:cxn modelId="{5E6447A0-FC13-4DAF-AC15-4A2922D11C7A}" type="presOf" srcId="{1288CB12-E2BD-4E02-A9A2-B32CA87A9176}" destId="{DCEBA308-CFD5-4E44-AEF5-37B2E23C6FE8}" srcOrd="0" destOrd="2" presId="urn:microsoft.com/office/officeart/2005/8/layout/hProcess4"/>
    <dgm:cxn modelId="{BC9D7FDE-213F-4B1A-AE8A-5C7416ECD6A3}" type="presOf" srcId="{3636141F-74E0-4C2E-9FE2-862A380889ED}" destId="{2FB3B1FA-8FC1-40AB-87F8-C5E1E6F1116E}" srcOrd="0" destOrd="0" presId="urn:microsoft.com/office/officeart/2005/8/layout/hProcess4"/>
    <dgm:cxn modelId="{727F0734-0F61-4FF7-9517-DBD02D63D579}" type="presOf" srcId="{BC62B5E7-FB4C-45AC-A3E4-A694E46BCFE3}" destId="{0573A019-1280-4922-8022-403F76CE2025}" srcOrd="1" destOrd="0" presId="urn:microsoft.com/office/officeart/2005/8/layout/hProcess4"/>
    <dgm:cxn modelId="{D66161E2-D30D-4F5B-855C-83FBAAABDDFC}" srcId="{6F9B3A90-AC3B-4548-B820-25013DFCEFD8}" destId="{BC62B5E7-FB4C-45AC-A3E4-A694E46BCFE3}" srcOrd="0" destOrd="0" parTransId="{462CF113-493A-41A0-9216-E928229F4302}" sibTransId="{5DDC2924-0224-4A46-AAB6-65DF358E4B79}"/>
    <dgm:cxn modelId="{2EB8744C-1F4C-4C64-A7E7-564ABA35D6BC}" type="presOf" srcId="{2ABB5684-45E6-414E-AFA1-DD404BE92588}" destId="{688ED6CA-B1FD-401D-99FD-123E13E110DB}" srcOrd="0" destOrd="0" presId="urn:microsoft.com/office/officeart/2005/8/layout/hProcess4"/>
    <dgm:cxn modelId="{A1492493-81EB-477E-8F62-9E5EA8A4FF7F}" srcId="{6F9B3A90-AC3B-4548-B820-25013DFCEFD8}" destId="{1288CB12-E2BD-4E02-A9A2-B32CA87A9176}" srcOrd="2" destOrd="0" parTransId="{E978A34F-E5C4-4399-91B2-8AE97FB5EFE3}" sibTransId="{A73F0A17-54CE-400C-8316-4A1925F681AA}"/>
    <dgm:cxn modelId="{E5E33DB1-5491-41CC-A6B9-850181A55C84}" type="presOf" srcId="{BAE02614-D38F-4E85-938E-F5ACCFF79A72}" destId="{688ED6CA-B1FD-401D-99FD-123E13E110DB}" srcOrd="0" destOrd="2" presId="urn:microsoft.com/office/officeart/2005/8/layout/hProcess4"/>
    <dgm:cxn modelId="{27976650-28EB-4593-91B1-D9B4B21C102E}" srcId="{6B356537-51A4-4B4A-AEF4-8AE66E6169C5}" destId="{2ABB5684-45E6-414E-AFA1-DD404BE92588}" srcOrd="0" destOrd="0" parTransId="{4F2E8678-5765-4A63-9DCD-53A65969BCFA}" sibTransId="{9083EB77-EBFE-470B-B4F5-41A08F89EBCB}"/>
    <dgm:cxn modelId="{0FAF9856-9C3D-459B-844E-078721CC1C9C}" type="presOf" srcId="{B9B6E1AE-CBCB-4AFB-AFDE-A658AD1EAC36}" destId="{DCEBA308-CFD5-4E44-AEF5-37B2E23C6FE8}" srcOrd="0" destOrd="1" presId="urn:microsoft.com/office/officeart/2005/8/layout/hProcess4"/>
    <dgm:cxn modelId="{DA818CAD-5F97-4E97-9E50-9DBE575BA76F}" type="presOf" srcId="{BC62B5E7-FB4C-45AC-A3E4-A694E46BCFE3}" destId="{DCEBA308-CFD5-4E44-AEF5-37B2E23C6FE8}" srcOrd="0" destOrd="0" presId="urn:microsoft.com/office/officeart/2005/8/layout/hProcess4"/>
    <dgm:cxn modelId="{8E3F635D-6784-418D-A2F1-B4E59BAF6661}" type="presOf" srcId="{4E8E93C5-3D3D-4D06-8334-02B37428A16C}" destId="{9A346265-30EC-42AE-9279-BB7913F252BC}" srcOrd="1" destOrd="1" presId="urn:microsoft.com/office/officeart/2005/8/layout/hProcess4"/>
    <dgm:cxn modelId="{A5C3D7AE-63AC-4108-B64F-BBAFD1D47F0C}" srcId="{6B356537-51A4-4B4A-AEF4-8AE66E6169C5}" destId="{BAE02614-D38F-4E85-938E-F5ACCFF79A72}" srcOrd="2" destOrd="0" parTransId="{D87A1FF9-2407-4C69-A99C-DC9DC0B753B4}" sibTransId="{70224056-2F90-47F3-AD8B-AEB8BA0F3E15}"/>
    <dgm:cxn modelId="{6C4AE21F-7343-4F06-8403-D457E0E926E6}" type="presOf" srcId="{B9B6E1AE-CBCB-4AFB-AFDE-A658AD1EAC36}" destId="{0573A019-1280-4922-8022-403F76CE2025}" srcOrd="1" destOrd="1" presId="urn:microsoft.com/office/officeart/2005/8/layout/hProcess4"/>
    <dgm:cxn modelId="{AD62506D-9B28-4234-AF55-9E4DBCB6F719}" srcId="{3636141F-74E0-4C2E-9FE2-862A380889ED}" destId="{0500F4B1-713E-4C4B-B3A3-6D917CF80DB6}" srcOrd="0" destOrd="0" parTransId="{DE63B907-CFA0-4AAE-B7FD-6A319AC85FA4}" sibTransId="{5852F48D-CF3D-4019-886A-081DA9A140DF}"/>
    <dgm:cxn modelId="{6E1EC050-E10C-4A6B-B2C6-6574F8012E8E}" type="presOf" srcId="{BAE02614-D38F-4E85-938E-F5ACCFF79A72}" destId="{9A346265-30EC-42AE-9279-BB7913F252BC}" srcOrd="1" destOrd="2" presId="urn:microsoft.com/office/officeart/2005/8/layout/hProcess4"/>
    <dgm:cxn modelId="{328D6467-8361-40D0-BBC4-080E48AC5D6B}" type="presOf" srcId="{1288CB12-E2BD-4E02-A9A2-B32CA87A9176}" destId="{0573A019-1280-4922-8022-403F76CE2025}" srcOrd="1" destOrd="2" presId="urn:microsoft.com/office/officeart/2005/8/layout/hProcess4"/>
    <dgm:cxn modelId="{71F46A1E-888D-4B55-AB54-2F41B437830A}" type="presOf" srcId="{5852F48D-CF3D-4019-886A-081DA9A140DF}" destId="{9AAA6665-C859-44E2-B27D-3CE20C9D92BF}" srcOrd="0" destOrd="0" presId="urn:microsoft.com/office/officeart/2005/8/layout/hProcess4"/>
    <dgm:cxn modelId="{5D30B0D1-A6A2-4D0A-B413-108995A8BA8D}" type="presOf" srcId="{346F1D48-FB04-4E3F-AF9C-0BA2A54153B3}" destId="{160D568C-5562-4287-8344-7B625014A0FC}" srcOrd="1" destOrd="1" presId="urn:microsoft.com/office/officeart/2005/8/layout/hProcess4"/>
    <dgm:cxn modelId="{5C6B16E9-D397-4159-B134-BA20EBCDF0BD}" srcId="{0500F4B1-713E-4C4B-B3A3-6D917CF80DB6}" destId="{346F1D48-FB04-4E3F-AF9C-0BA2A54153B3}" srcOrd="1" destOrd="0" parTransId="{0B28F677-8606-4251-BCF8-0B98F220A626}" sibTransId="{F2DFE268-B6DF-4EAC-BEFF-850293D27C45}"/>
    <dgm:cxn modelId="{4B32F2C6-4AE8-4D21-815F-DDFFACA33691}" type="presOf" srcId="{2C11C72A-61AE-4344-B1EB-D36548C004BF}" destId="{160D568C-5562-4287-8344-7B625014A0FC}" srcOrd="1" destOrd="0" presId="urn:microsoft.com/office/officeart/2005/8/layout/hProcess4"/>
    <dgm:cxn modelId="{CCB2DEB5-F298-44E4-935E-E21E5A538584}" srcId="{6B356537-51A4-4B4A-AEF4-8AE66E6169C5}" destId="{4E8E93C5-3D3D-4D06-8334-02B37428A16C}" srcOrd="1" destOrd="0" parTransId="{C74E248D-4B99-4404-B875-EBC9D635323B}" sibTransId="{A39ECE36-9327-4DFC-9321-29107AAFAB94}"/>
    <dgm:cxn modelId="{5B577885-FD06-4D75-B6FF-6D393B7943D0}" srcId="{3636141F-74E0-4C2E-9FE2-862A380889ED}" destId="{6B356537-51A4-4B4A-AEF4-8AE66E6169C5}" srcOrd="2" destOrd="0" parTransId="{34D0F170-9933-4262-B3E3-1FCD21A70656}" sibTransId="{78CC3892-04CF-46C2-B337-335696AD892E}"/>
    <dgm:cxn modelId="{2E5D10B7-4D3D-4EEC-B4CA-33888108F4C3}" type="presOf" srcId="{2ABB5684-45E6-414E-AFA1-DD404BE92588}" destId="{9A346265-30EC-42AE-9279-BB7913F252BC}" srcOrd="1" destOrd="0" presId="urn:microsoft.com/office/officeart/2005/8/layout/hProcess4"/>
    <dgm:cxn modelId="{E70D6339-006B-4243-AB16-7EB27DE6EC24}" type="presParOf" srcId="{2FB3B1FA-8FC1-40AB-87F8-C5E1E6F1116E}" destId="{28D0E11B-0BB7-43A9-BFDB-2932B4E6D2C6}" srcOrd="0" destOrd="0" presId="urn:microsoft.com/office/officeart/2005/8/layout/hProcess4"/>
    <dgm:cxn modelId="{0FAE9894-5D6B-41CE-AF89-95AEF1FB770C}" type="presParOf" srcId="{2FB3B1FA-8FC1-40AB-87F8-C5E1E6F1116E}" destId="{C05900C4-0373-4616-8158-6F8AC9D5CDAD}" srcOrd="1" destOrd="0" presId="urn:microsoft.com/office/officeart/2005/8/layout/hProcess4"/>
    <dgm:cxn modelId="{DCCB4827-132F-4AB0-9841-741E769D6CD7}" type="presParOf" srcId="{2FB3B1FA-8FC1-40AB-87F8-C5E1E6F1116E}" destId="{68D90EF6-7DAA-4F11-9B1A-4D64EDCEA003}" srcOrd="2" destOrd="0" presId="urn:microsoft.com/office/officeart/2005/8/layout/hProcess4"/>
    <dgm:cxn modelId="{D221B2D3-1A90-44BA-9482-0BBF539F0FA7}" type="presParOf" srcId="{68D90EF6-7DAA-4F11-9B1A-4D64EDCEA003}" destId="{27858020-EF9C-4EC8-BAC9-751A57DA44DB}" srcOrd="0" destOrd="0" presId="urn:microsoft.com/office/officeart/2005/8/layout/hProcess4"/>
    <dgm:cxn modelId="{01CE1ED8-21ED-4355-AF64-13E0914EF386}" type="presParOf" srcId="{27858020-EF9C-4EC8-BAC9-751A57DA44DB}" destId="{F4F66DDB-E8F4-41E9-B428-FE914528B491}" srcOrd="0" destOrd="0" presId="urn:microsoft.com/office/officeart/2005/8/layout/hProcess4"/>
    <dgm:cxn modelId="{ECC5A87C-F8B5-4E74-B5DB-7DC240643026}" type="presParOf" srcId="{27858020-EF9C-4EC8-BAC9-751A57DA44DB}" destId="{32464106-F877-4A6E-9574-9468F5BF8117}" srcOrd="1" destOrd="0" presId="urn:microsoft.com/office/officeart/2005/8/layout/hProcess4"/>
    <dgm:cxn modelId="{68112219-5393-42A7-8858-0D639C9D1199}" type="presParOf" srcId="{27858020-EF9C-4EC8-BAC9-751A57DA44DB}" destId="{160D568C-5562-4287-8344-7B625014A0FC}" srcOrd="2" destOrd="0" presId="urn:microsoft.com/office/officeart/2005/8/layout/hProcess4"/>
    <dgm:cxn modelId="{643E0AA5-27CD-4CB8-BE9A-0EB188EDA86C}" type="presParOf" srcId="{27858020-EF9C-4EC8-BAC9-751A57DA44DB}" destId="{23F9F816-B5E7-49E2-B179-8589DE4CF8F7}" srcOrd="3" destOrd="0" presId="urn:microsoft.com/office/officeart/2005/8/layout/hProcess4"/>
    <dgm:cxn modelId="{466FEBD8-0517-4159-95E3-FFF883FBDDCA}" type="presParOf" srcId="{27858020-EF9C-4EC8-BAC9-751A57DA44DB}" destId="{F8A7F292-3B67-4AB5-A31A-639686D49F7D}" srcOrd="4" destOrd="0" presId="urn:microsoft.com/office/officeart/2005/8/layout/hProcess4"/>
    <dgm:cxn modelId="{E16EB172-1601-466D-B2C2-5FFFCAD99594}" type="presParOf" srcId="{68D90EF6-7DAA-4F11-9B1A-4D64EDCEA003}" destId="{9AAA6665-C859-44E2-B27D-3CE20C9D92BF}" srcOrd="1" destOrd="0" presId="urn:microsoft.com/office/officeart/2005/8/layout/hProcess4"/>
    <dgm:cxn modelId="{D4597682-4477-42AF-8127-180F8A68562C}" type="presParOf" srcId="{68D90EF6-7DAA-4F11-9B1A-4D64EDCEA003}" destId="{E8108ED0-3833-4DC3-AEE9-EA79E19C517A}" srcOrd="2" destOrd="0" presId="urn:microsoft.com/office/officeart/2005/8/layout/hProcess4"/>
    <dgm:cxn modelId="{CD5CDAA9-CD6E-4292-A670-2D6CCCB14E47}" type="presParOf" srcId="{E8108ED0-3833-4DC3-AEE9-EA79E19C517A}" destId="{0DDED2B5-A7FF-47FF-8B7D-47F4BD4E36DB}" srcOrd="0" destOrd="0" presId="urn:microsoft.com/office/officeart/2005/8/layout/hProcess4"/>
    <dgm:cxn modelId="{719D35F5-0BA4-413B-811C-F8E08567C420}" type="presParOf" srcId="{E8108ED0-3833-4DC3-AEE9-EA79E19C517A}" destId="{DCEBA308-CFD5-4E44-AEF5-37B2E23C6FE8}" srcOrd="1" destOrd="0" presId="urn:microsoft.com/office/officeart/2005/8/layout/hProcess4"/>
    <dgm:cxn modelId="{BD941894-FE74-4024-B724-656D6BC9AF86}" type="presParOf" srcId="{E8108ED0-3833-4DC3-AEE9-EA79E19C517A}" destId="{0573A019-1280-4922-8022-403F76CE2025}" srcOrd="2" destOrd="0" presId="urn:microsoft.com/office/officeart/2005/8/layout/hProcess4"/>
    <dgm:cxn modelId="{49432D31-C2C3-4637-8A6E-22FC2E0A96D9}" type="presParOf" srcId="{E8108ED0-3833-4DC3-AEE9-EA79E19C517A}" destId="{54FF45FA-267F-427A-9B12-229D52D1D6FF}" srcOrd="3" destOrd="0" presId="urn:microsoft.com/office/officeart/2005/8/layout/hProcess4"/>
    <dgm:cxn modelId="{A77FF2E8-F4B9-4237-BCF3-B7E120E4EEBF}" type="presParOf" srcId="{E8108ED0-3833-4DC3-AEE9-EA79E19C517A}" destId="{8959AA91-41C2-413D-BA3B-ACC89901508E}" srcOrd="4" destOrd="0" presId="urn:microsoft.com/office/officeart/2005/8/layout/hProcess4"/>
    <dgm:cxn modelId="{14DE2FED-3721-4585-84DD-63EEDB4C8A79}" type="presParOf" srcId="{68D90EF6-7DAA-4F11-9B1A-4D64EDCEA003}" destId="{B59F8D2A-485F-4C73-844E-D501E2CE65CA}" srcOrd="3" destOrd="0" presId="urn:microsoft.com/office/officeart/2005/8/layout/hProcess4"/>
    <dgm:cxn modelId="{24E78890-7704-4BBE-BB13-041CE790E117}" type="presParOf" srcId="{68D90EF6-7DAA-4F11-9B1A-4D64EDCEA003}" destId="{D77E3549-ACBE-44BB-85F6-275FF1BEC232}" srcOrd="4" destOrd="0" presId="urn:microsoft.com/office/officeart/2005/8/layout/hProcess4"/>
    <dgm:cxn modelId="{B7EBC296-AC0A-4518-91D1-579E7AC03AFA}" type="presParOf" srcId="{D77E3549-ACBE-44BB-85F6-275FF1BEC232}" destId="{13F4FECB-566F-45D9-8857-925656172136}" srcOrd="0" destOrd="0" presId="urn:microsoft.com/office/officeart/2005/8/layout/hProcess4"/>
    <dgm:cxn modelId="{2201292E-4D6E-4C1D-9FF4-4BF7708AB832}" type="presParOf" srcId="{D77E3549-ACBE-44BB-85F6-275FF1BEC232}" destId="{688ED6CA-B1FD-401D-99FD-123E13E110DB}" srcOrd="1" destOrd="0" presId="urn:microsoft.com/office/officeart/2005/8/layout/hProcess4"/>
    <dgm:cxn modelId="{562D9350-C331-4EF6-807C-CBD8441968F4}" type="presParOf" srcId="{D77E3549-ACBE-44BB-85F6-275FF1BEC232}" destId="{9A346265-30EC-42AE-9279-BB7913F252BC}" srcOrd="2" destOrd="0" presId="urn:microsoft.com/office/officeart/2005/8/layout/hProcess4"/>
    <dgm:cxn modelId="{AA60C0A3-A22C-4632-8AD2-A238DA4E1A46}" type="presParOf" srcId="{D77E3549-ACBE-44BB-85F6-275FF1BEC232}" destId="{CAAB39B4-7D1D-43FC-83C6-CA6BB2E5669A}" srcOrd="3" destOrd="0" presId="urn:microsoft.com/office/officeart/2005/8/layout/hProcess4"/>
    <dgm:cxn modelId="{968A8C5C-C08D-4C01-8E6E-EA6244667AFD}" type="presParOf" srcId="{D77E3549-ACBE-44BB-85F6-275FF1BEC232}" destId="{AB6A223B-DFB3-4BA8-8D71-87C676059CF8}" srcOrd="4" destOrd="0" presId="urn:microsoft.com/office/officeart/2005/8/layout/hProcess4"/>
  </dgm:cxnLst>
  <dgm:bg/>
  <dgm:whole>
    <a:ln w="38100">
      <a:no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B939420-1E3F-43A1-8769-694DFBA9C91A}" type="doc">
      <dgm:prSet loTypeId="urn:microsoft.com/office/officeart/2005/8/layout/target3" loCatId="relationship" qsTypeId="urn:microsoft.com/office/officeart/2005/8/quickstyle/simple1" qsCatId="simple" csTypeId="urn:microsoft.com/office/officeart/2005/8/colors/colorful1#2" csCatId="colorful" phldr="1"/>
      <dgm:spPr/>
      <dgm:t>
        <a:bodyPr/>
        <a:lstStyle/>
        <a:p>
          <a:endParaRPr lang="ru-RU"/>
        </a:p>
      </dgm:t>
    </dgm:pt>
    <dgm:pt modelId="{B1E6D1FE-3A8B-4BC2-BE9A-3C61D25F7580}">
      <dgm:prSet custT="1">
        <dgm:style>
          <a:lnRef idx="2">
            <a:schemeClr val="accent3"/>
          </a:lnRef>
          <a:fillRef idx="1">
            <a:schemeClr val="lt1"/>
          </a:fillRef>
          <a:effectRef idx="0">
            <a:schemeClr val="accent3"/>
          </a:effectRef>
          <a:fontRef idx="minor">
            <a:schemeClr val="dk1"/>
          </a:fontRef>
        </dgm:style>
      </dgm:prSet>
      <dgm:spPr>
        <a:ln w="38100">
          <a:solidFill>
            <a:srgbClr val="00B050"/>
          </a:solidFill>
        </a:ln>
      </dgm:spPr>
      <dgm:t>
        <a:bodyPr/>
        <a:lstStyle/>
        <a:p>
          <a:pPr rtl="0"/>
          <a:r>
            <a:rPr lang="ru-RU" sz="2400" b="0" i="0" dirty="0" smtClean="0"/>
            <a:t>Информация по ошибкам прошлых лет в отчетности текущего финансового года не отражается</a:t>
          </a:r>
          <a:endParaRPr lang="ru-RU" sz="2400" dirty="0"/>
        </a:p>
      </dgm:t>
    </dgm:pt>
    <dgm:pt modelId="{54E70B28-C253-40EC-8CFF-A06863F4A41C}" type="parTrans" cxnId="{CB24878F-A626-42A0-887C-231EFFB47C93}">
      <dgm:prSet/>
      <dgm:spPr/>
      <dgm:t>
        <a:bodyPr/>
        <a:lstStyle/>
        <a:p>
          <a:endParaRPr lang="ru-RU"/>
        </a:p>
      </dgm:t>
    </dgm:pt>
    <dgm:pt modelId="{B31DC8F2-F498-490A-A9CF-7164814EBB15}" type="sibTrans" cxnId="{CB24878F-A626-42A0-887C-231EFFB47C93}">
      <dgm:prSet/>
      <dgm:spPr/>
      <dgm:t>
        <a:bodyPr/>
        <a:lstStyle/>
        <a:p>
          <a:endParaRPr lang="ru-RU"/>
        </a:p>
      </dgm:t>
    </dgm:pt>
    <dgm:pt modelId="{3D55A11C-D2A3-47F0-A35B-12E299C7440B}">
      <dgm:prSet/>
      <dgm:spPr/>
      <dgm:t>
        <a:bodyPr/>
        <a:lstStyle/>
        <a:p>
          <a:pPr rtl="0"/>
          <a:r>
            <a:rPr lang="ru-RU" b="0" i="0" dirty="0" smtClean="0"/>
            <a:t>В случае ретроспективного пересчета бухгалтерской (финансовой) отчетности утвержденная бухгалтерская (финансовая) отчетность за предшествующий год (годы) </a:t>
          </a:r>
          <a:r>
            <a:rPr lang="ru-RU" b="1" i="0" dirty="0" smtClean="0"/>
            <a:t>не подлежит пересмотру, замене и повторному представлению </a:t>
          </a:r>
          <a:r>
            <a:rPr lang="ru-RU" b="0" i="0" dirty="0" smtClean="0"/>
            <a:t>пользователям бухгалтерской (финансовой) отчетности</a:t>
          </a:r>
          <a:endParaRPr lang="ru-RU" dirty="0"/>
        </a:p>
      </dgm:t>
    </dgm:pt>
    <dgm:pt modelId="{A493F965-6A6E-472D-8943-7776FEA5D646}" type="parTrans" cxnId="{A5B4C37A-02D7-45C8-BA0D-C25D43BBD108}">
      <dgm:prSet/>
      <dgm:spPr/>
      <dgm:t>
        <a:bodyPr/>
        <a:lstStyle/>
        <a:p>
          <a:endParaRPr lang="ru-RU"/>
        </a:p>
      </dgm:t>
    </dgm:pt>
    <dgm:pt modelId="{6B0918C1-DC49-4582-B137-82F4FDF8B66D}" type="sibTrans" cxnId="{A5B4C37A-02D7-45C8-BA0D-C25D43BBD108}">
      <dgm:prSet/>
      <dgm:spPr/>
      <dgm:t>
        <a:bodyPr/>
        <a:lstStyle/>
        <a:p>
          <a:endParaRPr lang="ru-RU"/>
        </a:p>
      </dgm:t>
    </dgm:pt>
    <dgm:pt modelId="{4C66C187-3E82-4C1F-98A1-1ED0FF38468E}" type="pres">
      <dgm:prSet presAssocID="{1B939420-1E3F-43A1-8769-694DFBA9C91A}" presName="Name0" presStyleCnt="0">
        <dgm:presLayoutVars>
          <dgm:chMax val="7"/>
          <dgm:dir/>
          <dgm:animLvl val="lvl"/>
          <dgm:resizeHandles val="exact"/>
        </dgm:presLayoutVars>
      </dgm:prSet>
      <dgm:spPr/>
      <dgm:t>
        <a:bodyPr/>
        <a:lstStyle/>
        <a:p>
          <a:endParaRPr lang="ru-RU"/>
        </a:p>
      </dgm:t>
    </dgm:pt>
    <dgm:pt modelId="{0363DACD-26E0-4083-AC66-9E1122D18B1B}" type="pres">
      <dgm:prSet presAssocID="{B1E6D1FE-3A8B-4BC2-BE9A-3C61D25F7580}" presName="circle1" presStyleLbl="node1" presStyleIdx="0" presStyleCnt="2"/>
      <dgm:spPr/>
    </dgm:pt>
    <dgm:pt modelId="{0C164736-D92C-49F7-B4D9-352CA92EE2C9}" type="pres">
      <dgm:prSet presAssocID="{B1E6D1FE-3A8B-4BC2-BE9A-3C61D25F7580}" presName="space" presStyleCnt="0"/>
      <dgm:spPr/>
    </dgm:pt>
    <dgm:pt modelId="{E662AE0B-1DFC-47FF-8BB6-E013F2834339}" type="pres">
      <dgm:prSet presAssocID="{B1E6D1FE-3A8B-4BC2-BE9A-3C61D25F7580}" presName="rect1" presStyleLbl="alignAcc1" presStyleIdx="0" presStyleCnt="2"/>
      <dgm:spPr/>
      <dgm:t>
        <a:bodyPr/>
        <a:lstStyle/>
        <a:p>
          <a:endParaRPr lang="ru-RU"/>
        </a:p>
      </dgm:t>
    </dgm:pt>
    <dgm:pt modelId="{BA94D70B-BE84-49CA-BD87-9CC1EB88EC20}" type="pres">
      <dgm:prSet presAssocID="{3D55A11C-D2A3-47F0-A35B-12E299C7440B}" presName="vertSpace2" presStyleLbl="node1" presStyleIdx="0" presStyleCnt="2"/>
      <dgm:spPr/>
    </dgm:pt>
    <dgm:pt modelId="{DB276177-6F28-490B-96DA-65D769C6E57A}" type="pres">
      <dgm:prSet presAssocID="{3D55A11C-D2A3-47F0-A35B-12E299C7440B}" presName="circle2" presStyleLbl="node1" presStyleIdx="1" presStyleCnt="2"/>
      <dgm:spPr/>
    </dgm:pt>
    <dgm:pt modelId="{A03A1BE8-D0EA-4C42-AAD4-290A03875D9C}" type="pres">
      <dgm:prSet presAssocID="{3D55A11C-D2A3-47F0-A35B-12E299C7440B}" presName="rect2" presStyleLbl="alignAcc1" presStyleIdx="1" presStyleCnt="2" custScaleY="108125"/>
      <dgm:spPr/>
      <dgm:t>
        <a:bodyPr/>
        <a:lstStyle/>
        <a:p>
          <a:endParaRPr lang="ru-RU"/>
        </a:p>
      </dgm:t>
    </dgm:pt>
    <dgm:pt modelId="{1B2CBA45-E311-4ECC-BFC5-98E30C4C1E12}" type="pres">
      <dgm:prSet presAssocID="{B1E6D1FE-3A8B-4BC2-BE9A-3C61D25F7580}" presName="rect1ParTxNoCh" presStyleLbl="alignAcc1" presStyleIdx="1" presStyleCnt="2">
        <dgm:presLayoutVars>
          <dgm:chMax val="1"/>
          <dgm:bulletEnabled val="1"/>
        </dgm:presLayoutVars>
      </dgm:prSet>
      <dgm:spPr/>
      <dgm:t>
        <a:bodyPr/>
        <a:lstStyle/>
        <a:p>
          <a:endParaRPr lang="ru-RU"/>
        </a:p>
      </dgm:t>
    </dgm:pt>
    <dgm:pt modelId="{69F675E0-1616-4FFC-AB96-574DA6663EE4}" type="pres">
      <dgm:prSet presAssocID="{3D55A11C-D2A3-47F0-A35B-12E299C7440B}" presName="rect2ParTxNoCh" presStyleLbl="alignAcc1" presStyleIdx="1" presStyleCnt="2">
        <dgm:presLayoutVars>
          <dgm:chMax val="1"/>
          <dgm:bulletEnabled val="1"/>
        </dgm:presLayoutVars>
      </dgm:prSet>
      <dgm:spPr/>
      <dgm:t>
        <a:bodyPr/>
        <a:lstStyle/>
        <a:p>
          <a:endParaRPr lang="ru-RU"/>
        </a:p>
      </dgm:t>
    </dgm:pt>
  </dgm:ptLst>
  <dgm:cxnLst>
    <dgm:cxn modelId="{CB24878F-A626-42A0-887C-231EFFB47C93}" srcId="{1B939420-1E3F-43A1-8769-694DFBA9C91A}" destId="{B1E6D1FE-3A8B-4BC2-BE9A-3C61D25F7580}" srcOrd="0" destOrd="0" parTransId="{54E70B28-C253-40EC-8CFF-A06863F4A41C}" sibTransId="{B31DC8F2-F498-490A-A9CF-7164814EBB15}"/>
    <dgm:cxn modelId="{D3E12C59-9778-4717-8266-0A0E192B15AB}" type="presOf" srcId="{1B939420-1E3F-43A1-8769-694DFBA9C91A}" destId="{4C66C187-3E82-4C1F-98A1-1ED0FF38468E}" srcOrd="0" destOrd="0" presId="urn:microsoft.com/office/officeart/2005/8/layout/target3"/>
    <dgm:cxn modelId="{A9EDE8A0-B47C-4100-BFA3-A4CC3060DF15}" type="presOf" srcId="{3D55A11C-D2A3-47F0-A35B-12E299C7440B}" destId="{A03A1BE8-D0EA-4C42-AAD4-290A03875D9C}" srcOrd="0" destOrd="0" presId="urn:microsoft.com/office/officeart/2005/8/layout/target3"/>
    <dgm:cxn modelId="{65F8E3AB-CA4E-4E5B-BD05-1608541DC3C2}" type="presOf" srcId="{B1E6D1FE-3A8B-4BC2-BE9A-3C61D25F7580}" destId="{1B2CBA45-E311-4ECC-BFC5-98E30C4C1E12}" srcOrd="1" destOrd="0" presId="urn:microsoft.com/office/officeart/2005/8/layout/target3"/>
    <dgm:cxn modelId="{FB2F2349-88C1-4840-B79C-225C2EA45301}" type="presOf" srcId="{B1E6D1FE-3A8B-4BC2-BE9A-3C61D25F7580}" destId="{E662AE0B-1DFC-47FF-8BB6-E013F2834339}" srcOrd="0" destOrd="0" presId="urn:microsoft.com/office/officeart/2005/8/layout/target3"/>
    <dgm:cxn modelId="{EE184A7B-94E2-4068-94A1-FFF2A57EB927}" type="presOf" srcId="{3D55A11C-D2A3-47F0-A35B-12E299C7440B}" destId="{69F675E0-1616-4FFC-AB96-574DA6663EE4}" srcOrd="1" destOrd="0" presId="urn:microsoft.com/office/officeart/2005/8/layout/target3"/>
    <dgm:cxn modelId="{A5B4C37A-02D7-45C8-BA0D-C25D43BBD108}" srcId="{1B939420-1E3F-43A1-8769-694DFBA9C91A}" destId="{3D55A11C-D2A3-47F0-A35B-12E299C7440B}" srcOrd="1" destOrd="0" parTransId="{A493F965-6A6E-472D-8943-7776FEA5D646}" sibTransId="{6B0918C1-DC49-4582-B137-82F4FDF8B66D}"/>
    <dgm:cxn modelId="{79F6A0CC-F1B6-439B-B603-375D46AB246A}" type="presParOf" srcId="{4C66C187-3E82-4C1F-98A1-1ED0FF38468E}" destId="{0363DACD-26E0-4083-AC66-9E1122D18B1B}" srcOrd="0" destOrd="0" presId="urn:microsoft.com/office/officeart/2005/8/layout/target3"/>
    <dgm:cxn modelId="{CF548029-4362-4689-A467-0E16236F6CDA}" type="presParOf" srcId="{4C66C187-3E82-4C1F-98A1-1ED0FF38468E}" destId="{0C164736-D92C-49F7-B4D9-352CA92EE2C9}" srcOrd="1" destOrd="0" presId="urn:microsoft.com/office/officeart/2005/8/layout/target3"/>
    <dgm:cxn modelId="{4EBAD625-8BA7-4F6C-A16F-C63BECA5652F}" type="presParOf" srcId="{4C66C187-3E82-4C1F-98A1-1ED0FF38468E}" destId="{E662AE0B-1DFC-47FF-8BB6-E013F2834339}" srcOrd="2" destOrd="0" presId="urn:microsoft.com/office/officeart/2005/8/layout/target3"/>
    <dgm:cxn modelId="{95F1FECB-3847-4E20-8359-73EE423218D6}" type="presParOf" srcId="{4C66C187-3E82-4C1F-98A1-1ED0FF38468E}" destId="{BA94D70B-BE84-49CA-BD87-9CC1EB88EC20}" srcOrd="3" destOrd="0" presId="urn:microsoft.com/office/officeart/2005/8/layout/target3"/>
    <dgm:cxn modelId="{9C712041-DEE2-43E1-98AB-B7D8C6B4C928}" type="presParOf" srcId="{4C66C187-3E82-4C1F-98A1-1ED0FF38468E}" destId="{DB276177-6F28-490B-96DA-65D769C6E57A}" srcOrd="4" destOrd="0" presId="urn:microsoft.com/office/officeart/2005/8/layout/target3"/>
    <dgm:cxn modelId="{F0F6E267-FC37-40DA-8E42-D68AC3647E32}" type="presParOf" srcId="{4C66C187-3E82-4C1F-98A1-1ED0FF38468E}" destId="{A03A1BE8-D0EA-4C42-AAD4-290A03875D9C}" srcOrd="5" destOrd="0" presId="urn:microsoft.com/office/officeart/2005/8/layout/target3"/>
    <dgm:cxn modelId="{7B0ABAAF-A4BA-432B-B0C7-9F07684C05EB}" type="presParOf" srcId="{4C66C187-3E82-4C1F-98A1-1ED0FF38468E}" destId="{1B2CBA45-E311-4ECC-BFC5-98E30C4C1E12}" srcOrd="6" destOrd="0" presId="urn:microsoft.com/office/officeart/2005/8/layout/target3"/>
    <dgm:cxn modelId="{4A8BBA41-F953-4628-9690-F71C7C435945}" type="presParOf" srcId="{4C66C187-3E82-4C1F-98A1-1ED0FF38468E}" destId="{69F675E0-1616-4FFC-AB96-574DA6663EE4}" srcOrd="7"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9AADDE4-B98E-42B6-8E8A-4381571A7D0E}" type="doc">
      <dgm:prSet loTypeId="urn:microsoft.com/office/officeart/2005/8/layout/venn1" loCatId="relationship" qsTypeId="urn:microsoft.com/office/officeart/2005/8/quickstyle/simple1" qsCatId="simple" csTypeId="urn:microsoft.com/office/officeart/2005/8/colors/colorful2" csCatId="colorful" phldr="1"/>
      <dgm:spPr/>
      <dgm:t>
        <a:bodyPr/>
        <a:lstStyle/>
        <a:p>
          <a:endParaRPr lang="ru-RU"/>
        </a:p>
      </dgm:t>
    </dgm:pt>
    <dgm:pt modelId="{01A632D4-4DCA-411A-9A7A-D2442EB263F4}">
      <dgm:prSet/>
      <dgm:spPr/>
      <dgm:t>
        <a:bodyPr/>
        <a:lstStyle/>
        <a:p>
          <a:pPr rtl="0"/>
          <a:endParaRPr lang="ru-RU" dirty="0"/>
        </a:p>
      </dgm:t>
    </dgm:pt>
    <dgm:pt modelId="{2FC06C0D-2E24-4D9A-A1AB-7B06BD781704}" type="parTrans" cxnId="{CAE735C0-A511-449A-8AE9-F1C9EF55EF18}">
      <dgm:prSet/>
      <dgm:spPr/>
      <dgm:t>
        <a:bodyPr/>
        <a:lstStyle/>
        <a:p>
          <a:endParaRPr lang="ru-RU"/>
        </a:p>
      </dgm:t>
    </dgm:pt>
    <dgm:pt modelId="{DC3E53D9-2385-44EF-BBB0-F9D3488DB9AC}" type="sibTrans" cxnId="{CAE735C0-A511-449A-8AE9-F1C9EF55EF18}">
      <dgm:prSet/>
      <dgm:spPr/>
      <dgm:t>
        <a:bodyPr/>
        <a:lstStyle/>
        <a:p>
          <a:endParaRPr lang="ru-RU"/>
        </a:p>
      </dgm:t>
    </dgm:pt>
    <dgm:pt modelId="{B4DEE21A-D1BB-44D6-B167-528A2882F2E6}">
      <dgm:prSet custT="1"/>
      <dgm:spPr/>
      <dgm:t>
        <a:bodyPr/>
        <a:lstStyle/>
        <a:p>
          <a:pPr rtl="0"/>
          <a:endParaRPr lang="ru-RU" sz="1000" dirty="0"/>
        </a:p>
      </dgm:t>
    </dgm:pt>
    <dgm:pt modelId="{68197133-3DF9-4DF2-98E6-6B7BBE3370A3}" type="parTrans" cxnId="{EABE88B4-E641-4B86-A788-E98B173DB4C8}">
      <dgm:prSet/>
      <dgm:spPr/>
      <dgm:t>
        <a:bodyPr/>
        <a:lstStyle/>
        <a:p>
          <a:endParaRPr lang="ru-RU"/>
        </a:p>
      </dgm:t>
    </dgm:pt>
    <dgm:pt modelId="{2BD4EB21-798E-4B38-8813-BD8D531E3185}" type="sibTrans" cxnId="{EABE88B4-E641-4B86-A788-E98B173DB4C8}">
      <dgm:prSet/>
      <dgm:spPr/>
      <dgm:t>
        <a:bodyPr/>
        <a:lstStyle/>
        <a:p>
          <a:endParaRPr lang="ru-RU"/>
        </a:p>
      </dgm:t>
    </dgm:pt>
    <dgm:pt modelId="{744394C5-AA17-4702-801E-53E1D57A396D}">
      <dgm:prSet custT="1"/>
      <dgm:spPr/>
      <dgm:t>
        <a:bodyPr/>
        <a:lstStyle/>
        <a:p>
          <a:pPr rtl="0"/>
          <a:r>
            <a:rPr lang="ru-RU" sz="2400" b="0" i="0" dirty="0" smtClean="0">
              <a:latin typeface="Times New Roman" panose="02020603050405020304" pitchFamily="18" charset="0"/>
              <a:cs typeface="Times New Roman" panose="02020603050405020304" pitchFamily="18" charset="0"/>
            </a:rPr>
            <a:t>1. </a:t>
          </a:r>
          <a:r>
            <a:rPr lang="ru-RU" sz="2400" b="1" i="0" dirty="0" smtClean="0">
              <a:solidFill>
                <a:srgbClr val="FF0000"/>
              </a:solidFill>
              <a:latin typeface="Times New Roman" panose="02020603050405020304" pitchFamily="18" charset="0"/>
              <a:cs typeface="Times New Roman" panose="02020603050405020304" pitchFamily="18" charset="0"/>
            </a:rPr>
            <a:t>Входящие остатк</a:t>
          </a:r>
          <a:r>
            <a:rPr lang="ru-RU" sz="2400" b="0" i="0" dirty="0" smtClean="0">
              <a:solidFill>
                <a:srgbClr val="FF0000"/>
              </a:solidFill>
              <a:latin typeface="Times New Roman" panose="02020603050405020304" pitchFamily="18" charset="0"/>
              <a:cs typeface="Times New Roman" panose="02020603050405020304" pitchFamily="18" charset="0"/>
            </a:rPr>
            <a:t>и </a:t>
          </a:r>
          <a:r>
            <a:rPr lang="ru-RU" sz="2400" b="0" i="0" dirty="0" smtClean="0">
              <a:latin typeface="Times New Roman" panose="02020603050405020304" pitchFamily="18" charset="0"/>
              <a:cs typeface="Times New Roman" panose="02020603050405020304" pitchFamily="18" charset="0"/>
            </a:rPr>
            <a:t>по статье «Финансовый результат прошлых отчетных периодов» бухгалтерского баланса</a:t>
          </a:r>
        </a:p>
        <a:p>
          <a:pPr rtl="0"/>
          <a:r>
            <a:rPr lang="ru-RU" sz="2400" b="0" i="0" dirty="0" smtClean="0">
              <a:latin typeface="Times New Roman" panose="02020603050405020304" pitchFamily="18" charset="0"/>
              <a:cs typeface="Times New Roman" panose="02020603050405020304" pitchFamily="18" charset="0"/>
            </a:rPr>
            <a:t>- </a:t>
          </a:r>
          <a:r>
            <a:rPr lang="ru-RU" sz="2400" b="1" i="0" dirty="0" smtClean="0">
              <a:latin typeface="Times New Roman" panose="02020603050405020304" pitchFamily="18" charset="0"/>
              <a:cs typeface="Times New Roman" panose="02020603050405020304" pitchFamily="18" charset="0"/>
            </a:rPr>
            <a:t>за самый ранний предшествующий год,</a:t>
          </a:r>
          <a:r>
            <a:rPr lang="ru-RU" sz="2400" b="0" i="0" dirty="0" smtClean="0">
              <a:latin typeface="Times New Roman" panose="02020603050405020304" pitchFamily="18" charset="0"/>
              <a:cs typeface="Times New Roman" panose="02020603050405020304" pitchFamily="18" charset="0"/>
            </a:rPr>
            <a:t> к которому такие корректировки возможно применить</a:t>
          </a:r>
          <a:endParaRPr lang="ru-RU" sz="2400" dirty="0">
            <a:latin typeface="Times New Roman" panose="02020603050405020304" pitchFamily="18" charset="0"/>
            <a:cs typeface="Times New Roman" panose="02020603050405020304" pitchFamily="18" charset="0"/>
          </a:endParaRPr>
        </a:p>
      </dgm:t>
    </dgm:pt>
    <dgm:pt modelId="{DF7F7BB5-49A1-464E-81BA-3EF84DA355B5}" type="parTrans" cxnId="{0B349BAE-FF25-4745-8BBC-73D19A401CD4}">
      <dgm:prSet/>
      <dgm:spPr/>
      <dgm:t>
        <a:bodyPr/>
        <a:lstStyle/>
        <a:p>
          <a:endParaRPr lang="ru-RU"/>
        </a:p>
      </dgm:t>
    </dgm:pt>
    <dgm:pt modelId="{DC09D3EF-36F2-4952-A4B8-DDDF1FDD26CF}" type="sibTrans" cxnId="{0B349BAE-FF25-4745-8BBC-73D19A401CD4}">
      <dgm:prSet/>
      <dgm:spPr/>
      <dgm:t>
        <a:bodyPr/>
        <a:lstStyle/>
        <a:p>
          <a:endParaRPr lang="ru-RU"/>
        </a:p>
      </dgm:t>
    </dgm:pt>
    <dgm:pt modelId="{2918B821-51D9-41DD-9101-524A5D8EF299}">
      <dgm:prSet custT="1"/>
      <dgm:spPr/>
      <dgm:t>
        <a:bodyPr/>
        <a:lstStyle/>
        <a:p>
          <a:pPr rtl="0"/>
          <a:r>
            <a:rPr lang="ru-RU" sz="2400" b="0" i="0" dirty="0" smtClean="0">
              <a:latin typeface="Times New Roman" panose="02020603050405020304" pitchFamily="18" charset="0"/>
              <a:cs typeface="Times New Roman" panose="02020603050405020304" pitchFamily="18" charset="0"/>
            </a:rPr>
            <a:t>- </a:t>
          </a:r>
          <a:r>
            <a:rPr lang="ru-RU" sz="2400" b="1" i="0" dirty="0" smtClean="0">
              <a:latin typeface="Times New Roman" panose="02020603050405020304" pitchFamily="18" charset="0"/>
              <a:cs typeface="Times New Roman" panose="02020603050405020304" pitchFamily="18" charset="0"/>
            </a:rPr>
            <a:t>либо на начало отчетного года</a:t>
          </a:r>
          <a:endParaRPr lang="ru-RU" sz="2400" b="1" dirty="0">
            <a:latin typeface="Times New Roman" panose="02020603050405020304" pitchFamily="18" charset="0"/>
            <a:cs typeface="Times New Roman" panose="02020603050405020304" pitchFamily="18" charset="0"/>
          </a:endParaRPr>
        </a:p>
      </dgm:t>
    </dgm:pt>
    <dgm:pt modelId="{2CE63903-16A7-41C3-B99E-AC634D0B142C}" type="parTrans" cxnId="{1CC82515-7BFF-4DC2-A0A8-85A9A7A2CFEE}">
      <dgm:prSet/>
      <dgm:spPr/>
      <dgm:t>
        <a:bodyPr/>
        <a:lstStyle/>
        <a:p>
          <a:endParaRPr lang="ru-RU"/>
        </a:p>
      </dgm:t>
    </dgm:pt>
    <dgm:pt modelId="{E2EFF9C3-45EF-4314-AAD2-AD102CAE09E2}" type="sibTrans" cxnId="{1CC82515-7BFF-4DC2-A0A8-85A9A7A2CFEE}">
      <dgm:prSet/>
      <dgm:spPr/>
      <dgm:t>
        <a:bodyPr/>
        <a:lstStyle/>
        <a:p>
          <a:endParaRPr lang="ru-RU"/>
        </a:p>
      </dgm:t>
    </dgm:pt>
    <dgm:pt modelId="{B9F24F71-A95A-43A5-A9C0-E17A734781D2}">
      <dgm:prSet custT="1"/>
      <dgm:spPr/>
      <dgm:t>
        <a:bodyPr/>
        <a:lstStyle/>
        <a:p>
          <a:pPr rtl="0"/>
          <a:r>
            <a:rPr lang="ru-RU" sz="2400" b="0" i="0" dirty="0" smtClean="0">
              <a:latin typeface="Times New Roman" panose="02020603050405020304" pitchFamily="18" charset="0"/>
              <a:cs typeface="Times New Roman" panose="02020603050405020304" pitchFamily="18" charset="0"/>
            </a:rPr>
            <a:t>2. </a:t>
          </a:r>
          <a:r>
            <a:rPr lang="ru-RU" sz="2400" b="1" i="0" dirty="0" smtClean="0">
              <a:solidFill>
                <a:srgbClr val="FF0000"/>
              </a:solidFill>
              <a:latin typeface="Times New Roman" panose="02020603050405020304" pitchFamily="18" charset="0"/>
              <a:cs typeface="Times New Roman" panose="02020603050405020304" pitchFamily="18" charset="0"/>
            </a:rPr>
            <a:t>Значения связанных статей</a:t>
          </a:r>
          <a:r>
            <a:rPr lang="ru-RU" sz="2400" b="0" i="0" dirty="0" smtClean="0">
              <a:solidFill>
                <a:srgbClr val="FF0000"/>
              </a:solidFill>
              <a:latin typeface="Times New Roman" panose="02020603050405020304" pitchFamily="18" charset="0"/>
              <a:cs typeface="Times New Roman" panose="02020603050405020304" pitchFamily="18" charset="0"/>
            </a:rPr>
            <a:t> </a:t>
          </a:r>
          <a:r>
            <a:rPr lang="ru-RU" sz="2400" b="0" i="0" dirty="0" smtClean="0">
              <a:latin typeface="Times New Roman" panose="02020603050405020304" pitchFamily="18" charset="0"/>
              <a:cs typeface="Times New Roman" panose="02020603050405020304" pitchFamily="18" charset="0"/>
            </a:rPr>
            <a:t>бухгалтерской (финансовой) отчетности </a:t>
          </a:r>
          <a:endParaRPr lang="ru-RU" sz="2400" dirty="0">
            <a:latin typeface="Times New Roman" panose="02020603050405020304" pitchFamily="18" charset="0"/>
            <a:cs typeface="Times New Roman" panose="02020603050405020304" pitchFamily="18" charset="0"/>
          </a:endParaRPr>
        </a:p>
      </dgm:t>
    </dgm:pt>
    <dgm:pt modelId="{BA8C9284-2286-48E8-9152-173A25A73201}" type="parTrans" cxnId="{E447ED98-459D-465B-8302-60FA35B9F1CE}">
      <dgm:prSet/>
      <dgm:spPr/>
      <dgm:t>
        <a:bodyPr/>
        <a:lstStyle/>
        <a:p>
          <a:endParaRPr lang="ru-RU"/>
        </a:p>
      </dgm:t>
    </dgm:pt>
    <dgm:pt modelId="{7AC7FB77-CA0F-4B59-A51F-164472E76ED3}" type="sibTrans" cxnId="{E447ED98-459D-465B-8302-60FA35B9F1CE}">
      <dgm:prSet/>
      <dgm:spPr/>
      <dgm:t>
        <a:bodyPr/>
        <a:lstStyle/>
        <a:p>
          <a:endParaRPr lang="ru-RU"/>
        </a:p>
      </dgm:t>
    </dgm:pt>
    <dgm:pt modelId="{48EA7C97-121C-4FF4-A00F-C9B4BB6A94CF}" type="pres">
      <dgm:prSet presAssocID="{D9AADDE4-B98E-42B6-8E8A-4381571A7D0E}" presName="compositeShape" presStyleCnt="0">
        <dgm:presLayoutVars>
          <dgm:chMax val="7"/>
          <dgm:dir/>
          <dgm:resizeHandles val="exact"/>
        </dgm:presLayoutVars>
      </dgm:prSet>
      <dgm:spPr/>
      <dgm:t>
        <a:bodyPr/>
        <a:lstStyle/>
        <a:p>
          <a:endParaRPr lang="ru-RU"/>
        </a:p>
      </dgm:t>
    </dgm:pt>
    <dgm:pt modelId="{13B5C8C2-CDA2-4A40-814F-483E27A76B8D}" type="pres">
      <dgm:prSet presAssocID="{01A632D4-4DCA-411A-9A7A-D2442EB263F4}" presName="circ1" presStyleLbl="vennNode1" presStyleIdx="0" presStyleCnt="5"/>
      <dgm:spPr/>
    </dgm:pt>
    <dgm:pt modelId="{BBD9C890-D1DF-4E17-92FE-9177E09042C7}" type="pres">
      <dgm:prSet presAssocID="{01A632D4-4DCA-411A-9A7A-D2442EB263F4}" presName="circ1Tx" presStyleLbl="revTx" presStyleIdx="0" presStyleCnt="0">
        <dgm:presLayoutVars>
          <dgm:chMax val="0"/>
          <dgm:chPref val="0"/>
          <dgm:bulletEnabled val="1"/>
        </dgm:presLayoutVars>
      </dgm:prSet>
      <dgm:spPr/>
      <dgm:t>
        <a:bodyPr/>
        <a:lstStyle/>
        <a:p>
          <a:endParaRPr lang="ru-RU"/>
        </a:p>
      </dgm:t>
    </dgm:pt>
    <dgm:pt modelId="{AAA0085D-FCAD-4963-A45D-053721FFB499}" type="pres">
      <dgm:prSet presAssocID="{B4DEE21A-D1BB-44D6-B167-528A2882F2E6}" presName="circ2" presStyleLbl="vennNode1" presStyleIdx="1" presStyleCnt="5"/>
      <dgm:spPr/>
    </dgm:pt>
    <dgm:pt modelId="{98E89C63-1D9F-4634-8330-244E239991ED}" type="pres">
      <dgm:prSet presAssocID="{B4DEE21A-D1BB-44D6-B167-528A2882F2E6}" presName="circ2Tx" presStyleLbl="revTx" presStyleIdx="0" presStyleCnt="0" custScaleX="346438" custLinFactY="-13667" custLinFactNeighborX="-84648" custLinFactNeighborY="-100000">
        <dgm:presLayoutVars>
          <dgm:chMax val="0"/>
          <dgm:chPref val="0"/>
          <dgm:bulletEnabled val="1"/>
        </dgm:presLayoutVars>
      </dgm:prSet>
      <dgm:spPr/>
      <dgm:t>
        <a:bodyPr/>
        <a:lstStyle/>
        <a:p>
          <a:endParaRPr lang="ru-RU"/>
        </a:p>
      </dgm:t>
    </dgm:pt>
    <dgm:pt modelId="{499B40FC-1D73-4A58-9175-9B8BBD25E702}" type="pres">
      <dgm:prSet presAssocID="{744394C5-AA17-4702-801E-53E1D57A396D}" presName="circ3" presStyleLbl="vennNode1" presStyleIdx="2" presStyleCnt="5"/>
      <dgm:spPr/>
    </dgm:pt>
    <dgm:pt modelId="{D5A0FAC5-CBFF-4134-8221-75BA86549B23}" type="pres">
      <dgm:prSet presAssocID="{744394C5-AA17-4702-801E-53E1D57A396D}" presName="circ3Tx" presStyleLbl="revTx" presStyleIdx="0" presStyleCnt="0" custScaleX="498451" custScaleY="92245" custLinFactY="-100000" custLinFactNeighborX="-60313" custLinFactNeighborY="-182252">
        <dgm:presLayoutVars>
          <dgm:chMax val="0"/>
          <dgm:chPref val="0"/>
          <dgm:bulletEnabled val="1"/>
        </dgm:presLayoutVars>
      </dgm:prSet>
      <dgm:spPr/>
      <dgm:t>
        <a:bodyPr/>
        <a:lstStyle/>
        <a:p>
          <a:endParaRPr lang="ru-RU"/>
        </a:p>
      </dgm:t>
    </dgm:pt>
    <dgm:pt modelId="{1284FEA5-DD01-4F7F-85E2-A81A0C5C3849}" type="pres">
      <dgm:prSet presAssocID="{2918B821-51D9-41DD-9101-524A5D8EF299}" presName="circ4" presStyleLbl="vennNode1" presStyleIdx="3" presStyleCnt="5"/>
      <dgm:spPr/>
    </dgm:pt>
    <dgm:pt modelId="{684B25E6-3EF3-4761-A6B8-EBE07CF4C8C8}" type="pres">
      <dgm:prSet presAssocID="{2918B821-51D9-41DD-9101-524A5D8EF299}" presName="circ4Tx" presStyleLbl="revTx" presStyleIdx="0" presStyleCnt="0" custScaleX="138972" custLinFactX="140725" custLinFactY="-48984" custLinFactNeighborX="200000" custLinFactNeighborY="-100000">
        <dgm:presLayoutVars>
          <dgm:chMax val="0"/>
          <dgm:chPref val="0"/>
          <dgm:bulletEnabled val="1"/>
        </dgm:presLayoutVars>
      </dgm:prSet>
      <dgm:spPr/>
      <dgm:t>
        <a:bodyPr/>
        <a:lstStyle/>
        <a:p>
          <a:endParaRPr lang="ru-RU"/>
        </a:p>
      </dgm:t>
    </dgm:pt>
    <dgm:pt modelId="{CB32E8C8-74FA-4A6A-B0A2-867CB9A04550}" type="pres">
      <dgm:prSet presAssocID="{B9F24F71-A95A-43A5-A9C0-E17A734781D2}" presName="circ5" presStyleLbl="vennNode1" presStyleIdx="4" presStyleCnt="5" custLinFactNeighborX="-15766" custLinFactNeighborY="-4745"/>
      <dgm:spPr/>
    </dgm:pt>
    <dgm:pt modelId="{C084E3F5-94AC-4364-AEED-3CF551C07DFF}" type="pres">
      <dgm:prSet presAssocID="{B9F24F71-A95A-43A5-A9C0-E17A734781D2}" presName="circ5Tx" presStyleLbl="revTx" presStyleIdx="0" presStyleCnt="0" custScaleX="208014" custScaleY="80316" custLinFactX="123585" custLinFactY="76442" custLinFactNeighborX="200000" custLinFactNeighborY="100000">
        <dgm:presLayoutVars>
          <dgm:chMax val="0"/>
          <dgm:chPref val="0"/>
          <dgm:bulletEnabled val="1"/>
        </dgm:presLayoutVars>
      </dgm:prSet>
      <dgm:spPr/>
      <dgm:t>
        <a:bodyPr/>
        <a:lstStyle/>
        <a:p>
          <a:endParaRPr lang="ru-RU"/>
        </a:p>
      </dgm:t>
    </dgm:pt>
  </dgm:ptLst>
  <dgm:cxnLst>
    <dgm:cxn modelId="{FD40C93F-26F0-4DF3-B04A-31ED8F61C149}" type="presOf" srcId="{744394C5-AA17-4702-801E-53E1D57A396D}" destId="{D5A0FAC5-CBFF-4134-8221-75BA86549B23}" srcOrd="0" destOrd="0" presId="urn:microsoft.com/office/officeart/2005/8/layout/venn1"/>
    <dgm:cxn modelId="{5DFA092A-CEFD-4100-BDA8-8D7F72F2BE4A}" type="presOf" srcId="{B9F24F71-A95A-43A5-A9C0-E17A734781D2}" destId="{C084E3F5-94AC-4364-AEED-3CF551C07DFF}" srcOrd="0" destOrd="0" presId="urn:microsoft.com/office/officeart/2005/8/layout/venn1"/>
    <dgm:cxn modelId="{0B349BAE-FF25-4745-8BBC-73D19A401CD4}" srcId="{D9AADDE4-B98E-42B6-8E8A-4381571A7D0E}" destId="{744394C5-AA17-4702-801E-53E1D57A396D}" srcOrd="2" destOrd="0" parTransId="{DF7F7BB5-49A1-464E-81BA-3EF84DA355B5}" sibTransId="{DC09D3EF-36F2-4952-A4B8-DDDF1FDD26CF}"/>
    <dgm:cxn modelId="{224A9375-F869-4E16-9546-5BA8D6853F35}" type="presOf" srcId="{01A632D4-4DCA-411A-9A7A-D2442EB263F4}" destId="{BBD9C890-D1DF-4E17-92FE-9177E09042C7}" srcOrd="0" destOrd="0" presId="urn:microsoft.com/office/officeart/2005/8/layout/venn1"/>
    <dgm:cxn modelId="{9B7A8B98-BCC5-4F8C-B58A-024E9108A4F2}" type="presOf" srcId="{B4DEE21A-D1BB-44D6-B167-528A2882F2E6}" destId="{98E89C63-1D9F-4634-8330-244E239991ED}" srcOrd="0" destOrd="0" presId="urn:microsoft.com/office/officeart/2005/8/layout/venn1"/>
    <dgm:cxn modelId="{E5F0373A-BEEA-4370-A524-0F5819C9EE72}" type="presOf" srcId="{2918B821-51D9-41DD-9101-524A5D8EF299}" destId="{684B25E6-3EF3-4761-A6B8-EBE07CF4C8C8}" srcOrd="0" destOrd="0" presId="urn:microsoft.com/office/officeart/2005/8/layout/venn1"/>
    <dgm:cxn modelId="{EABE88B4-E641-4B86-A788-E98B173DB4C8}" srcId="{D9AADDE4-B98E-42B6-8E8A-4381571A7D0E}" destId="{B4DEE21A-D1BB-44D6-B167-528A2882F2E6}" srcOrd="1" destOrd="0" parTransId="{68197133-3DF9-4DF2-98E6-6B7BBE3370A3}" sibTransId="{2BD4EB21-798E-4B38-8813-BD8D531E3185}"/>
    <dgm:cxn modelId="{CAE735C0-A511-449A-8AE9-F1C9EF55EF18}" srcId="{D9AADDE4-B98E-42B6-8E8A-4381571A7D0E}" destId="{01A632D4-4DCA-411A-9A7A-D2442EB263F4}" srcOrd="0" destOrd="0" parTransId="{2FC06C0D-2E24-4D9A-A1AB-7B06BD781704}" sibTransId="{DC3E53D9-2385-44EF-BBB0-F9D3488DB9AC}"/>
    <dgm:cxn modelId="{1CC82515-7BFF-4DC2-A0A8-85A9A7A2CFEE}" srcId="{D9AADDE4-B98E-42B6-8E8A-4381571A7D0E}" destId="{2918B821-51D9-41DD-9101-524A5D8EF299}" srcOrd="3" destOrd="0" parTransId="{2CE63903-16A7-41C3-B99E-AC634D0B142C}" sibTransId="{E2EFF9C3-45EF-4314-AAD2-AD102CAE09E2}"/>
    <dgm:cxn modelId="{E447ED98-459D-465B-8302-60FA35B9F1CE}" srcId="{D9AADDE4-B98E-42B6-8E8A-4381571A7D0E}" destId="{B9F24F71-A95A-43A5-A9C0-E17A734781D2}" srcOrd="4" destOrd="0" parTransId="{BA8C9284-2286-48E8-9152-173A25A73201}" sibTransId="{7AC7FB77-CA0F-4B59-A51F-164472E76ED3}"/>
    <dgm:cxn modelId="{FD81B2EC-B6F3-486A-BF41-E9DC4C58556A}" type="presOf" srcId="{D9AADDE4-B98E-42B6-8E8A-4381571A7D0E}" destId="{48EA7C97-121C-4FF4-A00F-C9B4BB6A94CF}" srcOrd="0" destOrd="0" presId="urn:microsoft.com/office/officeart/2005/8/layout/venn1"/>
    <dgm:cxn modelId="{43B4FED0-DB5B-4488-AF8F-B3BED4C77055}" type="presParOf" srcId="{48EA7C97-121C-4FF4-A00F-C9B4BB6A94CF}" destId="{13B5C8C2-CDA2-4A40-814F-483E27A76B8D}" srcOrd="0" destOrd="0" presId="urn:microsoft.com/office/officeart/2005/8/layout/venn1"/>
    <dgm:cxn modelId="{59E8E0FE-5D5C-4D87-88EE-98C729A5C085}" type="presParOf" srcId="{48EA7C97-121C-4FF4-A00F-C9B4BB6A94CF}" destId="{BBD9C890-D1DF-4E17-92FE-9177E09042C7}" srcOrd="1" destOrd="0" presId="urn:microsoft.com/office/officeart/2005/8/layout/venn1"/>
    <dgm:cxn modelId="{CD1296A3-F6A9-4266-B4DD-FF0BD2700771}" type="presParOf" srcId="{48EA7C97-121C-4FF4-A00F-C9B4BB6A94CF}" destId="{AAA0085D-FCAD-4963-A45D-053721FFB499}" srcOrd="2" destOrd="0" presId="urn:microsoft.com/office/officeart/2005/8/layout/venn1"/>
    <dgm:cxn modelId="{1BE75456-0F73-47B6-9BAC-6D6F0CC7E454}" type="presParOf" srcId="{48EA7C97-121C-4FF4-A00F-C9B4BB6A94CF}" destId="{98E89C63-1D9F-4634-8330-244E239991ED}" srcOrd="3" destOrd="0" presId="urn:microsoft.com/office/officeart/2005/8/layout/venn1"/>
    <dgm:cxn modelId="{79ED63E7-757A-44F7-9ED7-A24D0A8058CC}" type="presParOf" srcId="{48EA7C97-121C-4FF4-A00F-C9B4BB6A94CF}" destId="{499B40FC-1D73-4A58-9175-9B8BBD25E702}" srcOrd="4" destOrd="0" presId="urn:microsoft.com/office/officeart/2005/8/layout/venn1"/>
    <dgm:cxn modelId="{07E81C0E-D114-4B31-9461-F008C1A41D4D}" type="presParOf" srcId="{48EA7C97-121C-4FF4-A00F-C9B4BB6A94CF}" destId="{D5A0FAC5-CBFF-4134-8221-75BA86549B23}" srcOrd="5" destOrd="0" presId="urn:microsoft.com/office/officeart/2005/8/layout/venn1"/>
    <dgm:cxn modelId="{2D5CECD3-852D-41E9-AC48-9CF739926398}" type="presParOf" srcId="{48EA7C97-121C-4FF4-A00F-C9B4BB6A94CF}" destId="{1284FEA5-DD01-4F7F-85E2-A81A0C5C3849}" srcOrd="6" destOrd="0" presId="urn:microsoft.com/office/officeart/2005/8/layout/venn1"/>
    <dgm:cxn modelId="{DCC48490-AEDD-4C1C-88A2-E9C9188E4F9F}" type="presParOf" srcId="{48EA7C97-121C-4FF4-A00F-C9B4BB6A94CF}" destId="{684B25E6-3EF3-4761-A6B8-EBE07CF4C8C8}" srcOrd="7" destOrd="0" presId="urn:microsoft.com/office/officeart/2005/8/layout/venn1"/>
    <dgm:cxn modelId="{3C6ED1E3-3D25-4C2D-9057-1624C0776D70}" type="presParOf" srcId="{48EA7C97-121C-4FF4-A00F-C9B4BB6A94CF}" destId="{CB32E8C8-74FA-4A6A-B0A2-867CB9A04550}" srcOrd="8" destOrd="0" presId="urn:microsoft.com/office/officeart/2005/8/layout/venn1"/>
    <dgm:cxn modelId="{E30BA44E-2E5A-4436-8DE1-406799EA5765}" type="presParOf" srcId="{48EA7C97-121C-4FF4-A00F-C9B4BB6A94CF}" destId="{C084E3F5-94AC-4364-AEED-3CF551C07DFF}" srcOrd="9"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802744-33EF-4840-85A4-6D129F65FBFF}" type="doc">
      <dgm:prSet loTypeId="urn:microsoft.com/office/officeart/2005/8/layout/pyramid2" loCatId="pyramid" qsTypeId="urn:microsoft.com/office/officeart/2005/8/quickstyle/simple1" qsCatId="simple" csTypeId="urn:microsoft.com/office/officeart/2005/8/colors/accent0_2" csCatId="mainScheme" phldr="1"/>
      <dgm:spPr/>
      <dgm:t>
        <a:bodyPr/>
        <a:lstStyle/>
        <a:p>
          <a:endParaRPr lang="ru-RU"/>
        </a:p>
      </dgm:t>
    </dgm:pt>
    <dgm:pt modelId="{1574EC0F-F5B5-4E3A-B4E6-3AF087B369DF}">
      <dgm:prSet custT="1"/>
      <dgm:spPr>
        <a:solidFill>
          <a:schemeClr val="accent6">
            <a:lumMod val="40000"/>
            <a:lumOff val="60000"/>
            <a:alpha val="90000"/>
          </a:schemeClr>
        </a:solidFill>
      </dgm:spPr>
      <dgm:t>
        <a:bodyPr/>
        <a:lstStyle/>
        <a:p>
          <a:r>
            <a:rPr lang="ru-RU" sz="28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правила документооборота</a:t>
          </a:r>
          <a:endParaRPr lang="ru-RU" sz="2800" dirty="0">
            <a:solidFill>
              <a:schemeClr val="tx1"/>
            </a:solidFill>
          </a:endParaRPr>
        </a:p>
      </dgm:t>
    </dgm:pt>
    <dgm:pt modelId="{D48D32EC-7B46-4357-8925-D2C72270B100}" type="parTrans" cxnId="{1B8EB08B-3880-4000-9CB8-576EA6FF543F}">
      <dgm:prSet/>
      <dgm:spPr/>
      <dgm:t>
        <a:bodyPr/>
        <a:lstStyle/>
        <a:p>
          <a:endParaRPr lang="ru-RU"/>
        </a:p>
      </dgm:t>
    </dgm:pt>
    <dgm:pt modelId="{2CFA8BD2-35C3-411B-871A-60059E6844AF}" type="sibTrans" cxnId="{1B8EB08B-3880-4000-9CB8-576EA6FF543F}">
      <dgm:prSet/>
      <dgm:spPr/>
      <dgm:t>
        <a:bodyPr/>
        <a:lstStyle/>
        <a:p>
          <a:endParaRPr lang="ru-RU"/>
        </a:p>
      </dgm:t>
    </dgm:pt>
    <dgm:pt modelId="{51D4F0CD-DE37-4248-B0D0-C725F654DC54}">
      <dgm:prSet custT="1"/>
      <dgm:spPr>
        <a:solidFill>
          <a:srgbClr val="FFFF00">
            <a:alpha val="90000"/>
          </a:srgbClr>
        </a:solidFill>
      </dgm:spPr>
      <dgm:t>
        <a:bodyPr/>
        <a:lstStyle/>
        <a:p>
          <a:endParaRPr lang="ru-RU" sz="2800" dirty="0">
            <a:solidFill>
              <a:schemeClr val="tx1"/>
            </a:solidFill>
          </a:endParaRPr>
        </a:p>
      </dgm:t>
    </dgm:pt>
    <dgm:pt modelId="{46F31C98-DA74-478F-BDEE-A728AC6A6E5F}" type="parTrans" cxnId="{6A9F89DF-A9D1-440D-ABCF-29C399AEF8DC}">
      <dgm:prSet/>
      <dgm:spPr/>
      <dgm:t>
        <a:bodyPr/>
        <a:lstStyle/>
        <a:p>
          <a:endParaRPr lang="ru-RU"/>
        </a:p>
      </dgm:t>
    </dgm:pt>
    <dgm:pt modelId="{BD7E390B-D2EC-466C-9FF3-B2C5DE23A56A}" type="sibTrans" cxnId="{6A9F89DF-A9D1-440D-ABCF-29C399AEF8DC}">
      <dgm:prSet/>
      <dgm:spPr/>
      <dgm:t>
        <a:bodyPr/>
        <a:lstStyle/>
        <a:p>
          <a:endParaRPr lang="ru-RU"/>
        </a:p>
      </dgm:t>
    </dgm:pt>
    <dgm:pt modelId="{8210783E-DFB5-4585-A29E-E6C12B48F563}">
      <dgm:prSet custT="1"/>
      <dgm:spPr>
        <a:solidFill>
          <a:schemeClr val="accent5">
            <a:lumMod val="40000"/>
            <a:lumOff val="60000"/>
            <a:alpha val="90000"/>
          </a:schemeClr>
        </a:solidFill>
      </dgm:spPr>
      <dgm:t>
        <a:bodyPr/>
        <a:lstStyle/>
        <a:p>
          <a:r>
            <a:rPr lang="ru-RU" sz="24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Рабочий план счетов и его применение</a:t>
          </a:r>
          <a:endParaRPr lang="ru-RU" sz="2400" dirty="0"/>
        </a:p>
      </dgm:t>
    </dgm:pt>
    <dgm:pt modelId="{F75AA640-5817-4C6E-833F-F0559BF51C78}" type="parTrans" cxnId="{CBBE12DB-84B1-42AA-AE2A-6C929F0B36BE}">
      <dgm:prSet/>
      <dgm:spPr/>
      <dgm:t>
        <a:bodyPr/>
        <a:lstStyle/>
        <a:p>
          <a:endParaRPr lang="ru-RU"/>
        </a:p>
      </dgm:t>
    </dgm:pt>
    <dgm:pt modelId="{E619F6C1-77F9-4D51-8618-DCE9CCD7D38D}" type="sibTrans" cxnId="{CBBE12DB-84B1-42AA-AE2A-6C929F0B36BE}">
      <dgm:prSet/>
      <dgm:spPr/>
      <dgm:t>
        <a:bodyPr/>
        <a:lstStyle/>
        <a:p>
          <a:endParaRPr lang="ru-RU"/>
        </a:p>
      </dgm:t>
    </dgm:pt>
    <dgm:pt modelId="{7C9C1877-25FB-4FEA-B22D-26E8B9B3901C}">
      <dgm:prSet custT="1"/>
      <dgm:spPr>
        <a:solidFill>
          <a:schemeClr val="accent3">
            <a:lumMod val="60000"/>
            <a:lumOff val="40000"/>
            <a:alpha val="90000"/>
          </a:schemeClr>
        </a:solidFill>
      </dgm:spPr>
      <dgm:t>
        <a:bodyPr/>
        <a:lstStyle/>
        <a:p>
          <a:r>
            <a:rPr lang="ru-RU" sz="24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порядок проведения инвентаризации имущества, учитываемого на </a:t>
          </a:r>
          <a:r>
            <a:rPr lang="ru-RU" sz="2400" dirty="0" err="1"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забалансовых</a:t>
          </a:r>
          <a:r>
            <a:rPr lang="ru-RU" sz="24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счетах</a:t>
          </a:r>
          <a:endParaRPr lang="ru-RU" sz="2400" dirty="0"/>
        </a:p>
      </dgm:t>
    </dgm:pt>
    <dgm:pt modelId="{C57D12B1-36B5-48DA-8503-E2ABE1D0DA71}" type="parTrans" cxnId="{4F8C082C-6115-46EF-AC5F-A931379AE1B5}">
      <dgm:prSet/>
      <dgm:spPr/>
      <dgm:t>
        <a:bodyPr/>
        <a:lstStyle/>
        <a:p>
          <a:endParaRPr lang="ru-RU"/>
        </a:p>
      </dgm:t>
    </dgm:pt>
    <dgm:pt modelId="{8129D914-E633-40F7-9B67-8783861532D8}" type="sibTrans" cxnId="{4F8C082C-6115-46EF-AC5F-A931379AE1B5}">
      <dgm:prSet/>
      <dgm:spPr/>
      <dgm:t>
        <a:bodyPr/>
        <a:lstStyle/>
        <a:p>
          <a:endParaRPr lang="ru-RU"/>
        </a:p>
      </dgm:t>
    </dgm:pt>
    <dgm:pt modelId="{C50FA44A-5C4F-48CE-A36F-E4CD7B3AE775}" type="pres">
      <dgm:prSet presAssocID="{0C802744-33EF-4840-85A4-6D129F65FBFF}" presName="compositeShape" presStyleCnt="0">
        <dgm:presLayoutVars>
          <dgm:dir/>
          <dgm:resizeHandles/>
        </dgm:presLayoutVars>
      </dgm:prSet>
      <dgm:spPr/>
      <dgm:t>
        <a:bodyPr/>
        <a:lstStyle/>
        <a:p>
          <a:endParaRPr lang="ru-RU"/>
        </a:p>
      </dgm:t>
    </dgm:pt>
    <dgm:pt modelId="{DC743CF2-F1A0-4A85-8D76-95929FD35AE4}" type="pres">
      <dgm:prSet presAssocID="{0C802744-33EF-4840-85A4-6D129F65FBFF}" presName="pyramid" presStyleLbl="node1" presStyleIdx="0" presStyleCnt="1" custLinFactNeighborX="-225" custLinFactNeighborY="-639"/>
      <dgm:spPr/>
    </dgm:pt>
    <dgm:pt modelId="{5225D3DD-F5DA-4AA0-B5DE-F3BF99E5E730}" type="pres">
      <dgm:prSet presAssocID="{0C802744-33EF-4840-85A4-6D129F65FBFF}" presName="theList" presStyleCnt="0"/>
      <dgm:spPr/>
    </dgm:pt>
    <dgm:pt modelId="{A429878E-92BA-4FF7-8C1F-97375EE4BFBD}" type="pres">
      <dgm:prSet presAssocID="{8210783E-DFB5-4585-A29E-E6C12B48F563}" presName="aNode" presStyleLbl="fgAcc1" presStyleIdx="0" presStyleCnt="4" custScaleX="167497" custScaleY="70490" custLinFactNeighborX="-9754" custLinFactNeighborY="-46895">
        <dgm:presLayoutVars>
          <dgm:bulletEnabled val="1"/>
        </dgm:presLayoutVars>
      </dgm:prSet>
      <dgm:spPr/>
      <dgm:t>
        <a:bodyPr/>
        <a:lstStyle/>
        <a:p>
          <a:endParaRPr lang="ru-RU"/>
        </a:p>
      </dgm:t>
    </dgm:pt>
    <dgm:pt modelId="{5CD29859-27FF-4844-8403-BBF1BDC7CFCA}" type="pres">
      <dgm:prSet presAssocID="{8210783E-DFB5-4585-A29E-E6C12B48F563}" presName="aSpace" presStyleCnt="0"/>
      <dgm:spPr/>
    </dgm:pt>
    <dgm:pt modelId="{571A9A89-B4F2-4276-A395-59E2C8217E60}" type="pres">
      <dgm:prSet presAssocID="{1574EC0F-F5B5-4E3A-B4E6-3AF087B369DF}" presName="aNode" presStyleLbl="fgAcc1" presStyleIdx="1" presStyleCnt="4" custScaleX="189452" custLinFactY="11647" custLinFactNeighborX="-8530" custLinFactNeighborY="100000">
        <dgm:presLayoutVars>
          <dgm:bulletEnabled val="1"/>
        </dgm:presLayoutVars>
      </dgm:prSet>
      <dgm:spPr/>
      <dgm:t>
        <a:bodyPr/>
        <a:lstStyle/>
        <a:p>
          <a:endParaRPr lang="ru-RU"/>
        </a:p>
      </dgm:t>
    </dgm:pt>
    <dgm:pt modelId="{A03798EB-FA2A-42A0-AE8D-296FB0D6EB9B}" type="pres">
      <dgm:prSet presAssocID="{1574EC0F-F5B5-4E3A-B4E6-3AF087B369DF}" presName="aSpace" presStyleCnt="0"/>
      <dgm:spPr/>
    </dgm:pt>
    <dgm:pt modelId="{C5A9CA1C-C156-46A7-B1F0-9C0BADB279EC}" type="pres">
      <dgm:prSet presAssocID="{51D4F0CD-DE37-4248-B0D0-C725F654DC54}" presName="aNode" presStyleLbl="fgAcc1" presStyleIdx="2" presStyleCnt="4" custScaleX="250492" custScaleY="102255" custLinFactY="25825" custLinFactNeighborX="-6777" custLinFactNeighborY="100000">
        <dgm:presLayoutVars>
          <dgm:bulletEnabled val="1"/>
        </dgm:presLayoutVars>
      </dgm:prSet>
      <dgm:spPr/>
      <dgm:t>
        <a:bodyPr/>
        <a:lstStyle/>
        <a:p>
          <a:endParaRPr lang="ru-RU"/>
        </a:p>
      </dgm:t>
    </dgm:pt>
    <dgm:pt modelId="{47F5E0A4-54A3-43F9-AA2B-76CF706565BE}" type="pres">
      <dgm:prSet presAssocID="{51D4F0CD-DE37-4248-B0D0-C725F654DC54}" presName="aSpace" presStyleCnt="0"/>
      <dgm:spPr/>
    </dgm:pt>
    <dgm:pt modelId="{C47603D0-F003-4275-8C7B-C698B7ADA26A}" type="pres">
      <dgm:prSet presAssocID="{7C9C1877-25FB-4FEA-B22D-26E8B9B3901C}" presName="aNode" presStyleLbl="fgAcc1" presStyleIdx="3" presStyleCnt="4" custScaleX="249771" custLinFactY="42444" custLinFactNeighborX="-8847" custLinFactNeighborY="100000">
        <dgm:presLayoutVars>
          <dgm:bulletEnabled val="1"/>
        </dgm:presLayoutVars>
      </dgm:prSet>
      <dgm:spPr/>
      <dgm:t>
        <a:bodyPr/>
        <a:lstStyle/>
        <a:p>
          <a:endParaRPr lang="ru-RU"/>
        </a:p>
      </dgm:t>
    </dgm:pt>
    <dgm:pt modelId="{A3F1BC37-DC70-48C8-BD3D-08177AA7BF45}" type="pres">
      <dgm:prSet presAssocID="{7C9C1877-25FB-4FEA-B22D-26E8B9B3901C}" presName="aSpace" presStyleCnt="0"/>
      <dgm:spPr/>
    </dgm:pt>
  </dgm:ptLst>
  <dgm:cxnLst>
    <dgm:cxn modelId="{FC8BDEB5-57D1-4229-BB59-AE8808C520C8}" type="presOf" srcId="{1574EC0F-F5B5-4E3A-B4E6-3AF087B369DF}" destId="{571A9A89-B4F2-4276-A395-59E2C8217E60}" srcOrd="0" destOrd="0" presId="urn:microsoft.com/office/officeart/2005/8/layout/pyramid2"/>
    <dgm:cxn modelId="{6A9F89DF-A9D1-440D-ABCF-29C399AEF8DC}" srcId="{0C802744-33EF-4840-85A4-6D129F65FBFF}" destId="{51D4F0CD-DE37-4248-B0D0-C725F654DC54}" srcOrd="2" destOrd="0" parTransId="{46F31C98-DA74-478F-BDEE-A728AC6A6E5F}" sibTransId="{BD7E390B-D2EC-466C-9FF3-B2C5DE23A56A}"/>
    <dgm:cxn modelId="{1B8EB08B-3880-4000-9CB8-576EA6FF543F}" srcId="{0C802744-33EF-4840-85A4-6D129F65FBFF}" destId="{1574EC0F-F5B5-4E3A-B4E6-3AF087B369DF}" srcOrd="1" destOrd="0" parTransId="{D48D32EC-7B46-4357-8925-D2C72270B100}" sibTransId="{2CFA8BD2-35C3-411B-871A-60059E6844AF}"/>
    <dgm:cxn modelId="{F9B21EAA-51DE-44B3-B141-86D338296DD3}" type="presOf" srcId="{0C802744-33EF-4840-85A4-6D129F65FBFF}" destId="{C50FA44A-5C4F-48CE-A36F-E4CD7B3AE775}" srcOrd="0" destOrd="0" presId="urn:microsoft.com/office/officeart/2005/8/layout/pyramid2"/>
    <dgm:cxn modelId="{7FD686E7-2D43-4608-AE0A-BD4941608DC5}" type="presOf" srcId="{51D4F0CD-DE37-4248-B0D0-C725F654DC54}" destId="{C5A9CA1C-C156-46A7-B1F0-9C0BADB279EC}" srcOrd="0" destOrd="0" presId="urn:microsoft.com/office/officeart/2005/8/layout/pyramid2"/>
    <dgm:cxn modelId="{4F8C082C-6115-46EF-AC5F-A931379AE1B5}" srcId="{0C802744-33EF-4840-85A4-6D129F65FBFF}" destId="{7C9C1877-25FB-4FEA-B22D-26E8B9B3901C}" srcOrd="3" destOrd="0" parTransId="{C57D12B1-36B5-48DA-8503-E2ABE1D0DA71}" sibTransId="{8129D914-E633-40F7-9B67-8783861532D8}"/>
    <dgm:cxn modelId="{CBBE12DB-84B1-42AA-AE2A-6C929F0B36BE}" srcId="{0C802744-33EF-4840-85A4-6D129F65FBFF}" destId="{8210783E-DFB5-4585-A29E-E6C12B48F563}" srcOrd="0" destOrd="0" parTransId="{F75AA640-5817-4C6E-833F-F0559BF51C78}" sibTransId="{E619F6C1-77F9-4D51-8618-DCE9CCD7D38D}"/>
    <dgm:cxn modelId="{BA034DCF-3D14-4495-ABB1-F629C5138443}" type="presOf" srcId="{8210783E-DFB5-4585-A29E-E6C12B48F563}" destId="{A429878E-92BA-4FF7-8C1F-97375EE4BFBD}" srcOrd="0" destOrd="0" presId="urn:microsoft.com/office/officeart/2005/8/layout/pyramid2"/>
    <dgm:cxn modelId="{C01DED46-CC21-421C-8E06-0D46416C147F}" type="presOf" srcId="{7C9C1877-25FB-4FEA-B22D-26E8B9B3901C}" destId="{C47603D0-F003-4275-8C7B-C698B7ADA26A}" srcOrd="0" destOrd="0" presId="urn:microsoft.com/office/officeart/2005/8/layout/pyramid2"/>
    <dgm:cxn modelId="{C31CFB63-AE7D-43A6-92F7-8C053042956F}" type="presParOf" srcId="{C50FA44A-5C4F-48CE-A36F-E4CD7B3AE775}" destId="{DC743CF2-F1A0-4A85-8D76-95929FD35AE4}" srcOrd="0" destOrd="0" presId="urn:microsoft.com/office/officeart/2005/8/layout/pyramid2"/>
    <dgm:cxn modelId="{32912F1E-2BEE-43E2-8A45-21A88990D15C}" type="presParOf" srcId="{C50FA44A-5C4F-48CE-A36F-E4CD7B3AE775}" destId="{5225D3DD-F5DA-4AA0-B5DE-F3BF99E5E730}" srcOrd="1" destOrd="0" presId="urn:microsoft.com/office/officeart/2005/8/layout/pyramid2"/>
    <dgm:cxn modelId="{E7AD2601-AF60-4823-A2C4-9BA4E2B81C33}" type="presParOf" srcId="{5225D3DD-F5DA-4AA0-B5DE-F3BF99E5E730}" destId="{A429878E-92BA-4FF7-8C1F-97375EE4BFBD}" srcOrd="0" destOrd="0" presId="urn:microsoft.com/office/officeart/2005/8/layout/pyramid2"/>
    <dgm:cxn modelId="{962582F8-D870-455F-BD69-C56F176A33C2}" type="presParOf" srcId="{5225D3DD-F5DA-4AA0-B5DE-F3BF99E5E730}" destId="{5CD29859-27FF-4844-8403-BBF1BDC7CFCA}" srcOrd="1" destOrd="0" presId="urn:microsoft.com/office/officeart/2005/8/layout/pyramid2"/>
    <dgm:cxn modelId="{58B6211D-6B25-4305-B125-2F4963602051}" type="presParOf" srcId="{5225D3DD-F5DA-4AA0-B5DE-F3BF99E5E730}" destId="{571A9A89-B4F2-4276-A395-59E2C8217E60}" srcOrd="2" destOrd="0" presId="urn:microsoft.com/office/officeart/2005/8/layout/pyramid2"/>
    <dgm:cxn modelId="{5774C248-39FF-4EA2-B648-A84355C792C3}" type="presParOf" srcId="{5225D3DD-F5DA-4AA0-B5DE-F3BF99E5E730}" destId="{A03798EB-FA2A-42A0-AE8D-296FB0D6EB9B}" srcOrd="3" destOrd="0" presId="urn:microsoft.com/office/officeart/2005/8/layout/pyramid2"/>
    <dgm:cxn modelId="{D3729EEC-6444-4879-B631-D348D903C826}" type="presParOf" srcId="{5225D3DD-F5DA-4AA0-B5DE-F3BF99E5E730}" destId="{C5A9CA1C-C156-46A7-B1F0-9C0BADB279EC}" srcOrd="4" destOrd="0" presId="urn:microsoft.com/office/officeart/2005/8/layout/pyramid2"/>
    <dgm:cxn modelId="{0DC51CAC-7793-4B9B-804D-AEAAE574C9DE}" type="presParOf" srcId="{5225D3DD-F5DA-4AA0-B5DE-F3BF99E5E730}" destId="{47F5E0A4-54A3-43F9-AA2B-76CF706565BE}" srcOrd="5" destOrd="0" presId="urn:microsoft.com/office/officeart/2005/8/layout/pyramid2"/>
    <dgm:cxn modelId="{7D32C09F-9C4F-4D59-A93F-4D5C968575FB}" type="presParOf" srcId="{5225D3DD-F5DA-4AA0-B5DE-F3BF99E5E730}" destId="{C47603D0-F003-4275-8C7B-C698B7ADA26A}" srcOrd="6" destOrd="0" presId="urn:microsoft.com/office/officeart/2005/8/layout/pyramid2"/>
    <dgm:cxn modelId="{19A14562-6D36-4D80-BE90-56C5914D0518}" type="presParOf" srcId="{5225D3DD-F5DA-4AA0-B5DE-F3BF99E5E730}" destId="{A3F1BC37-DC70-48C8-BD3D-08177AA7BF45}" srcOrd="7"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57EE05F-BB10-46D7-A708-14C10B0E740C}" type="doc">
      <dgm:prSet loTypeId="urn:microsoft.com/office/officeart/2005/8/layout/lProcess2" loCatId="list" qsTypeId="urn:microsoft.com/office/officeart/2005/8/quickstyle/simple1" qsCatId="simple" csTypeId="urn:microsoft.com/office/officeart/2005/8/colors/accent2_1" csCatId="accent2" phldr="1"/>
      <dgm:spPr/>
      <dgm:t>
        <a:bodyPr/>
        <a:lstStyle/>
        <a:p>
          <a:endParaRPr lang="ru-RU"/>
        </a:p>
      </dgm:t>
    </dgm:pt>
    <dgm:pt modelId="{2BB7A57D-6FF0-4FD7-8526-542D38B35241}">
      <dgm:prSet phldrT="[Текст]" custT="1"/>
      <dgm:spPr/>
      <dgm:t>
        <a:bodyPr/>
        <a:lstStyle/>
        <a:p>
          <a:r>
            <a:rPr lang="ru-RU" sz="1400" b="1" dirty="0" smtClean="0">
              <a:solidFill>
                <a:srgbClr val="FF0000"/>
              </a:solidFill>
            </a:rPr>
            <a:t>Главная книга  2019 г. </a:t>
          </a:r>
        </a:p>
        <a:p>
          <a:r>
            <a:rPr lang="ru-RU" sz="1400" b="1" dirty="0" smtClean="0"/>
            <a:t>1 10112 000 - </a:t>
          </a:r>
          <a:r>
            <a:rPr lang="ru-RU" sz="1400" b="1" dirty="0" smtClean="0">
              <a:solidFill>
                <a:srgbClr val="0070C0"/>
              </a:solidFill>
            </a:rPr>
            <a:t>2500000, 00</a:t>
          </a:r>
        </a:p>
        <a:p>
          <a:r>
            <a:rPr lang="ru-RU" sz="1400" b="1" dirty="0" smtClean="0"/>
            <a:t>1 10412 000 -15000,00</a:t>
          </a:r>
        </a:p>
        <a:p>
          <a:r>
            <a:rPr lang="ru-RU" sz="1400" b="1" dirty="0" smtClean="0"/>
            <a:t>1 40130 000 – 2 485 000,00</a:t>
          </a:r>
          <a:endParaRPr lang="ru-RU" sz="1400" b="1" dirty="0"/>
        </a:p>
      </dgm:t>
    </dgm:pt>
    <dgm:pt modelId="{AAB15B1E-AB4F-439C-9768-368FFD5F2149}" type="parTrans" cxnId="{162FFE1F-7261-4914-B260-A72BE20994DF}">
      <dgm:prSet/>
      <dgm:spPr/>
      <dgm:t>
        <a:bodyPr/>
        <a:lstStyle/>
        <a:p>
          <a:endParaRPr lang="ru-RU"/>
        </a:p>
      </dgm:t>
    </dgm:pt>
    <dgm:pt modelId="{92C0AD83-CBAD-4751-ADEF-02817B275F86}" type="sibTrans" cxnId="{162FFE1F-7261-4914-B260-A72BE20994DF}">
      <dgm:prSet/>
      <dgm:spPr/>
      <dgm:t>
        <a:bodyPr/>
        <a:lstStyle/>
        <a:p>
          <a:endParaRPr lang="ru-RU"/>
        </a:p>
      </dgm:t>
    </dgm:pt>
    <dgm:pt modelId="{7954771C-C254-4E57-8D27-258FFE47745D}">
      <dgm:prSet phldrT="[Текст]" custT="1"/>
      <dgm:spPr/>
      <dgm:t>
        <a:bodyPr/>
        <a:lstStyle/>
        <a:p>
          <a:r>
            <a:rPr lang="ru-RU" sz="1400" b="1" dirty="0" smtClean="0"/>
            <a:t>Формируем  сальдо в </a:t>
          </a:r>
          <a:r>
            <a:rPr lang="ru-RU" sz="1400" b="1" dirty="0" smtClean="0">
              <a:solidFill>
                <a:srgbClr val="FF0000"/>
              </a:solidFill>
            </a:rPr>
            <a:t>Балансе за 2019 год</a:t>
          </a:r>
          <a:r>
            <a:rPr lang="ru-RU" sz="1400" b="1" dirty="0" smtClean="0"/>
            <a:t> на 01.01.2019  уточненное на основании </a:t>
          </a:r>
          <a:r>
            <a:rPr lang="ru-RU" sz="1400" b="1" dirty="0" err="1" smtClean="0"/>
            <a:t>инфо</a:t>
          </a:r>
          <a:r>
            <a:rPr lang="ru-RU" sz="1400" b="1" dirty="0" smtClean="0"/>
            <a:t> (</a:t>
          </a:r>
          <a:r>
            <a:rPr lang="ru-RU" sz="1400" b="1" dirty="0" err="1" smtClean="0"/>
            <a:t>гр</a:t>
          </a:r>
          <a:r>
            <a:rPr lang="ru-RU" sz="1400" b="1" dirty="0" smtClean="0"/>
            <a:t> 6) </a:t>
          </a:r>
          <a:r>
            <a:rPr lang="ru-RU" sz="1800" b="1" dirty="0" smtClean="0"/>
            <a:t> </a:t>
          </a:r>
          <a:r>
            <a:rPr lang="ru-RU" sz="1400" b="1" dirty="0" smtClean="0"/>
            <a:t>ф.0503173 (</a:t>
          </a:r>
          <a:r>
            <a:rPr lang="ru-RU" sz="1400" b="1" dirty="0" err="1" smtClean="0"/>
            <a:t>испр</a:t>
          </a:r>
          <a:r>
            <a:rPr lang="ru-RU" sz="1400" b="1" dirty="0" smtClean="0"/>
            <a:t>. Ошибки)     </a:t>
          </a:r>
        </a:p>
        <a:p>
          <a:r>
            <a:rPr lang="ru-RU" sz="1400" b="1" dirty="0" smtClean="0"/>
            <a:t>        110110000 – </a:t>
          </a:r>
          <a:r>
            <a:rPr lang="ru-RU" sz="1400" b="1" dirty="0" smtClean="0">
              <a:solidFill>
                <a:srgbClr val="FF0000"/>
              </a:solidFill>
            </a:rPr>
            <a:t>1300000,00</a:t>
          </a:r>
        </a:p>
        <a:p>
          <a:r>
            <a:rPr lang="ru-RU" sz="1400" b="1" dirty="0" smtClean="0"/>
            <a:t>110412000 – 12000,00 </a:t>
          </a:r>
        </a:p>
        <a:p>
          <a:r>
            <a:rPr lang="ru-RU" sz="1400" b="1" dirty="0" smtClean="0"/>
            <a:t> 14013000 -  1288000,00</a:t>
          </a:r>
          <a:endParaRPr lang="ru-RU" sz="1400" b="1" dirty="0"/>
        </a:p>
      </dgm:t>
    </dgm:pt>
    <dgm:pt modelId="{397B9B24-F862-4FB1-9F21-A18FC8FE8A5F}" type="parTrans" cxnId="{6DF5CFC0-C3D5-4715-9E18-88A75CB27364}">
      <dgm:prSet/>
      <dgm:spPr/>
      <dgm:t>
        <a:bodyPr/>
        <a:lstStyle/>
        <a:p>
          <a:endParaRPr lang="ru-RU"/>
        </a:p>
      </dgm:t>
    </dgm:pt>
    <dgm:pt modelId="{6377935E-A857-4B65-A2D4-4598B4DF49C3}" type="sibTrans" cxnId="{6DF5CFC0-C3D5-4715-9E18-88A75CB27364}">
      <dgm:prSet/>
      <dgm:spPr/>
      <dgm:t>
        <a:bodyPr/>
        <a:lstStyle/>
        <a:p>
          <a:endParaRPr lang="ru-RU"/>
        </a:p>
      </dgm:t>
    </dgm:pt>
    <dgm:pt modelId="{823CCCC3-7293-45B8-BCFC-E50282485195}">
      <dgm:prSet phldrT="[Текст]"/>
      <dgm:spPr/>
      <dgm:t>
        <a:bodyPr/>
        <a:lstStyle/>
        <a:p>
          <a:r>
            <a:rPr lang="ru-RU" dirty="0" smtClean="0"/>
            <a:t>Исправление ошибки, допущенной в 2018 году</a:t>
          </a:r>
          <a:endParaRPr lang="ru-RU" dirty="0"/>
        </a:p>
      </dgm:t>
    </dgm:pt>
    <dgm:pt modelId="{2F3BFCD8-936A-4ECA-9C3A-716CDAB50A49}" type="parTrans" cxnId="{8D436D3D-8D3A-4BE9-B4F4-A147A1534F82}">
      <dgm:prSet/>
      <dgm:spPr/>
      <dgm:t>
        <a:bodyPr/>
        <a:lstStyle/>
        <a:p>
          <a:endParaRPr lang="ru-RU"/>
        </a:p>
      </dgm:t>
    </dgm:pt>
    <dgm:pt modelId="{7BF1F9A1-DD3E-472F-BDCE-1A1985A31BB8}" type="sibTrans" cxnId="{8D436D3D-8D3A-4BE9-B4F4-A147A1534F82}">
      <dgm:prSet/>
      <dgm:spPr/>
      <dgm:t>
        <a:bodyPr/>
        <a:lstStyle/>
        <a:p>
          <a:endParaRPr lang="ru-RU"/>
        </a:p>
      </dgm:t>
    </dgm:pt>
    <dgm:pt modelId="{8FD44ACA-2D64-49FA-9D7C-6C53A54F0FCC}">
      <dgm:prSet phldrT="[Текст]" custT="1"/>
      <dgm:spPr>
        <a:ln>
          <a:noFill/>
        </a:ln>
      </dgm:spPr>
      <dgm:t>
        <a:bodyPr/>
        <a:lstStyle/>
        <a:p>
          <a:pPr algn="l">
            <a:lnSpc>
              <a:spcPct val="100000"/>
            </a:lnSpc>
          </a:pPr>
          <a:endParaRPr lang="ru-RU" sz="1800" b="0" dirty="0" smtClean="0"/>
        </a:p>
        <a:p>
          <a:pPr algn="l">
            <a:lnSpc>
              <a:spcPct val="100000"/>
            </a:lnSpc>
          </a:pPr>
          <a:endParaRPr lang="ru-RU" sz="1400" b="0" dirty="0" smtClean="0"/>
        </a:p>
        <a:p>
          <a:pPr algn="l">
            <a:lnSpc>
              <a:spcPct val="100000"/>
            </a:lnSpc>
          </a:pPr>
          <a:endParaRPr lang="ru-RU" sz="1400" b="0" dirty="0" smtClean="0"/>
        </a:p>
        <a:p>
          <a:pPr algn="l">
            <a:lnSpc>
              <a:spcPct val="100000"/>
            </a:lnSpc>
          </a:pPr>
          <a:endParaRPr lang="ru-RU" sz="1400" b="1" dirty="0" smtClean="0"/>
        </a:p>
        <a:p>
          <a:pPr algn="l">
            <a:lnSpc>
              <a:spcPct val="100000"/>
            </a:lnSpc>
          </a:pPr>
          <a:r>
            <a:rPr lang="ru-RU" sz="1400" b="1" dirty="0" err="1" smtClean="0"/>
            <a:t>Дт</a:t>
          </a:r>
          <a:r>
            <a:rPr lang="ru-RU" sz="1400" b="1" dirty="0" smtClean="0"/>
            <a:t> 1 10112 310    </a:t>
          </a:r>
          <a:r>
            <a:rPr lang="ru-RU" sz="1400" b="1" dirty="0" err="1" smtClean="0"/>
            <a:t>Кт</a:t>
          </a:r>
          <a:r>
            <a:rPr lang="ru-RU" sz="1400" b="1" dirty="0" smtClean="0"/>
            <a:t> 1 304 86 730    1200000,00  «Красное </a:t>
          </a:r>
          <a:r>
            <a:rPr lang="ru-RU" sz="1400" b="1" dirty="0" err="1" smtClean="0"/>
            <a:t>сторно</a:t>
          </a:r>
          <a:r>
            <a:rPr lang="ru-RU" sz="1400" b="1" dirty="0" smtClean="0"/>
            <a:t>»</a:t>
          </a:r>
        </a:p>
        <a:p>
          <a:pPr algn="l">
            <a:lnSpc>
              <a:spcPct val="100000"/>
            </a:lnSpc>
          </a:pPr>
          <a:r>
            <a:rPr lang="ru-RU" sz="1400" b="1" dirty="0" err="1" smtClean="0"/>
            <a:t>Дт</a:t>
          </a:r>
          <a:r>
            <a:rPr lang="ru-RU" sz="1400" b="1" dirty="0" smtClean="0"/>
            <a:t> 1 30486 000    </a:t>
          </a:r>
          <a:r>
            <a:rPr lang="ru-RU" sz="1400" b="1" dirty="0" err="1" smtClean="0"/>
            <a:t>Кт</a:t>
          </a:r>
          <a:r>
            <a:rPr lang="ru-RU" sz="1400" b="1" dirty="0" smtClean="0"/>
            <a:t> 1 106 11 310    1200000,00 «Красное </a:t>
          </a:r>
          <a:r>
            <a:rPr lang="ru-RU" sz="1400" b="1" dirty="0" err="1" smtClean="0"/>
            <a:t>сторно</a:t>
          </a:r>
          <a:r>
            <a:rPr lang="ru-RU" sz="1400" b="1" dirty="0" smtClean="0"/>
            <a:t>»</a:t>
          </a:r>
        </a:p>
        <a:p>
          <a:r>
            <a:rPr lang="ru-RU" sz="1400" b="1" dirty="0" err="1" smtClean="0"/>
            <a:t>Дт</a:t>
          </a:r>
          <a:r>
            <a:rPr lang="ru-RU" sz="1400" b="1" dirty="0" smtClean="0"/>
            <a:t> 1 10611 310    </a:t>
          </a:r>
          <a:r>
            <a:rPr lang="ru-RU" sz="1400" b="1" dirty="0" err="1" smtClean="0"/>
            <a:t>Кт</a:t>
          </a:r>
          <a:r>
            <a:rPr lang="ru-RU" sz="1400" b="1" dirty="0" smtClean="0"/>
            <a:t> 1 304 86 000    1200000,00 «Красное </a:t>
          </a:r>
          <a:r>
            <a:rPr lang="ru-RU" sz="1400" b="1" dirty="0" err="1" smtClean="0"/>
            <a:t>сторно</a:t>
          </a:r>
          <a:r>
            <a:rPr lang="ru-RU" sz="1400" b="1" dirty="0" smtClean="0"/>
            <a:t>»</a:t>
          </a:r>
        </a:p>
        <a:p>
          <a:pPr algn="l">
            <a:lnSpc>
              <a:spcPct val="100000"/>
            </a:lnSpc>
          </a:pPr>
          <a:r>
            <a:rPr lang="ru-RU" sz="1400" b="1" dirty="0" err="1" smtClean="0"/>
            <a:t>Дт</a:t>
          </a:r>
          <a:r>
            <a:rPr lang="ru-RU" sz="1400" b="1" dirty="0" smtClean="0"/>
            <a:t> 1 40128 271    </a:t>
          </a:r>
          <a:r>
            <a:rPr lang="ru-RU" sz="1400" b="1" dirty="0" err="1" smtClean="0"/>
            <a:t>Кт</a:t>
          </a:r>
          <a:r>
            <a:rPr lang="ru-RU" sz="1400" b="1" dirty="0" smtClean="0"/>
            <a:t> 1 10412 411       3000,00 «Красное </a:t>
          </a:r>
          <a:r>
            <a:rPr lang="ru-RU" sz="1400" b="1" dirty="0" err="1" smtClean="0"/>
            <a:t>сторно</a:t>
          </a:r>
          <a:r>
            <a:rPr lang="ru-RU" sz="1400" b="1" dirty="0" smtClean="0"/>
            <a:t>»</a:t>
          </a:r>
        </a:p>
        <a:p>
          <a:pPr algn="l">
            <a:lnSpc>
              <a:spcPct val="100000"/>
            </a:lnSpc>
          </a:pPr>
          <a:r>
            <a:rPr lang="ru-RU" sz="1400" b="1" dirty="0" err="1" smtClean="0"/>
            <a:t>Дт</a:t>
          </a:r>
          <a:r>
            <a:rPr lang="ru-RU" sz="1400" b="1" dirty="0" smtClean="0"/>
            <a:t> 1 40128 225   </a:t>
          </a:r>
          <a:r>
            <a:rPr lang="ru-RU" sz="1400" b="1" dirty="0" err="1" smtClean="0"/>
            <a:t>Кт</a:t>
          </a:r>
          <a:r>
            <a:rPr lang="ru-RU" sz="1400" b="1" dirty="0" smtClean="0"/>
            <a:t> 1 30486 000     1200000,00</a:t>
          </a:r>
        </a:p>
        <a:p>
          <a:pPr algn="l">
            <a:lnSpc>
              <a:spcPct val="100000"/>
            </a:lnSpc>
          </a:pPr>
          <a:endParaRPr lang="ru-RU" sz="1400" b="1" dirty="0" smtClean="0"/>
        </a:p>
        <a:p>
          <a:pPr algn="l">
            <a:lnSpc>
              <a:spcPct val="100000"/>
            </a:lnSpc>
          </a:pPr>
          <a:endParaRPr lang="ru-RU" sz="1400" b="1" dirty="0" smtClean="0"/>
        </a:p>
        <a:p>
          <a:pPr algn="l">
            <a:lnSpc>
              <a:spcPct val="100000"/>
            </a:lnSpc>
          </a:pPr>
          <a:endParaRPr lang="ru-RU" sz="1400" dirty="0"/>
        </a:p>
      </dgm:t>
    </dgm:pt>
    <dgm:pt modelId="{E0FAE49F-D669-4013-BCC5-D07392AED2D9}" type="parTrans" cxnId="{7E307C24-C748-4856-8F2F-BBD4A6AD97BE}">
      <dgm:prSet/>
      <dgm:spPr/>
      <dgm:t>
        <a:bodyPr/>
        <a:lstStyle/>
        <a:p>
          <a:endParaRPr lang="ru-RU"/>
        </a:p>
      </dgm:t>
    </dgm:pt>
    <dgm:pt modelId="{343AE8AA-75BD-422B-B3FC-C068196AE2F0}" type="sibTrans" cxnId="{7E307C24-C748-4856-8F2F-BBD4A6AD97BE}">
      <dgm:prSet/>
      <dgm:spPr/>
      <dgm:t>
        <a:bodyPr/>
        <a:lstStyle/>
        <a:p>
          <a:endParaRPr lang="ru-RU"/>
        </a:p>
      </dgm:t>
    </dgm:pt>
    <dgm:pt modelId="{A5AC06CD-15D4-4D0C-B1FD-1576CD359CDB}">
      <dgm:prSet phldrT="[Текст]" custT="1"/>
      <dgm:spPr/>
      <dgm:t>
        <a:bodyPr/>
        <a:lstStyle/>
        <a:p>
          <a:r>
            <a:rPr lang="ru-RU" sz="1400" b="1" dirty="0" smtClean="0"/>
            <a:t>Информацию отражаем в </a:t>
          </a:r>
          <a:r>
            <a:rPr lang="ru-RU" sz="1400" b="1" dirty="0" smtClean="0">
              <a:solidFill>
                <a:srgbClr val="FF0000"/>
              </a:solidFill>
            </a:rPr>
            <a:t>отдельном</a:t>
          </a:r>
          <a:r>
            <a:rPr lang="ru-RU" sz="1400" b="1" dirty="0" smtClean="0"/>
            <a:t> регистре бух. учета и текстовой части Пояснительной записки </a:t>
          </a:r>
          <a:endParaRPr lang="ru-RU" sz="1400" b="1" dirty="0"/>
        </a:p>
      </dgm:t>
    </dgm:pt>
    <dgm:pt modelId="{34909E2D-03F9-4A40-80BF-78E05DD5D174}" type="parTrans" cxnId="{F454A383-6126-48EB-87EE-A86BEACCCB05}">
      <dgm:prSet/>
      <dgm:spPr/>
      <dgm:t>
        <a:bodyPr/>
        <a:lstStyle/>
        <a:p>
          <a:endParaRPr lang="ru-RU"/>
        </a:p>
      </dgm:t>
    </dgm:pt>
    <dgm:pt modelId="{3380DB1A-D421-4149-A149-DC87A3973CB4}" type="sibTrans" cxnId="{F454A383-6126-48EB-87EE-A86BEACCCB05}">
      <dgm:prSet/>
      <dgm:spPr/>
      <dgm:t>
        <a:bodyPr/>
        <a:lstStyle/>
        <a:p>
          <a:endParaRPr lang="ru-RU"/>
        </a:p>
      </dgm:t>
    </dgm:pt>
    <dgm:pt modelId="{5CD6DFF4-0B9E-4948-B1D9-2439D45F3624}">
      <dgm:prSet phldrT="[Текст]" custT="1"/>
      <dgm:spPr/>
      <dgm:t>
        <a:bodyPr/>
        <a:lstStyle/>
        <a:p>
          <a:r>
            <a:rPr lang="ru-RU" sz="1400" b="1" dirty="0" smtClean="0"/>
            <a:t>Сальдо на </a:t>
          </a:r>
          <a:r>
            <a:rPr lang="ru-RU" sz="1600" b="1" dirty="0" smtClean="0"/>
            <a:t>01.01.2020</a:t>
          </a:r>
          <a:endParaRPr lang="ru-RU" sz="1600" b="1" dirty="0"/>
        </a:p>
      </dgm:t>
    </dgm:pt>
    <dgm:pt modelId="{FC231AB1-4FB5-4E8E-9A4B-D1EA7906FBE6}" type="parTrans" cxnId="{A686E6BA-D4E2-4B07-AE8B-C3B87FD8A4C9}">
      <dgm:prSet/>
      <dgm:spPr/>
      <dgm:t>
        <a:bodyPr/>
        <a:lstStyle/>
        <a:p>
          <a:endParaRPr lang="ru-RU"/>
        </a:p>
      </dgm:t>
    </dgm:pt>
    <dgm:pt modelId="{CFF61F5B-6863-4D51-8CAA-84C750C510B2}" type="sibTrans" cxnId="{A686E6BA-D4E2-4B07-AE8B-C3B87FD8A4C9}">
      <dgm:prSet/>
      <dgm:spPr/>
      <dgm:t>
        <a:bodyPr/>
        <a:lstStyle/>
        <a:p>
          <a:endParaRPr lang="ru-RU"/>
        </a:p>
      </dgm:t>
    </dgm:pt>
    <dgm:pt modelId="{67E902B9-D8F6-4B2F-8050-92AF02B2DBC9}">
      <dgm:prSet phldrT="[Текст]" custT="1"/>
      <dgm:spPr/>
      <dgm:t>
        <a:bodyPr/>
        <a:lstStyle/>
        <a:p>
          <a:pPr algn="l"/>
          <a:r>
            <a:rPr lang="ru-RU" sz="1400" b="1" dirty="0" smtClean="0">
              <a:solidFill>
                <a:srgbClr val="FF0000"/>
              </a:solidFill>
            </a:rPr>
            <a:t>Главная книга  2019 г. </a:t>
          </a:r>
          <a:endParaRPr lang="ru-RU" sz="1400" b="1" dirty="0" smtClean="0"/>
        </a:p>
        <a:p>
          <a:pPr algn="l"/>
          <a:r>
            <a:rPr lang="ru-RU" sz="1400" b="1" dirty="0" smtClean="0"/>
            <a:t>110112000  - 1300000,00</a:t>
          </a:r>
        </a:p>
        <a:p>
          <a:pPr algn="l"/>
          <a:r>
            <a:rPr lang="ru-RU" sz="1400" b="1" dirty="0" smtClean="0"/>
            <a:t>110412000  – 12000,00</a:t>
          </a:r>
        </a:p>
        <a:p>
          <a:pPr algn="l"/>
          <a:r>
            <a:rPr lang="ru-RU" sz="1400" b="1" dirty="0" smtClean="0"/>
            <a:t>140130000 – 1288000,00</a:t>
          </a:r>
          <a:endParaRPr lang="ru-RU" sz="1400" b="1" dirty="0"/>
        </a:p>
      </dgm:t>
    </dgm:pt>
    <dgm:pt modelId="{23992F06-6F3A-40AA-A608-517344CE9765}" type="parTrans" cxnId="{7B606337-1C61-44E4-82FB-8116C2C9CD33}">
      <dgm:prSet/>
      <dgm:spPr/>
      <dgm:t>
        <a:bodyPr/>
        <a:lstStyle/>
        <a:p>
          <a:endParaRPr lang="ru-RU"/>
        </a:p>
      </dgm:t>
    </dgm:pt>
    <dgm:pt modelId="{1DDCE3C1-98F0-441A-BCFD-1DDB370634BE}" type="sibTrans" cxnId="{7B606337-1C61-44E4-82FB-8116C2C9CD33}">
      <dgm:prSet/>
      <dgm:spPr/>
      <dgm:t>
        <a:bodyPr/>
        <a:lstStyle/>
        <a:p>
          <a:endParaRPr lang="ru-RU"/>
        </a:p>
      </dgm:t>
    </dgm:pt>
    <dgm:pt modelId="{C5EDD597-668F-4CF9-BBBA-5FA0AF4BA1A5}">
      <dgm:prSet phldrT="[Текст]" custT="1"/>
      <dgm:spPr/>
      <dgm:t>
        <a:bodyPr/>
        <a:lstStyle/>
        <a:p>
          <a:pPr algn="just"/>
          <a:r>
            <a:rPr lang="ru-RU" sz="1400" b="1" dirty="0" smtClean="0"/>
            <a:t>В балансе на 01.01.2020  входящее сальдо по счетам 110110000,  110410000,  140130000            будет соответствовать остаткам в главной книге</a:t>
          </a:r>
        </a:p>
      </dgm:t>
    </dgm:pt>
    <dgm:pt modelId="{7F256BF3-1E72-496F-A998-8940F58C50D4}" type="parTrans" cxnId="{92CB3973-97A7-4D4B-AC18-59EE4CA2603A}">
      <dgm:prSet/>
      <dgm:spPr/>
      <dgm:t>
        <a:bodyPr/>
        <a:lstStyle/>
        <a:p>
          <a:endParaRPr lang="ru-RU"/>
        </a:p>
      </dgm:t>
    </dgm:pt>
    <dgm:pt modelId="{E5132CCA-AADB-44AF-9B82-6BFA05547C4C}" type="sibTrans" cxnId="{92CB3973-97A7-4D4B-AC18-59EE4CA2603A}">
      <dgm:prSet/>
      <dgm:spPr/>
      <dgm:t>
        <a:bodyPr/>
        <a:lstStyle/>
        <a:p>
          <a:endParaRPr lang="ru-RU"/>
        </a:p>
      </dgm:t>
    </dgm:pt>
    <dgm:pt modelId="{20FCDC62-54D2-467E-AD70-2478DC6CCD04}">
      <dgm:prSet custT="1"/>
      <dgm:spPr>
        <a:ln>
          <a:solidFill>
            <a:schemeClr val="bg1"/>
          </a:solidFill>
        </a:ln>
      </dgm:spPr>
      <dgm:t>
        <a:bodyPr/>
        <a:lstStyle/>
        <a:p>
          <a:pPr algn="just">
            <a:lnSpc>
              <a:spcPct val="100000"/>
            </a:lnSpc>
          </a:pPr>
          <a:r>
            <a:rPr lang="ru-RU" sz="1400" b="1" dirty="0" smtClean="0">
              <a:latin typeface="Times New Roman" panose="02020603050405020304" pitchFamily="18" charset="0"/>
              <a:cs typeface="Times New Roman" panose="02020603050405020304" pitchFamily="18" charset="0"/>
            </a:rPr>
            <a:t>Движение  ОС за 2019 отражается в</a:t>
          </a:r>
        </a:p>
        <a:p>
          <a:pPr algn="just">
            <a:lnSpc>
              <a:spcPct val="100000"/>
            </a:lnSpc>
          </a:pPr>
          <a:r>
            <a:rPr lang="ru-RU" sz="1400" b="1" dirty="0" smtClean="0">
              <a:latin typeface="Times New Roman" panose="02020603050405020304" pitchFamily="18" charset="0"/>
              <a:cs typeface="Times New Roman" panose="02020603050405020304" pitchFamily="18" charset="0"/>
            </a:rPr>
            <a:t>(ф. 0503168), (ф.0503768), (ф. 0503121),              (ф. 0503721), (ф. 0503110), (ф. 0503710) без учета операций по исправлении ошибок за предыдущий период</a:t>
          </a:r>
        </a:p>
      </dgm:t>
    </dgm:pt>
    <dgm:pt modelId="{A6539E05-5A99-42DF-8591-0FD1D0BC4098}" type="parTrans" cxnId="{42F1D298-31B4-41DA-8DAE-C53E84BF6988}">
      <dgm:prSet/>
      <dgm:spPr/>
      <dgm:t>
        <a:bodyPr/>
        <a:lstStyle/>
        <a:p>
          <a:endParaRPr lang="ru-RU"/>
        </a:p>
      </dgm:t>
    </dgm:pt>
    <dgm:pt modelId="{4D5F784E-CB81-46A2-81DC-E08711628C07}" type="sibTrans" cxnId="{42F1D298-31B4-41DA-8DAE-C53E84BF6988}">
      <dgm:prSet/>
      <dgm:spPr/>
      <dgm:t>
        <a:bodyPr/>
        <a:lstStyle/>
        <a:p>
          <a:endParaRPr lang="ru-RU"/>
        </a:p>
      </dgm:t>
    </dgm:pt>
    <dgm:pt modelId="{F82EF21F-392A-402B-BDBA-C560DD5F3547}">
      <dgm:prSet phldrT="[Текст]" custT="1"/>
      <dgm:spPr/>
      <dgm:t>
        <a:bodyPr/>
        <a:lstStyle/>
        <a:p>
          <a:r>
            <a:rPr lang="ru-RU" sz="1600" b="1" dirty="0" smtClean="0"/>
            <a:t>Сальдо на   01.01.2019</a:t>
          </a:r>
        </a:p>
      </dgm:t>
    </dgm:pt>
    <dgm:pt modelId="{46D79EF8-76B3-46DF-8D4B-B20C16B2EF05}" type="sibTrans" cxnId="{A03C9282-85F6-4715-9792-12E4FBC818A7}">
      <dgm:prSet/>
      <dgm:spPr/>
      <dgm:t>
        <a:bodyPr/>
        <a:lstStyle/>
        <a:p>
          <a:endParaRPr lang="ru-RU"/>
        </a:p>
      </dgm:t>
    </dgm:pt>
    <dgm:pt modelId="{9ACD6AF4-6149-4528-9F98-8F8CD1791BE3}" type="parTrans" cxnId="{A03C9282-85F6-4715-9792-12E4FBC818A7}">
      <dgm:prSet/>
      <dgm:spPr/>
      <dgm:t>
        <a:bodyPr/>
        <a:lstStyle/>
        <a:p>
          <a:endParaRPr lang="ru-RU"/>
        </a:p>
      </dgm:t>
    </dgm:pt>
    <dgm:pt modelId="{0CF63D3E-62A5-4C5D-8FA3-D790B4548B9E}">
      <dgm:prSet custT="1"/>
      <dgm:spPr/>
      <dgm:t>
        <a:bodyPr/>
        <a:lstStyle/>
        <a:p>
          <a:r>
            <a:rPr lang="ru-RU" sz="1400" b="1" dirty="0" smtClean="0">
              <a:solidFill>
                <a:srgbClr val="FF0000"/>
              </a:solidFill>
            </a:rPr>
            <a:t>Баланс за 2018 г. </a:t>
          </a:r>
          <a:r>
            <a:rPr lang="ru-RU" sz="1400" b="1" dirty="0" smtClean="0"/>
            <a:t>на 01.01.2019  </a:t>
          </a:r>
        </a:p>
        <a:p>
          <a:r>
            <a:rPr lang="ru-RU" sz="1400" b="1" dirty="0" smtClean="0"/>
            <a:t>  1 10110 000 –</a:t>
          </a:r>
          <a:r>
            <a:rPr lang="ru-RU" sz="1400" b="1" dirty="0" smtClean="0">
              <a:solidFill>
                <a:srgbClr val="0070C0"/>
              </a:solidFill>
            </a:rPr>
            <a:t>2500000,00</a:t>
          </a:r>
        </a:p>
        <a:p>
          <a:r>
            <a:rPr lang="ru-RU" sz="1400" b="1" dirty="0" smtClean="0"/>
            <a:t>1 10410 000 – 15000,00</a:t>
          </a:r>
        </a:p>
        <a:p>
          <a:r>
            <a:rPr lang="ru-RU" sz="1400" b="1" dirty="0" smtClean="0"/>
            <a:t>1 40130 000 – 2485000,00</a:t>
          </a:r>
          <a:endParaRPr lang="ru-RU" sz="1400" b="1" dirty="0"/>
        </a:p>
      </dgm:t>
    </dgm:pt>
    <dgm:pt modelId="{39BA6B37-07C6-44CE-9163-356CEE51FA8B}" type="parTrans" cxnId="{946FDDAE-F440-4B77-AA6D-442D91554A6E}">
      <dgm:prSet/>
      <dgm:spPr/>
      <dgm:t>
        <a:bodyPr/>
        <a:lstStyle/>
        <a:p>
          <a:endParaRPr lang="ru-RU"/>
        </a:p>
      </dgm:t>
    </dgm:pt>
    <dgm:pt modelId="{0F185664-7CC4-4E94-ABB7-067BB0154B8E}" type="sibTrans" cxnId="{946FDDAE-F440-4B77-AA6D-442D91554A6E}">
      <dgm:prSet/>
      <dgm:spPr/>
      <dgm:t>
        <a:bodyPr/>
        <a:lstStyle/>
        <a:p>
          <a:endParaRPr lang="ru-RU"/>
        </a:p>
      </dgm:t>
    </dgm:pt>
    <dgm:pt modelId="{7E7E68C9-BC7D-49BC-AC03-6F8774D12D84}">
      <dgm:prSet custT="1"/>
      <dgm:spPr/>
      <dgm:t>
        <a:bodyPr/>
        <a:lstStyle/>
        <a:p>
          <a:pPr algn="l"/>
          <a:r>
            <a:rPr lang="ru-RU" sz="1400" b="1" dirty="0" smtClean="0">
              <a:solidFill>
                <a:srgbClr val="FF0000"/>
              </a:solidFill>
            </a:rPr>
            <a:t>Баланс за 2019 г. </a:t>
          </a:r>
          <a:r>
            <a:rPr lang="ru-RU" sz="1400" b="1" dirty="0" smtClean="0"/>
            <a:t>на 01.01.2020  </a:t>
          </a:r>
        </a:p>
        <a:p>
          <a:pPr algn="l"/>
          <a:r>
            <a:rPr lang="ru-RU" sz="1400" b="1" dirty="0" smtClean="0"/>
            <a:t>110110000 – 1300000,00</a:t>
          </a:r>
        </a:p>
        <a:p>
          <a:pPr algn="l"/>
          <a:r>
            <a:rPr lang="ru-RU" sz="1400" b="1" dirty="0" smtClean="0"/>
            <a:t>110410000 – 12000,00</a:t>
          </a:r>
        </a:p>
        <a:p>
          <a:pPr algn="l"/>
          <a:r>
            <a:rPr lang="ru-RU" sz="1400" b="1" dirty="0" smtClean="0"/>
            <a:t>140130000 – 1288000,00</a:t>
          </a:r>
          <a:endParaRPr lang="ru-RU" sz="1400" b="1" dirty="0"/>
        </a:p>
      </dgm:t>
    </dgm:pt>
    <dgm:pt modelId="{EA16FC95-6403-45F7-9B7D-0AD543452D09}" type="parTrans" cxnId="{13344146-4ADF-4F31-87E7-C24CE67C1EF7}">
      <dgm:prSet/>
      <dgm:spPr/>
      <dgm:t>
        <a:bodyPr/>
        <a:lstStyle/>
        <a:p>
          <a:endParaRPr lang="ru-RU"/>
        </a:p>
      </dgm:t>
    </dgm:pt>
    <dgm:pt modelId="{A804EB81-9C96-4E46-B19F-996C00865D07}" type="sibTrans" cxnId="{13344146-4ADF-4F31-87E7-C24CE67C1EF7}">
      <dgm:prSet/>
      <dgm:spPr/>
      <dgm:t>
        <a:bodyPr/>
        <a:lstStyle/>
        <a:p>
          <a:endParaRPr lang="ru-RU"/>
        </a:p>
      </dgm:t>
    </dgm:pt>
    <dgm:pt modelId="{FBECCCEC-3E73-4F3F-B5F4-05A6296C4CA2}" type="pres">
      <dgm:prSet presAssocID="{C57EE05F-BB10-46D7-A708-14C10B0E740C}" presName="theList" presStyleCnt="0">
        <dgm:presLayoutVars>
          <dgm:dir/>
          <dgm:animLvl val="lvl"/>
          <dgm:resizeHandles val="exact"/>
        </dgm:presLayoutVars>
      </dgm:prSet>
      <dgm:spPr/>
      <dgm:t>
        <a:bodyPr/>
        <a:lstStyle/>
        <a:p>
          <a:endParaRPr lang="ru-RU"/>
        </a:p>
      </dgm:t>
    </dgm:pt>
    <dgm:pt modelId="{83B8A5E8-9818-4FFE-887D-7C9D3FE3E116}" type="pres">
      <dgm:prSet presAssocID="{F82EF21F-392A-402B-BDBA-C560DD5F3547}" presName="compNode" presStyleCnt="0"/>
      <dgm:spPr/>
      <dgm:t>
        <a:bodyPr/>
        <a:lstStyle/>
        <a:p>
          <a:endParaRPr lang="ru-RU"/>
        </a:p>
      </dgm:t>
    </dgm:pt>
    <dgm:pt modelId="{50C17B6B-1534-4DD9-A30E-4A71A1A990CB}" type="pres">
      <dgm:prSet presAssocID="{F82EF21F-392A-402B-BDBA-C560DD5F3547}" presName="aNode" presStyleLbl="bgShp" presStyleIdx="0" presStyleCnt="3" custScaleX="201863" custScaleY="100000" custLinFactNeighborX="14587" custLinFactNeighborY="1761"/>
      <dgm:spPr/>
      <dgm:t>
        <a:bodyPr/>
        <a:lstStyle/>
        <a:p>
          <a:endParaRPr lang="ru-RU"/>
        </a:p>
      </dgm:t>
    </dgm:pt>
    <dgm:pt modelId="{0BADED78-4DF2-4C61-BA4E-9A1192D4F6EB}" type="pres">
      <dgm:prSet presAssocID="{F82EF21F-392A-402B-BDBA-C560DD5F3547}" presName="textNode" presStyleLbl="bgShp" presStyleIdx="0" presStyleCnt="3"/>
      <dgm:spPr/>
      <dgm:t>
        <a:bodyPr/>
        <a:lstStyle/>
        <a:p>
          <a:endParaRPr lang="ru-RU"/>
        </a:p>
      </dgm:t>
    </dgm:pt>
    <dgm:pt modelId="{40673F23-D384-401A-8B11-2E2F2FA8C15E}" type="pres">
      <dgm:prSet presAssocID="{F82EF21F-392A-402B-BDBA-C560DD5F3547}" presName="compChildNode" presStyleCnt="0"/>
      <dgm:spPr/>
      <dgm:t>
        <a:bodyPr/>
        <a:lstStyle/>
        <a:p>
          <a:endParaRPr lang="ru-RU"/>
        </a:p>
      </dgm:t>
    </dgm:pt>
    <dgm:pt modelId="{8103594B-0FBC-4066-B2FC-5D9FDE59654D}" type="pres">
      <dgm:prSet presAssocID="{F82EF21F-392A-402B-BDBA-C560DD5F3547}" presName="theInnerList" presStyleCnt="0"/>
      <dgm:spPr/>
      <dgm:t>
        <a:bodyPr/>
        <a:lstStyle/>
        <a:p>
          <a:endParaRPr lang="ru-RU"/>
        </a:p>
      </dgm:t>
    </dgm:pt>
    <dgm:pt modelId="{39CE2143-79FB-4AC1-9409-D019A47FFEF1}" type="pres">
      <dgm:prSet presAssocID="{2BB7A57D-6FF0-4FD7-8526-542D38B35241}" presName="childNode" presStyleLbl="node1" presStyleIdx="0" presStyleCnt="9" custScaleX="507230" custScaleY="343771" custLinFactY="-161174" custLinFactNeighborX="-2754" custLinFactNeighborY="-200000">
        <dgm:presLayoutVars>
          <dgm:bulletEnabled val="1"/>
        </dgm:presLayoutVars>
      </dgm:prSet>
      <dgm:spPr/>
      <dgm:t>
        <a:bodyPr/>
        <a:lstStyle/>
        <a:p>
          <a:endParaRPr lang="ru-RU"/>
        </a:p>
      </dgm:t>
    </dgm:pt>
    <dgm:pt modelId="{11966BFB-9C51-4777-B364-5970AB364A76}" type="pres">
      <dgm:prSet presAssocID="{2BB7A57D-6FF0-4FD7-8526-542D38B35241}" presName="aSpace2" presStyleCnt="0"/>
      <dgm:spPr/>
      <dgm:t>
        <a:bodyPr/>
        <a:lstStyle/>
        <a:p>
          <a:endParaRPr lang="ru-RU"/>
        </a:p>
      </dgm:t>
    </dgm:pt>
    <dgm:pt modelId="{6F3E1B5A-3622-4DB3-B6BE-E17F4EAFD56C}" type="pres">
      <dgm:prSet presAssocID="{7954771C-C254-4E57-8D27-258FFE47745D}" presName="childNode" presStyleLbl="node1" presStyleIdx="1" presStyleCnt="9" custScaleX="576503" custScaleY="565502" custLinFactY="383664" custLinFactNeighborX="-234" custLinFactNeighborY="400000">
        <dgm:presLayoutVars>
          <dgm:bulletEnabled val="1"/>
        </dgm:presLayoutVars>
      </dgm:prSet>
      <dgm:spPr/>
      <dgm:t>
        <a:bodyPr/>
        <a:lstStyle/>
        <a:p>
          <a:endParaRPr lang="ru-RU"/>
        </a:p>
      </dgm:t>
    </dgm:pt>
    <dgm:pt modelId="{5351D97D-900F-443F-9D1B-C668CFACD6EB}" type="pres">
      <dgm:prSet presAssocID="{7954771C-C254-4E57-8D27-258FFE47745D}" presName="aSpace2" presStyleCnt="0"/>
      <dgm:spPr/>
      <dgm:t>
        <a:bodyPr/>
        <a:lstStyle/>
        <a:p>
          <a:endParaRPr lang="ru-RU"/>
        </a:p>
      </dgm:t>
    </dgm:pt>
    <dgm:pt modelId="{66494848-BF9B-45D0-9523-DA035DEA2340}" type="pres">
      <dgm:prSet presAssocID="{0CF63D3E-62A5-4C5D-8FA3-D790B4548B9E}" presName="childNode" presStyleLbl="node1" presStyleIdx="2" presStyleCnt="9" custScaleX="496798" custScaleY="385670" custLinFactY="-536354" custLinFactNeighborX="-1730" custLinFactNeighborY="-600000">
        <dgm:presLayoutVars>
          <dgm:bulletEnabled val="1"/>
        </dgm:presLayoutVars>
      </dgm:prSet>
      <dgm:spPr/>
      <dgm:t>
        <a:bodyPr/>
        <a:lstStyle/>
        <a:p>
          <a:endParaRPr lang="ru-RU"/>
        </a:p>
      </dgm:t>
    </dgm:pt>
    <dgm:pt modelId="{633EAEB4-333B-4B35-AAB3-B75887866499}" type="pres">
      <dgm:prSet presAssocID="{F82EF21F-392A-402B-BDBA-C560DD5F3547}" presName="aSpace" presStyleCnt="0"/>
      <dgm:spPr/>
      <dgm:t>
        <a:bodyPr/>
        <a:lstStyle/>
        <a:p>
          <a:endParaRPr lang="ru-RU"/>
        </a:p>
      </dgm:t>
    </dgm:pt>
    <dgm:pt modelId="{FBC0A8F6-6B0F-40AC-9157-8271F2CC6F4A}" type="pres">
      <dgm:prSet presAssocID="{823CCCC3-7293-45B8-BCFC-E50282485195}" presName="compNode" presStyleCnt="0"/>
      <dgm:spPr/>
      <dgm:t>
        <a:bodyPr/>
        <a:lstStyle/>
        <a:p>
          <a:endParaRPr lang="ru-RU"/>
        </a:p>
      </dgm:t>
    </dgm:pt>
    <dgm:pt modelId="{072EB34C-D55C-4A8E-A620-C5A59D76B5B6}" type="pres">
      <dgm:prSet presAssocID="{823CCCC3-7293-45B8-BCFC-E50282485195}" presName="aNode" presStyleLbl="bgShp" presStyleIdx="1" presStyleCnt="3" custScaleX="273471" custScaleY="78477" custLinFactNeighborX="8927" custLinFactNeighborY="-7889"/>
      <dgm:spPr/>
      <dgm:t>
        <a:bodyPr/>
        <a:lstStyle/>
        <a:p>
          <a:endParaRPr lang="ru-RU"/>
        </a:p>
      </dgm:t>
    </dgm:pt>
    <dgm:pt modelId="{2730FAC0-BE0E-4534-AB26-3870D8A4A126}" type="pres">
      <dgm:prSet presAssocID="{823CCCC3-7293-45B8-BCFC-E50282485195}" presName="textNode" presStyleLbl="bgShp" presStyleIdx="1" presStyleCnt="3"/>
      <dgm:spPr/>
      <dgm:t>
        <a:bodyPr/>
        <a:lstStyle/>
        <a:p>
          <a:endParaRPr lang="ru-RU"/>
        </a:p>
      </dgm:t>
    </dgm:pt>
    <dgm:pt modelId="{348A7C32-202A-4BBD-8D5F-78E4B5397C17}" type="pres">
      <dgm:prSet presAssocID="{823CCCC3-7293-45B8-BCFC-E50282485195}" presName="compChildNode" presStyleCnt="0"/>
      <dgm:spPr/>
      <dgm:t>
        <a:bodyPr/>
        <a:lstStyle/>
        <a:p>
          <a:endParaRPr lang="ru-RU"/>
        </a:p>
      </dgm:t>
    </dgm:pt>
    <dgm:pt modelId="{65A2CE56-6675-4927-B96A-1F5293529693}" type="pres">
      <dgm:prSet presAssocID="{823CCCC3-7293-45B8-BCFC-E50282485195}" presName="theInnerList" presStyleCnt="0"/>
      <dgm:spPr/>
      <dgm:t>
        <a:bodyPr/>
        <a:lstStyle/>
        <a:p>
          <a:endParaRPr lang="ru-RU"/>
        </a:p>
      </dgm:t>
    </dgm:pt>
    <dgm:pt modelId="{30E5FCC7-82B4-4071-9657-641A6C60BF61}" type="pres">
      <dgm:prSet presAssocID="{8FD44ACA-2D64-49FA-9D7C-6C53A54F0FCC}" presName="childNode" presStyleLbl="node1" presStyleIdx="3" presStyleCnt="9" custScaleX="860852" custScaleY="2000000" custLinFactY="-470106" custLinFactNeighborX="-26563" custLinFactNeighborY="-500000">
        <dgm:presLayoutVars>
          <dgm:bulletEnabled val="1"/>
        </dgm:presLayoutVars>
      </dgm:prSet>
      <dgm:spPr/>
      <dgm:t>
        <a:bodyPr/>
        <a:lstStyle/>
        <a:p>
          <a:endParaRPr lang="ru-RU"/>
        </a:p>
      </dgm:t>
    </dgm:pt>
    <dgm:pt modelId="{9014FC0A-6249-4BDC-B149-73D4C09C479C}" type="pres">
      <dgm:prSet presAssocID="{8FD44ACA-2D64-49FA-9D7C-6C53A54F0FCC}" presName="aSpace2" presStyleCnt="0"/>
      <dgm:spPr/>
      <dgm:t>
        <a:bodyPr/>
        <a:lstStyle/>
        <a:p>
          <a:endParaRPr lang="ru-RU"/>
        </a:p>
      </dgm:t>
    </dgm:pt>
    <dgm:pt modelId="{F0A3F622-582D-47CD-A911-91EB5E2B56F3}" type="pres">
      <dgm:prSet presAssocID="{A5AC06CD-15D4-4D0C-B1FD-1576CD359CDB}" presName="childNode" presStyleLbl="node1" presStyleIdx="4" presStyleCnt="9" custScaleX="508253" custScaleY="1334964" custLinFactY="200000" custLinFactNeighborX="8252" custLinFactNeighborY="216987">
        <dgm:presLayoutVars>
          <dgm:bulletEnabled val="1"/>
        </dgm:presLayoutVars>
      </dgm:prSet>
      <dgm:spPr/>
      <dgm:t>
        <a:bodyPr/>
        <a:lstStyle/>
        <a:p>
          <a:endParaRPr lang="ru-RU"/>
        </a:p>
      </dgm:t>
    </dgm:pt>
    <dgm:pt modelId="{4F807C7B-2FEC-4279-98E3-59674A7214FF}" type="pres">
      <dgm:prSet presAssocID="{A5AC06CD-15D4-4D0C-B1FD-1576CD359CDB}" presName="aSpace2" presStyleCnt="0"/>
      <dgm:spPr/>
      <dgm:t>
        <a:bodyPr/>
        <a:lstStyle/>
        <a:p>
          <a:endParaRPr lang="ru-RU"/>
        </a:p>
      </dgm:t>
    </dgm:pt>
    <dgm:pt modelId="{FDCE07EA-05F1-47A4-A10B-5D68040A4736}" type="pres">
      <dgm:prSet presAssocID="{20FCDC62-54D2-467E-AD70-2478DC6CCD04}" presName="childNode" presStyleLbl="node1" presStyleIdx="5" presStyleCnt="9" custAng="0" custScaleX="858465" custScaleY="1201282" custLinFactY="292841" custLinFactNeighborX="15951" custLinFactNeighborY="300000">
        <dgm:presLayoutVars>
          <dgm:bulletEnabled val="1"/>
        </dgm:presLayoutVars>
      </dgm:prSet>
      <dgm:spPr/>
      <dgm:t>
        <a:bodyPr/>
        <a:lstStyle/>
        <a:p>
          <a:endParaRPr lang="ru-RU"/>
        </a:p>
      </dgm:t>
    </dgm:pt>
    <dgm:pt modelId="{618B0855-3576-4B74-BD9E-05CFA6C88C80}" type="pres">
      <dgm:prSet presAssocID="{823CCCC3-7293-45B8-BCFC-E50282485195}" presName="aSpace" presStyleCnt="0"/>
      <dgm:spPr/>
      <dgm:t>
        <a:bodyPr/>
        <a:lstStyle/>
        <a:p>
          <a:endParaRPr lang="ru-RU"/>
        </a:p>
      </dgm:t>
    </dgm:pt>
    <dgm:pt modelId="{E0856A8E-8A77-4287-8335-65149467455B}" type="pres">
      <dgm:prSet presAssocID="{5CD6DFF4-0B9E-4948-B1D9-2439D45F3624}" presName="compNode" presStyleCnt="0"/>
      <dgm:spPr/>
      <dgm:t>
        <a:bodyPr/>
        <a:lstStyle/>
        <a:p>
          <a:endParaRPr lang="ru-RU"/>
        </a:p>
      </dgm:t>
    </dgm:pt>
    <dgm:pt modelId="{F0116E0A-A4A1-4BAF-8756-A9C67B0D41E7}" type="pres">
      <dgm:prSet presAssocID="{5CD6DFF4-0B9E-4948-B1D9-2439D45F3624}" presName="aNode" presStyleLbl="bgShp" presStyleIdx="2" presStyleCnt="3" custScaleX="221358" custScaleY="93478" custLinFactNeighborX="-4303" custLinFactNeighborY="-5179"/>
      <dgm:spPr/>
      <dgm:t>
        <a:bodyPr/>
        <a:lstStyle/>
        <a:p>
          <a:endParaRPr lang="ru-RU"/>
        </a:p>
      </dgm:t>
    </dgm:pt>
    <dgm:pt modelId="{D3497FEF-AA7D-46F2-AB39-A49DAA02FC77}" type="pres">
      <dgm:prSet presAssocID="{5CD6DFF4-0B9E-4948-B1D9-2439D45F3624}" presName="textNode" presStyleLbl="bgShp" presStyleIdx="2" presStyleCnt="3"/>
      <dgm:spPr/>
      <dgm:t>
        <a:bodyPr/>
        <a:lstStyle/>
        <a:p>
          <a:endParaRPr lang="ru-RU"/>
        </a:p>
      </dgm:t>
    </dgm:pt>
    <dgm:pt modelId="{70181FA7-3AB1-4E64-A390-4F66DBFF4D04}" type="pres">
      <dgm:prSet presAssocID="{5CD6DFF4-0B9E-4948-B1D9-2439D45F3624}" presName="compChildNode" presStyleCnt="0"/>
      <dgm:spPr/>
      <dgm:t>
        <a:bodyPr/>
        <a:lstStyle/>
        <a:p>
          <a:endParaRPr lang="ru-RU"/>
        </a:p>
      </dgm:t>
    </dgm:pt>
    <dgm:pt modelId="{F6D82021-BDB1-4B65-A960-1BAEFB1F9CEE}" type="pres">
      <dgm:prSet presAssocID="{5CD6DFF4-0B9E-4948-B1D9-2439D45F3624}" presName="theInnerList" presStyleCnt="0"/>
      <dgm:spPr/>
      <dgm:t>
        <a:bodyPr/>
        <a:lstStyle/>
        <a:p>
          <a:endParaRPr lang="ru-RU"/>
        </a:p>
      </dgm:t>
    </dgm:pt>
    <dgm:pt modelId="{F5BC871E-137D-4DCA-AF01-0AA832F7F0E3}" type="pres">
      <dgm:prSet presAssocID="{67E902B9-D8F6-4B2F-8050-92AF02B2DBC9}" presName="childNode" presStyleLbl="node1" presStyleIdx="6" presStyleCnt="9" custScaleX="468096" custScaleY="223766" custLinFactY="-71757" custLinFactNeighborX="1386" custLinFactNeighborY="-100000">
        <dgm:presLayoutVars>
          <dgm:bulletEnabled val="1"/>
        </dgm:presLayoutVars>
      </dgm:prSet>
      <dgm:spPr/>
      <dgm:t>
        <a:bodyPr/>
        <a:lstStyle/>
        <a:p>
          <a:endParaRPr lang="ru-RU"/>
        </a:p>
      </dgm:t>
    </dgm:pt>
    <dgm:pt modelId="{E89E032F-2259-4AFE-9322-E3E07BCFD8FB}" type="pres">
      <dgm:prSet presAssocID="{67E902B9-D8F6-4B2F-8050-92AF02B2DBC9}" presName="aSpace2" presStyleCnt="0"/>
      <dgm:spPr/>
      <dgm:t>
        <a:bodyPr/>
        <a:lstStyle/>
        <a:p>
          <a:endParaRPr lang="ru-RU"/>
        </a:p>
      </dgm:t>
    </dgm:pt>
    <dgm:pt modelId="{3260187C-6BD2-4940-95A5-28DED4F602FB}" type="pres">
      <dgm:prSet presAssocID="{C5EDD597-668F-4CF9-BBBA-5FA0AF4BA1A5}" presName="childNode" presStyleLbl="node1" presStyleIdx="7" presStyleCnt="9" custScaleX="459174" custScaleY="302585" custLinFactY="200000" custLinFactNeighborX="7210" custLinFactNeighborY="212137">
        <dgm:presLayoutVars>
          <dgm:bulletEnabled val="1"/>
        </dgm:presLayoutVars>
      </dgm:prSet>
      <dgm:spPr/>
      <dgm:t>
        <a:bodyPr/>
        <a:lstStyle/>
        <a:p>
          <a:endParaRPr lang="ru-RU"/>
        </a:p>
      </dgm:t>
    </dgm:pt>
    <dgm:pt modelId="{27083F82-371A-4715-BDBF-278928D1D985}" type="pres">
      <dgm:prSet presAssocID="{C5EDD597-668F-4CF9-BBBA-5FA0AF4BA1A5}" presName="aSpace2" presStyleCnt="0"/>
      <dgm:spPr/>
      <dgm:t>
        <a:bodyPr/>
        <a:lstStyle/>
        <a:p>
          <a:endParaRPr lang="ru-RU"/>
        </a:p>
      </dgm:t>
    </dgm:pt>
    <dgm:pt modelId="{B5621B5E-BBF8-4F6A-8851-BCB725A066ED}" type="pres">
      <dgm:prSet presAssocID="{7E7E68C9-BC7D-49BC-AC03-6F8774D12D84}" presName="childNode" presStyleLbl="node1" presStyleIdx="8" presStyleCnt="9" custScaleX="488757" custScaleY="222029" custLinFactY="-319893" custLinFactNeighborX="-153" custLinFactNeighborY="-400000">
        <dgm:presLayoutVars>
          <dgm:bulletEnabled val="1"/>
        </dgm:presLayoutVars>
      </dgm:prSet>
      <dgm:spPr/>
      <dgm:t>
        <a:bodyPr/>
        <a:lstStyle/>
        <a:p>
          <a:endParaRPr lang="ru-RU"/>
        </a:p>
      </dgm:t>
    </dgm:pt>
  </dgm:ptLst>
  <dgm:cxnLst>
    <dgm:cxn modelId="{13344146-4ADF-4F31-87E7-C24CE67C1EF7}" srcId="{5CD6DFF4-0B9E-4948-B1D9-2439D45F3624}" destId="{7E7E68C9-BC7D-49BC-AC03-6F8774D12D84}" srcOrd="2" destOrd="0" parTransId="{EA16FC95-6403-45F7-9B7D-0AD543452D09}" sibTransId="{A804EB81-9C96-4E46-B19F-996C00865D07}"/>
    <dgm:cxn modelId="{A686E6BA-D4E2-4B07-AE8B-C3B87FD8A4C9}" srcId="{C57EE05F-BB10-46D7-A708-14C10B0E740C}" destId="{5CD6DFF4-0B9E-4948-B1D9-2439D45F3624}" srcOrd="2" destOrd="0" parTransId="{FC231AB1-4FB5-4E8E-9A4B-D1EA7906FBE6}" sibTransId="{CFF61F5B-6863-4D51-8CAA-84C750C510B2}"/>
    <dgm:cxn modelId="{ADA77B21-921F-4FC0-B359-5EFB128D3C55}" type="presOf" srcId="{F82EF21F-392A-402B-BDBA-C560DD5F3547}" destId="{50C17B6B-1534-4DD9-A30E-4A71A1A990CB}" srcOrd="0" destOrd="0" presId="urn:microsoft.com/office/officeart/2005/8/layout/lProcess2"/>
    <dgm:cxn modelId="{11B53237-6D9C-47C3-8243-7ABCEC948D69}" type="presOf" srcId="{823CCCC3-7293-45B8-BCFC-E50282485195}" destId="{072EB34C-D55C-4A8E-A620-C5A59D76B5B6}" srcOrd="0" destOrd="0" presId="urn:microsoft.com/office/officeart/2005/8/layout/lProcess2"/>
    <dgm:cxn modelId="{6DF5CFC0-C3D5-4715-9E18-88A75CB27364}" srcId="{F82EF21F-392A-402B-BDBA-C560DD5F3547}" destId="{7954771C-C254-4E57-8D27-258FFE47745D}" srcOrd="1" destOrd="0" parTransId="{397B9B24-F862-4FB1-9F21-A18FC8FE8A5F}" sibTransId="{6377935E-A857-4B65-A2D4-4598B4DF49C3}"/>
    <dgm:cxn modelId="{5B70C23D-DC8C-43C8-AFE0-458ACDDC25C7}" type="presOf" srcId="{67E902B9-D8F6-4B2F-8050-92AF02B2DBC9}" destId="{F5BC871E-137D-4DCA-AF01-0AA832F7F0E3}" srcOrd="0" destOrd="0" presId="urn:microsoft.com/office/officeart/2005/8/layout/lProcess2"/>
    <dgm:cxn modelId="{2B2C0BD3-90E5-4AB3-894C-0B5768F1CAED}" type="presOf" srcId="{C5EDD597-668F-4CF9-BBBA-5FA0AF4BA1A5}" destId="{3260187C-6BD2-4940-95A5-28DED4F602FB}" srcOrd="0" destOrd="0" presId="urn:microsoft.com/office/officeart/2005/8/layout/lProcess2"/>
    <dgm:cxn modelId="{CB379428-C44E-4C01-953B-CA6D73470641}" type="presOf" srcId="{F82EF21F-392A-402B-BDBA-C560DD5F3547}" destId="{0BADED78-4DF2-4C61-BA4E-9A1192D4F6EB}" srcOrd="1" destOrd="0" presId="urn:microsoft.com/office/officeart/2005/8/layout/lProcess2"/>
    <dgm:cxn modelId="{92CB3973-97A7-4D4B-AC18-59EE4CA2603A}" srcId="{5CD6DFF4-0B9E-4948-B1D9-2439D45F3624}" destId="{C5EDD597-668F-4CF9-BBBA-5FA0AF4BA1A5}" srcOrd="1" destOrd="0" parTransId="{7F256BF3-1E72-496F-A998-8940F58C50D4}" sibTransId="{E5132CCA-AADB-44AF-9B82-6BFA05547C4C}"/>
    <dgm:cxn modelId="{FF1B0C2E-634A-4E72-A11E-20DAEE2ED4A1}" type="presOf" srcId="{0CF63D3E-62A5-4C5D-8FA3-D790B4548B9E}" destId="{66494848-BF9B-45D0-9523-DA035DEA2340}" srcOrd="0" destOrd="0" presId="urn:microsoft.com/office/officeart/2005/8/layout/lProcess2"/>
    <dgm:cxn modelId="{C040A5CB-0047-4D85-A080-5D7B7C45C9CB}" type="presOf" srcId="{C57EE05F-BB10-46D7-A708-14C10B0E740C}" destId="{FBECCCEC-3E73-4F3F-B5F4-05A6296C4CA2}" srcOrd="0" destOrd="0" presId="urn:microsoft.com/office/officeart/2005/8/layout/lProcess2"/>
    <dgm:cxn modelId="{946FDDAE-F440-4B77-AA6D-442D91554A6E}" srcId="{F82EF21F-392A-402B-BDBA-C560DD5F3547}" destId="{0CF63D3E-62A5-4C5D-8FA3-D790B4548B9E}" srcOrd="2" destOrd="0" parTransId="{39BA6B37-07C6-44CE-9163-356CEE51FA8B}" sibTransId="{0F185664-7CC4-4E94-ABB7-067BB0154B8E}"/>
    <dgm:cxn modelId="{7B606337-1C61-44E4-82FB-8116C2C9CD33}" srcId="{5CD6DFF4-0B9E-4948-B1D9-2439D45F3624}" destId="{67E902B9-D8F6-4B2F-8050-92AF02B2DBC9}" srcOrd="0" destOrd="0" parTransId="{23992F06-6F3A-40AA-A608-517344CE9765}" sibTransId="{1DDCE3C1-98F0-441A-BCFD-1DDB370634BE}"/>
    <dgm:cxn modelId="{90F3935E-8378-4E5F-98C7-D445EA0C98AA}" type="presOf" srcId="{5CD6DFF4-0B9E-4948-B1D9-2439D45F3624}" destId="{F0116E0A-A4A1-4BAF-8756-A9C67B0D41E7}" srcOrd="0" destOrd="0" presId="urn:microsoft.com/office/officeart/2005/8/layout/lProcess2"/>
    <dgm:cxn modelId="{162FFE1F-7261-4914-B260-A72BE20994DF}" srcId="{F82EF21F-392A-402B-BDBA-C560DD5F3547}" destId="{2BB7A57D-6FF0-4FD7-8526-542D38B35241}" srcOrd="0" destOrd="0" parTransId="{AAB15B1E-AB4F-439C-9768-368FFD5F2149}" sibTransId="{92C0AD83-CBAD-4751-ADEF-02817B275F86}"/>
    <dgm:cxn modelId="{15B88678-E9FD-4FDF-AF09-4B645B1A1672}" type="presOf" srcId="{7E7E68C9-BC7D-49BC-AC03-6F8774D12D84}" destId="{B5621B5E-BBF8-4F6A-8851-BCB725A066ED}" srcOrd="0" destOrd="0" presId="urn:microsoft.com/office/officeart/2005/8/layout/lProcess2"/>
    <dgm:cxn modelId="{A03C9282-85F6-4715-9792-12E4FBC818A7}" srcId="{C57EE05F-BB10-46D7-A708-14C10B0E740C}" destId="{F82EF21F-392A-402B-BDBA-C560DD5F3547}" srcOrd="0" destOrd="0" parTransId="{9ACD6AF4-6149-4528-9F98-8F8CD1791BE3}" sibTransId="{46D79EF8-76B3-46DF-8D4B-B20C16B2EF05}"/>
    <dgm:cxn modelId="{4D87C441-951A-4CEE-8C01-C244657738F8}" type="presOf" srcId="{823CCCC3-7293-45B8-BCFC-E50282485195}" destId="{2730FAC0-BE0E-4534-AB26-3870D8A4A126}" srcOrd="1" destOrd="0" presId="urn:microsoft.com/office/officeart/2005/8/layout/lProcess2"/>
    <dgm:cxn modelId="{F1562E00-9A55-4E63-92AF-7BAE6A3C8BE1}" type="presOf" srcId="{8FD44ACA-2D64-49FA-9D7C-6C53A54F0FCC}" destId="{30E5FCC7-82B4-4071-9657-641A6C60BF61}" srcOrd="0" destOrd="0" presId="urn:microsoft.com/office/officeart/2005/8/layout/lProcess2"/>
    <dgm:cxn modelId="{F454A383-6126-48EB-87EE-A86BEACCCB05}" srcId="{823CCCC3-7293-45B8-BCFC-E50282485195}" destId="{A5AC06CD-15D4-4D0C-B1FD-1576CD359CDB}" srcOrd="1" destOrd="0" parTransId="{34909E2D-03F9-4A40-80BF-78E05DD5D174}" sibTransId="{3380DB1A-D421-4149-A149-DC87A3973CB4}"/>
    <dgm:cxn modelId="{A431C8CE-4113-40A5-B923-22620671DB87}" type="presOf" srcId="{7954771C-C254-4E57-8D27-258FFE47745D}" destId="{6F3E1B5A-3622-4DB3-B6BE-E17F4EAFD56C}" srcOrd="0" destOrd="0" presId="urn:microsoft.com/office/officeart/2005/8/layout/lProcess2"/>
    <dgm:cxn modelId="{7E307C24-C748-4856-8F2F-BBD4A6AD97BE}" srcId="{823CCCC3-7293-45B8-BCFC-E50282485195}" destId="{8FD44ACA-2D64-49FA-9D7C-6C53A54F0FCC}" srcOrd="0" destOrd="0" parTransId="{E0FAE49F-D669-4013-BCC5-D07392AED2D9}" sibTransId="{343AE8AA-75BD-422B-B3FC-C068196AE2F0}"/>
    <dgm:cxn modelId="{42F1D298-31B4-41DA-8DAE-C53E84BF6988}" srcId="{823CCCC3-7293-45B8-BCFC-E50282485195}" destId="{20FCDC62-54D2-467E-AD70-2478DC6CCD04}" srcOrd="2" destOrd="0" parTransId="{A6539E05-5A99-42DF-8591-0FD1D0BC4098}" sibTransId="{4D5F784E-CB81-46A2-81DC-E08711628C07}"/>
    <dgm:cxn modelId="{8D436D3D-8D3A-4BE9-B4F4-A147A1534F82}" srcId="{C57EE05F-BB10-46D7-A708-14C10B0E740C}" destId="{823CCCC3-7293-45B8-BCFC-E50282485195}" srcOrd="1" destOrd="0" parTransId="{2F3BFCD8-936A-4ECA-9C3A-716CDAB50A49}" sibTransId="{7BF1F9A1-DD3E-472F-BDCE-1A1985A31BB8}"/>
    <dgm:cxn modelId="{CBBEBDFA-0A0B-4689-B596-0602CA6115C5}" type="presOf" srcId="{5CD6DFF4-0B9E-4948-B1D9-2439D45F3624}" destId="{D3497FEF-AA7D-46F2-AB39-A49DAA02FC77}" srcOrd="1" destOrd="0" presId="urn:microsoft.com/office/officeart/2005/8/layout/lProcess2"/>
    <dgm:cxn modelId="{67975C6F-719C-4DDF-8B50-557D47D0C062}" type="presOf" srcId="{A5AC06CD-15D4-4D0C-B1FD-1576CD359CDB}" destId="{F0A3F622-582D-47CD-A911-91EB5E2B56F3}" srcOrd="0" destOrd="0" presId="urn:microsoft.com/office/officeart/2005/8/layout/lProcess2"/>
    <dgm:cxn modelId="{D65B03B1-A291-4A80-88B4-41012DD3C07D}" type="presOf" srcId="{20FCDC62-54D2-467E-AD70-2478DC6CCD04}" destId="{FDCE07EA-05F1-47A4-A10B-5D68040A4736}" srcOrd="0" destOrd="0" presId="urn:microsoft.com/office/officeart/2005/8/layout/lProcess2"/>
    <dgm:cxn modelId="{EA7BFA57-78A6-4528-A44E-4FE8F41719A3}" type="presOf" srcId="{2BB7A57D-6FF0-4FD7-8526-542D38B35241}" destId="{39CE2143-79FB-4AC1-9409-D019A47FFEF1}" srcOrd="0" destOrd="0" presId="urn:microsoft.com/office/officeart/2005/8/layout/lProcess2"/>
    <dgm:cxn modelId="{DC9763AF-BA30-4729-8139-511B455CEB48}" type="presParOf" srcId="{FBECCCEC-3E73-4F3F-B5F4-05A6296C4CA2}" destId="{83B8A5E8-9818-4FFE-887D-7C9D3FE3E116}" srcOrd="0" destOrd="0" presId="urn:microsoft.com/office/officeart/2005/8/layout/lProcess2"/>
    <dgm:cxn modelId="{1493ACCD-9037-4223-9EAA-92F6457E40BC}" type="presParOf" srcId="{83B8A5E8-9818-4FFE-887D-7C9D3FE3E116}" destId="{50C17B6B-1534-4DD9-A30E-4A71A1A990CB}" srcOrd="0" destOrd="0" presId="urn:microsoft.com/office/officeart/2005/8/layout/lProcess2"/>
    <dgm:cxn modelId="{95990C10-A880-471F-AD16-2AE11551C6C5}" type="presParOf" srcId="{83B8A5E8-9818-4FFE-887D-7C9D3FE3E116}" destId="{0BADED78-4DF2-4C61-BA4E-9A1192D4F6EB}" srcOrd="1" destOrd="0" presId="urn:microsoft.com/office/officeart/2005/8/layout/lProcess2"/>
    <dgm:cxn modelId="{2643535E-07DB-4617-9108-F16D489AED00}" type="presParOf" srcId="{83B8A5E8-9818-4FFE-887D-7C9D3FE3E116}" destId="{40673F23-D384-401A-8B11-2E2F2FA8C15E}" srcOrd="2" destOrd="0" presId="urn:microsoft.com/office/officeart/2005/8/layout/lProcess2"/>
    <dgm:cxn modelId="{5116AAE0-F670-4EA1-A716-178DA9FBED1C}" type="presParOf" srcId="{40673F23-D384-401A-8B11-2E2F2FA8C15E}" destId="{8103594B-0FBC-4066-B2FC-5D9FDE59654D}" srcOrd="0" destOrd="0" presId="urn:microsoft.com/office/officeart/2005/8/layout/lProcess2"/>
    <dgm:cxn modelId="{715DBEED-5D3F-45BA-8375-48EB78219D66}" type="presParOf" srcId="{8103594B-0FBC-4066-B2FC-5D9FDE59654D}" destId="{39CE2143-79FB-4AC1-9409-D019A47FFEF1}" srcOrd="0" destOrd="0" presId="urn:microsoft.com/office/officeart/2005/8/layout/lProcess2"/>
    <dgm:cxn modelId="{AC9EA886-2271-4626-AE3F-153D95CDB1C1}" type="presParOf" srcId="{8103594B-0FBC-4066-B2FC-5D9FDE59654D}" destId="{11966BFB-9C51-4777-B364-5970AB364A76}" srcOrd="1" destOrd="0" presId="urn:microsoft.com/office/officeart/2005/8/layout/lProcess2"/>
    <dgm:cxn modelId="{CA6E5237-05A9-4D2D-9F3E-1C2A2BFC72BE}" type="presParOf" srcId="{8103594B-0FBC-4066-B2FC-5D9FDE59654D}" destId="{6F3E1B5A-3622-4DB3-B6BE-E17F4EAFD56C}" srcOrd="2" destOrd="0" presId="urn:microsoft.com/office/officeart/2005/8/layout/lProcess2"/>
    <dgm:cxn modelId="{52874D63-533F-4E0C-BEAD-3737B071B05E}" type="presParOf" srcId="{8103594B-0FBC-4066-B2FC-5D9FDE59654D}" destId="{5351D97D-900F-443F-9D1B-C668CFACD6EB}" srcOrd="3" destOrd="0" presId="urn:microsoft.com/office/officeart/2005/8/layout/lProcess2"/>
    <dgm:cxn modelId="{2B9B17E8-72E1-4573-BF5C-8B6B53434291}" type="presParOf" srcId="{8103594B-0FBC-4066-B2FC-5D9FDE59654D}" destId="{66494848-BF9B-45D0-9523-DA035DEA2340}" srcOrd="4" destOrd="0" presId="urn:microsoft.com/office/officeart/2005/8/layout/lProcess2"/>
    <dgm:cxn modelId="{37B292ED-5ED2-42BB-8134-80B868CB07F0}" type="presParOf" srcId="{FBECCCEC-3E73-4F3F-B5F4-05A6296C4CA2}" destId="{633EAEB4-333B-4B35-AAB3-B75887866499}" srcOrd="1" destOrd="0" presId="urn:microsoft.com/office/officeart/2005/8/layout/lProcess2"/>
    <dgm:cxn modelId="{DDE31E9B-CAC9-4BC8-BCDC-967C795460A4}" type="presParOf" srcId="{FBECCCEC-3E73-4F3F-B5F4-05A6296C4CA2}" destId="{FBC0A8F6-6B0F-40AC-9157-8271F2CC6F4A}" srcOrd="2" destOrd="0" presId="urn:microsoft.com/office/officeart/2005/8/layout/lProcess2"/>
    <dgm:cxn modelId="{0EEEFF3F-D69C-46D6-A603-E91676B1A3E8}" type="presParOf" srcId="{FBC0A8F6-6B0F-40AC-9157-8271F2CC6F4A}" destId="{072EB34C-D55C-4A8E-A620-C5A59D76B5B6}" srcOrd="0" destOrd="0" presId="urn:microsoft.com/office/officeart/2005/8/layout/lProcess2"/>
    <dgm:cxn modelId="{6DF3A750-096B-4B24-B2A2-A4F12F6DBABB}" type="presParOf" srcId="{FBC0A8F6-6B0F-40AC-9157-8271F2CC6F4A}" destId="{2730FAC0-BE0E-4534-AB26-3870D8A4A126}" srcOrd="1" destOrd="0" presId="urn:microsoft.com/office/officeart/2005/8/layout/lProcess2"/>
    <dgm:cxn modelId="{5143DE52-1DE8-4A08-A9F5-BFAA8D9E6B8F}" type="presParOf" srcId="{FBC0A8F6-6B0F-40AC-9157-8271F2CC6F4A}" destId="{348A7C32-202A-4BBD-8D5F-78E4B5397C17}" srcOrd="2" destOrd="0" presId="urn:microsoft.com/office/officeart/2005/8/layout/lProcess2"/>
    <dgm:cxn modelId="{527C8383-4BEE-4C73-A670-62947C2C5C87}" type="presParOf" srcId="{348A7C32-202A-4BBD-8D5F-78E4B5397C17}" destId="{65A2CE56-6675-4927-B96A-1F5293529693}" srcOrd="0" destOrd="0" presId="urn:microsoft.com/office/officeart/2005/8/layout/lProcess2"/>
    <dgm:cxn modelId="{5F81C070-2E49-4FAE-A486-1D9514AE4D5E}" type="presParOf" srcId="{65A2CE56-6675-4927-B96A-1F5293529693}" destId="{30E5FCC7-82B4-4071-9657-641A6C60BF61}" srcOrd="0" destOrd="0" presId="urn:microsoft.com/office/officeart/2005/8/layout/lProcess2"/>
    <dgm:cxn modelId="{12049973-525F-4959-914F-D36708308A2F}" type="presParOf" srcId="{65A2CE56-6675-4927-B96A-1F5293529693}" destId="{9014FC0A-6249-4BDC-B149-73D4C09C479C}" srcOrd="1" destOrd="0" presId="urn:microsoft.com/office/officeart/2005/8/layout/lProcess2"/>
    <dgm:cxn modelId="{11A3D245-9A25-4157-B0F3-496DD632A963}" type="presParOf" srcId="{65A2CE56-6675-4927-B96A-1F5293529693}" destId="{F0A3F622-582D-47CD-A911-91EB5E2B56F3}" srcOrd="2" destOrd="0" presId="urn:microsoft.com/office/officeart/2005/8/layout/lProcess2"/>
    <dgm:cxn modelId="{1ED091FC-E8A1-4A62-92B0-0F4D32229357}" type="presParOf" srcId="{65A2CE56-6675-4927-B96A-1F5293529693}" destId="{4F807C7B-2FEC-4279-98E3-59674A7214FF}" srcOrd="3" destOrd="0" presId="urn:microsoft.com/office/officeart/2005/8/layout/lProcess2"/>
    <dgm:cxn modelId="{24CDEB03-D22E-4EC7-AAF2-304878D03B43}" type="presParOf" srcId="{65A2CE56-6675-4927-B96A-1F5293529693}" destId="{FDCE07EA-05F1-47A4-A10B-5D68040A4736}" srcOrd="4" destOrd="0" presId="urn:microsoft.com/office/officeart/2005/8/layout/lProcess2"/>
    <dgm:cxn modelId="{0D38CD9B-1C3D-4E75-9A8C-48D6D2833E43}" type="presParOf" srcId="{FBECCCEC-3E73-4F3F-B5F4-05A6296C4CA2}" destId="{618B0855-3576-4B74-BD9E-05CFA6C88C80}" srcOrd="3" destOrd="0" presId="urn:microsoft.com/office/officeart/2005/8/layout/lProcess2"/>
    <dgm:cxn modelId="{9311ED81-4C48-4705-9623-D63D81CB59FD}" type="presParOf" srcId="{FBECCCEC-3E73-4F3F-B5F4-05A6296C4CA2}" destId="{E0856A8E-8A77-4287-8335-65149467455B}" srcOrd="4" destOrd="0" presId="urn:microsoft.com/office/officeart/2005/8/layout/lProcess2"/>
    <dgm:cxn modelId="{EDCB7527-65E9-407D-90F8-E5EA9B21DFF7}" type="presParOf" srcId="{E0856A8E-8A77-4287-8335-65149467455B}" destId="{F0116E0A-A4A1-4BAF-8756-A9C67B0D41E7}" srcOrd="0" destOrd="0" presId="urn:microsoft.com/office/officeart/2005/8/layout/lProcess2"/>
    <dgm:cxn modelId="{68BA912B-A4B4-4798-AE6A-AFAB66FEDD0E}" type="presParOf" srcId="{E0856A8E-8A77-4287-8335-65149467455B}" destId="{D3497FEF-AA7D-46F2-AB39-A49DAA02FC77}" srcOrd="1" destOrd="0" presId="urn:microsoft.com/office/officeart/2005/8/layout/lProcess2"/>
    <dgm:cxn modelId="{13A28C6E-B589-46F9-8018-7CC2D5D625F1}" type="presParOf" srcId="{E0856A8E-8A77-4287-8335-65149467455B}" destId="{70181FA7-3AB1-4E64-A390-4F66DBFF4D04}" srcOrd="2" destOrd="0" presId="urn:microsoft.com/office/officeart/2005/8/layout/lProcess2"/>
    <dgm:cxn modelId="{5A2DC453-051C-4AC4-AA60-FE3888ED4C92}" type="presParOf" srcId="{70181FA7-3AB1-4E64-A390-4F66DBFF4D04}" destId="{F6D82021-BDB1-4B65-A960-1BAEFB1F9CEE}" srcOrd="0" destOrd="0" presId="urn:microsoft.com/office/officeart/2005/8/layout/lProcess2"/>
    <dgm:cxn modelId="{3C08AEFD-BD7A-4E79-A504-F19A1C5F5511}" type="presParOf" srcId="{F6D82021-BDB1-4B65-A960-1BAEFB1F9CEE}" destId="{F5BC871E-137D-4DCA-AF01-0AA832F7F0E3}" srcOrd="0" destOrd="0" presId="urn:microsoft.com/office/officeart/2005/8/layout/lProcess2"/>
    <dgm:cxn modelId="{AA805341-7389-4B0B-BE04-6F0C6A6F3B0B}" type="presParOf" srcId="{F6D82021-BDB1-4B65-A960-1BAEFB1F9CEE}" destId="{E89E032F-2259-4AFE-9322-E3E07BCFD8FB}" srcOrd="1" destOrd="0" presId="urn:microsoft.com/office/officeart/2005/8/layout/lProcess2"/>
    <dgm:cxn modelId="{41A4472D-5C97-4F00-BE8A-DB87112254CB}" type="presParOf" srcId="{F6D82021-BDB1-4B65-A960-1BAEFB1F9CEE}" destId="{3260187C-6BD2-4940-95A5-28DED4F602FB}" srcOrd="2" destOrd="0" presId="urn:microsoft.com/office/officeart/2005/8/layout/lProcess2"/>
    <dgm:cxn modelId="{CEBEBFCE-188F-42CD-A263-69698E72B216}" type="presParOf" srcId="{F6D82021-BDB1-4B65-A960-1BAEFB1F9CEE}" destId="{27083F82-371A-4715-BDBF-278928D1D985}" srcOrd="3" destOrd="0" presId="urn:microsoft.com/office/officeart/2005/8/layout/lProcess2"/>
    <dgm:cxn modelId="{5741101C-30B2-45AE-99F5-28F8B401D33A}" type="presParOf" srcId="{F6D82021-BDB1-4B65-A960-1BAEFB1F9CEE}" destId="{B5621B5E-BBF8-4F6A-8851-BCB725A066ED}" srcOrd="4"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DE25573-9862-4E2C-B948-CDDFA5FF2113}" type="doc">
      <dgm:prSet loTypeId="urn:microsoft.com/office/officeart/2005/8/layout/hList7#1" loCatId="list" qsTypeId="urn:microsoft.com/office/officeart/2005/8/quickstyle/simple1" qsCatId="simple" csTypeId="urn:microsoft.com/office/officeart/2005/8/colors/accent1_2" csCatId="accent1" phldr="1"/>
      <dgm:spPr/>
      <dgm:t>
        <a:bodyPr/>
        <a:lstStyle/>
        <a:p>
          <a:endParaRPr lang="ru-RU"/>
        </a:p>
      </dgm:t>
    </dgm:pt>
    <dgm:pt modelId="{B1329F3F-570B-4194-B82E-EDEABE575A4A}">
      <dgm:prSet phldrT="[Текст]" custT="1"/>
      <dgm:spPr/>
      <dgm:t>
        <a:bodyPr/>
        <a:lstStyle/>
        <a:p>
          <a:r>
            <a:rPr lang="ru-RU" sz="3200" dirty="0" smtClean="0"/>
            <a:t>Отчетная дата</a:t>
          </a:r>
          <a:endParaRPr lang="ru-RU" sz="3200" dirty="0"/>
        </a:p>
      </dgm:t>
    </dgm:pt>
    <dgm:pt modelId="{038A8B7C-5C83-4335-AEC7-B0DCA471318C}" type="parTrans" cxnId="{F0677137-C091-4E22-802F-7FC08C560D6E}">
      <dgm:prSet/>
      <dgm:spPr/>
      <dgm:t>
        <a:bodyPr/>
        <a:lstStyle/>
        <a:p>
          <a:endParaRPr lang="ru-RU"/>
        </a:p>
      </dgm:t>
    </dgm:pt>
    <dgm:pt modelId="{31BFC1D2-5685-4A6D-9CCB-F61E270020D6}" type="sibTrans" cxnId="{F0677137-C091-4E22-802F-7FC08C560D6E}">
      <dgm:prSet/>
      <dgm:spPr/>
      <dgm:t>
        <a:bodyPr/>
        <a:lstStyle/>
        <a:p>
          <a:endParaRPr lang="ru-RU"/>
        </a:p>
      </dgm:t>
    </dgm:pt>
    <dgm:pt modelId="{0FA3754E-1576-4E36-B7ED-4A97960F5A7E}">
      <dgm:prSet phldrT="[Текст]" custT="1"/>
      <dgm:spPr/>
      <dgm:t>
        <a:bodyPr/>
        <a:lstStyle/>
        <a:p>
          <a:r>
            <a:rPr lang="ru-RU" sz="3200" dirty="0" smtClean="0"/>
            <a:t>Событие после отчетной даты</a:t>
          </a:r>
          <a:endParaRPr lang="ru-RU" sz="3200" dirty="0"/>
        </a:p>
      </dgm:t>
    </dgm:pt>
    <dgm:pt modelId="{62CAA646-7B35-4DC1-8BD0-18F704653781}" type="parTrans" cxnId="{06047A62-F1B5-4E6A-B5F8-DD4D3C18A41A}">
      <dgm:prSet/>
      <dgm:spPr/>
      <dgm:t>
        <a:bodyPr/>
        <a:lstStyle/>
        <a:p>
          <a:endParaRPr lang="ru-RU"/>
        </a:p>
      </dgm:t>
    </dgm:pt>
    <dgm:pt modelId="{4ED1B1D1-F83F-4F0A-9BBC-0014044EDBC6}" type="sibTrans" cxnId="{06047A62-F1B5-4E6A-B5F8-DD4D3C18A41A}">
      <dgm:prSet/>
      <dgm:spPr/>
      <dgm:t>
        <a:bodyPr/>
        <a:lstStyle/>
        <a:p>
          <a:endParaRPr lang="ru-RU"/>
        </a:p>
      </dgm:t>
    </dgm:pt>
    <dgm:pt modelId="{318496F2-E778-4C54-A7BB-DAE23EC5305E}">
      <dgm:prSet phldrT="[Текст]" custT="1"/>
      <dgm:spPr/>
      <dgm:t>
        <a:bodyPr/>
        <a:lstStyle/>
        <a:p>
          <a:r>
            <a:rPr lang="ru-RU" sz="3200" dirty="0" smtClean="0"/>
            <a:t>Дата подписания отчета</a:t>
          </a:r>
          <a:endParaRPr lang="ru-RU" sz="3200" dirty="0"/>
        </a:p>
      </dgm:t>
    </dgm:pt>
    <dgm:pt modelId="{E16D48D5-0708-4E8B-AC03-69174A5C755D}" type="parTrans" cxnId="{C2E596CC-559D-475D-BACF-C8B58867B730}">
      <dgm:prSet/>
      <dgm:spPr/>
      <dgm:t>
        <a:bodyPr/>
        <a:lstStyle/>
        <a:p>
          <a:endParaRPr lang="ru-RU"/>
        </a:p>
      </dgm:t>
    </dgm:pt>
    <dgm:pt modelId="{1E7B98DB-1EDF-442E-9CEC-87724E1A8B47}" type="sibTrans" cxnId="{C2E596CC-559D-475D-BACF-C8B58867B730}">
      <dgm:prSet/>
      <dgm:spPr/>
      <dgm:t>
        <a:bodyPr/>
        <a:lstStyle/>
        <a:p>
          <a:endParaRPr lang="ru-RU"/>
        </a:p>
      </dgm:t>
    </dgm:pt>
    <dgm:pt modelId="{9E52891D-1015-4237-A0B3-A7D8557EA0F1}">
      <dgm:prSet custT="1"/>
      <dgm:spPr>
        <a:solidFill>
          <a:srgbClr val="FFFF00"/>
        </a:solidFill>
      </dgm:spPr>
      <dgm:t>
        <a:bodyPr/>
        <a:lstStyle/>
        <a:p>
          <a:endParaRPr lang="ru-RU" sz="2400" b="1" dirty="0" smtClean="0">
            <a:solidFill>
              <a:srgbClr val="FF0000"/>
            </a:solidFill>
            <a:latin typeface="Arial" panose="020B0604020202020204" pitchFamily="34" charset="0"/>
            <a:ea typeface="+mj-ea"/>
            <a:cs typeface="Arial" panose="020B0604020202020204" pitchFamily="34" charset="0"/>
          </a:endParaRPr>
        </a:p>
        <a:p>
          <a:endParaRPr lang="ru-RU" sz="2400" b="1" dirty="0" smtClean="0">
            <a:solidFill>
              <a:srgbClr val="FF0000"/>
            </a:solidFill>
            <a:latin typeface="Arial" panose="020B0604020202020204" pitchFamily="34" charset="0"/>
            <a:ea typeface="+mj-ea"/>
            <a:cs typeface="Arial" panose="020B0604020202020204" pitchFamily="34" charset="0"/>
          </a:endParaRPr>
        </a:p>
        <a:p>
          <a:r>
            <a:rPr lang="ru-RU" sz="2400" b="1" dirty="0" smtClean="0">
              <a:solidFill>
                <a:srgbClr val="FF0000"/>
              </a:solidFill>
              <a:latin typeface="Arial" panose="020B0604020202020204" pitchFamily="34" charset="0"/>
              <a:ea typeface="+mj-ea"/>
              <a:cs typeface="Arial" panose="020B0604020202020204" pitchFamily="34" charset="0"/>
            </a:rPr>
            <a:t>С учетом</a:t>
          </a:r>
        </a:p>
        <a:p>
          <a:r>
            <a:rPr lang="ru-RU" sz="2400" b="1" dirty="0" smtClean="0">
              <a:solidFill>
                <a:srgbClr val="FF0000"/>
              </a:solidFill>
              <a:latin typeface="Arial" panose="020B0604020202020204" pitchFamily="34" charset="0"/>
              <a:ea typeface="+mj-ea"/>
              <a:cs typeface="Arial" panose="020B0604020202020204" pitchFamily="34" charset="0"/>
            </a:rPr>
            <a:t> </a:t>
          </a:r>
          <a:r>
            <a:rPr lang="ru-RU" sz="2400" b="1" dirty="0" smtClean="0">
              <a:ln>
                <a:solidFill>
                  <a:srgbClr val="FF0000"/>
                </a:solidFill>
              </a:ln>
              <a:solidFill>
                <a:srgbClr val="FF0000"/>
              </a:solidFill>
              <a:latin typeface="Arial" panose="020B0604020202020204" pitchFamily="34" charset="0"/>
              <a:ea typeface="+mj-ea"/>
              <a:cs typeface="Arial" panose="020B0604020202020204" pitchFamily="34" charset="0"/>
            </a:rPr>
            <a:t>существенности</a:t>
          </a:r>
        </a:p>
        <a:p>
          <a:r>
            <a:rPr lang="ru-RU" sz="2400" b="1" dirty="0" smtClean="0">
              <a:solidFill>
                <a:srgbClr val="FF0000"/>
              </a:solidFill>
              <a:latin typeface="Arial" panose="020B0604020202020204" pitchFamily="34" charset="0"/>
              <a:ea typeface="+mj-ea"/>
              <a:cs typeface="Arial" panose="020B0604020202020204" pitchFamily="34" charset="0"/>
            </a:rPr>
            <a:t> информации</a:t>
          </a:r>
          <a:endParaRPr lang="ru-RU" sz="2400" b="1" dirty="0">
            <a:solidFill>
              <a:srgbClr val="FF0000"/>
            </a:solidFill>
          </a:endParaRPr>
        </a:p>
      </dgm:t>
    </dgm:pt>
    <dgm:pt modelId="{D69BA5FB-539F-4C71-8865-F5ED2DA60B93}" type="parTrans" cxnId="{89143523-485A-4E7D-AD19-0FC4F937F398}">
      <dgm:prSet/>
      <dgm:spPr/>
      <dgm:t>
        <a:bodyPr/>
        <a:lstStyle/>
        <a:p>
          <a:endParaRPr lang="ru-RU"/>
        </a:p>
      </dgm:t>
    </dgm:pt>
    <dgm:pt modelId="{73C55A93-2531-48A1-9FCB-C8F922B164D1}" type="sibTrans" cxnId="{89143523-485A-4E7D-AD19-0FC4F937F398}">
      <dgm:prSet/>
      <dgm:spPr/>
      <dgm:t>
        <a:bodyPr/>
        <a:lstStyle/>
        <a:p>
          <a:endParaRPr lang="ru-RU"/>
        </a:p>
      </dgm:t>
    </dgm:pt>
    <dgm:pt modelId="{CF9A04CF-0BD1-4592-BB92-339B87721352}" type="pres">
      <dgm:prSet presAssocID="{2DE25573-9862-4E2C-B948-CDDFA5FF2113}" presName="Name0" presStyleCnt="0">
        <dgm:presLayoutVars>
          <dgm:dir/>
          <dgm:resizeHandles val="exact"/>
        </dgm:presLayoutVars>
      </dgm:prSet>
      <dgm:spPr/>
      <dgm:t>
        <a:bodyPr/>
        <a:lstStyle/>
        <a:p>
          <a:endParaRPr lang="ru-RU"/>
        </a:p>
      </dgm:t>
    </dgm:pt>
    <dgm:pt modelId="{6E9DDAC6-C088-4E67-962A-38B9D088550D}" type="pres">
      <dgm:prSet presAssocID="{2DE25573-9862-4E2C-B948-CDDFA5FF2113}" presName="fgShape" presStyleLbl="fgShp" presStyleIdx="0" presStyleCnt="1" custScaleX="66667" custScaleY="63306" custLinFactNeighborX="-15580" custLinFactNeighborY="-47140"/>
      <dgm:spPr>
        <a:solidFill>
          <a:srgbClr val="00B0F0"/>
        </a:solidFill>
      </dgm:spPr>
    </dgm:pt>
    <dgm:pt modelId="{6060557B-F56E-429B-879E-1537BF8C79D9}" type="pres">
      <dgm:prSet presAssocID="{2DE25573-9862-4E2C-B948-CDDFA5FF2113}" presName="linComp" presStyleCnt="0"/>
      <dgm:spPr/>
    </dgm:pt>
    <dgm:pt modelId="{DE683A2D-BF39-4B36-8CD1-B2B90DC0787C}" type="pres">
      <dgm:prSet presAssocID="{B1329F3F-570B-4194-B82E-EDEABE575A4A}" presName="compNode" presStyleCnt="0"/>
      <dgm:spPr/>
    </dgm:pt>
    <dgm:pt modelId="{D6F83A08-E0B7-4E21-A202-F87178F94ABB}" type="pres">
      <dgm:prSet presAssocID="{B1329F3F-570B-4194-B82E-EDEABE575A4A}" presName="bkgdShape" presStyleLbl="node1" presStyleIdx="0" presStyleCnt="4"/>
      <dgm:spPr/>
      <dgm:t>
        <a:bodyPr/>
        <a:lstStyle/>
        <a:p>
          <a:endParaRPr lang="ru-RU"/>
        </a:p>
      </dgm:t>
    </dgm:pt>
    <dgm:pt modelId="{0CFE1912-7FD1-4DED-9F83-4D2BD2B29F54}" type="pres">
      <dgm:prSet presAssocID="{B1329F3F-570B-4194-B82E-EDEABE575A4A}" presName="nodeTx" presStyleLbl="node1" presStyleIdx="0" presStyleCnt="4">
        <dgm:presLayoutVars>
          <dgm:bulletEnabled val="1"/>
        </dgm:presLayoutVars>
      </dgm:prSet>
      <dgm:spPr/>
      <dgm:t>
        <a:bodyPr/>
        <a:lstStyle/>
        <a:p>
          <a:endParaRPr lang="ru-RU"/>
        </a:p>
      </dgm:t>
    </dgm:pt>
    <dgm:pt modelId="{5ECA636E-A7D2-4CC3-856E-05EC0FE1898C}" type="pres">
      <dgm:prSet presAssocID="{B1329F3F-570B-4194-B82E-EDEABE575A4A}" presName="invisiNode" presStyleLbl="node1" presStyleIdx="0" presStyleCnt="4"/>
      <dgm:spPr/>
    </dgm:pt>
    <dgm:pt modelId="{1B892F45-35B3-43BB-A2DE-82FD237D3BB9}" type="pres">
      <dgm:prSet presAssocID="{B1329F3F-570B-4194-B82E-EDEABE575A4A}" presName="imagNode" presStyleLbl="fgImgPlace1" presStyleIdx="0" presStyleCnt="4"/>
      <dgm:spPr>
        <a:blipFill>
          <a:blip xmlns:r="http://schemas.openxmlformats.org/officeDocument/2006/relationships" r:embed="rId1"/>
          <a:tile tx="0" ty="0" sx="100000" sy="100000" flip="none" algn="tl"/>
        </a:blipFill>
        <a:effectLst>
          <a:innerShdw blurRad="114300">
            <a:prstClr val="black"/>
          </a:innerShdw>
        </a:effectLst>
      </dgm:spPr>
    </dgm:pt>
    <dgm:pt modelId="{019963A4-E87B-4EE1-816F-E8A27EA3B105}" type="pres">
      <dgm:prSet presAssocID="{31BFC1D2-5685-4A6D-9CCB-F61E270020D6}" presName="sibTrans" presStyleLbl="sibTrans2D1" presStyleIdx="0" presStyleCnt="0"/>
      <dgm:spPr/>
      <dgm:t>
        <a:bodyPr/>
        <a:lstStyle/>
        <a:p>
          <a:endParaRPr lang="ru-RU"/>
        </a:p>
      </dgm:t>
    </dgm:pt>
    <dgm:pt modelId="{897BE607-A8F5-4B71-9C49-E9A2BF36C41C}" type="pres">
      <dgm:prSet presAssocID="{0FA3754E-1576-4E36-B7ED-4A97960F5A7E}" presName="compNode" presStyleCnt="0"/>
      <dgm:spPr/>
    </dgm:pt>
    <dgm:pt modelId="{B2734EB1-F40A-4ED4-8983-8A0212B53F39}" type="pres">
      <dgm:prSet presAssocID="{0FA3754E-1576-4E36-B7ED-4A97960F5A7E}" presName="bkgdShape" presStyleLbl="node1" presStyleIdx="1" presStyleCnt="4"/>
      <dgm:spPr/>
      <dgm:t>
        <a:bodyPr/>
        <a:lstStyle/>
        <a:p>
          <a:endParaRPr lang="ru-RU"/>
        </a:p>
      </dgm:t>
    </dgm:pt>
    <dgm:pt modelId="{08E28503-D1F7-46AC-8F07-E14801CECE1E}" type="pres">
      <dgm:prSet presAssocID="{0FA3754E-1576-4E36-B7ED-4A97960F5A7E}" presName="nodeTx" presStyleLbl="node1" presStyleIdx="1" presStyleCnt="4">
        <dgm:presLayoutVars>
          <dgm:bulletEnabled val="1"/>
        </dgm:presLayoutVars>
      </dgm:prSet>
      <dgm:spPr/>
      <dgm:t>
        <a:bodyPr/>
        <a:lstStyle/>
        <a:p>
          <a:endParaRPr lang="ru-RU"/>
        </a:p>
      </dgm:t>
    </dgm:pt>
    <dgm:pt modelId="{4BA71754-972D-41AC-AEF2-1EDBF4680348}" type="pres">
      <dgm:prSet presAssocID="{0FA3754E-1576-4E36-B7ED-4A97960F5A7E}" presName="invisiNode" presStyleLbl="node1" presStyleIdx="1" presStyleCnt="4"/>
      <dgm:spPr/>
    </dgm:pt>
    <dgm:pt modelId="{B51A86D5-876E-4907-8737-AA1FB50DE93F}" type="pres">
      <dgm:prSet presAssocID="{0FA3754E-1576-4E36-B7ED-4A97960F5A7E}" presName="imagNode" presStyleLbl="fgImgPlace1" presStyleIdx="1" presStyleCnt="4"/>
      <dgm:spPr>
        <a:blipFill>
          <a:blip xmlns:r="http://schemas.openxmlformats.org/officeDocument/2006/relationships" r:embed="rId2"/>
          <a:tile tx="0" ty="0" sx="100000" sy="100000" flip="none" algn="tl"/>
        </a:blipFill>
        <a:scene3d>
          <a:camera prst="orthographicFront"/>
          <a:lightRig rig="threePt" dir="t"/>
        </a:scene3d>
        <a:sp3d>
          <a:bevelT prst="angle"/>
        </a:sp3d>
      </dgm:spPr>
    </dgm:pt>
    <dgm:pt modelId="{F7BBAAD2-B9D5-473B-836B-F407DFCF08D9}" type="pres">
      <dgm:prSet presAssocID="{4ED1B1D1-F83F-4F0A-9BBC-0014044EDBC6}" presName="sibTrans" presStyleLbl="sibTrans2D1" presStyleIdx="0" presStyleCnt="0"/>
      <dgm:spPr/>
      <dgm:t>
        <a:bodyPr/>
        <a:lstStyle/>
        <a:p>
          <a:endParaRPr lang="ru-RU"/>
        </a:p>
      </dgm:t>
    </dgm:pt>
    <dgm:pt modelId="{E67E6282-3497-41B0-AF18-A23C5E7A0FCD}" type="pres">
      <dgm:prSet presAssocID="{318496F2-E778-4C54-A7BB-DAE23EC5305E}" presName="compNode" presStyleCnt="0"/>
      <dgm:spPr/>
    </dgm:pt>
    <dgm:pt modelId="{ADE3A3E1-9218-48DE-8757-B4A36D4ED0C1}" type="pres">
      <dgm:prSet presAssocID="{318496F2-E778-4C54-A7BB-DAE23EC5305E}" presName="bkgdShape" presStyleLbl="node1" presStyleIdx="2" presStyleCnt="4" custScaleX="94412" custLinFactNeighborX="-1500"/>
      <dgm:spPr/>
      <dgm:t>
        <a:bodyPr/>
        <a:lstStyle/>
        <a:p>
          <a:endParaRPr lang="ru-RU"/>
        </a:p>
      </dgm:t>
    </dgm:pt>
    <dgm:pt modelId="{78628C88-1AD9-4DEA-B73B-393CF5B4B862}" type="pres">
      <dgm:prSet presAssocID="{318496F2-E778-4C54-A7BB-DAE23EC5305E}" presName="nodeTx" presStyleLbl="node1" presStyleIdx="2" presStyleCnt="4">
        <dgm:presLayoutVars>
          <dgm:bulletEnabled val="1"/>
        </dgm:presLayoutVars>
      </dgm:prSet>
      <dgm:spPr/>
      <dgm:t>
        <a:bodyPr/>
        <a:lstStyle/>
        <a:p>
          <a:endParaRPr lang="ru-RU"/>
        </a:p>
      </dgm:t>
    </dgm:pt>
    <dgm:pt modelId="{3FE104B4-F0FD-4699-AE57-C22AD1145A44}" type="pres">
      <dgm:prSet presAssocID="{318496F2-E778-4C54-A7BB-DAE23EC5305E}" presName="invisiNode" presStyleLbl="node1" presStyleIdx="2" presStyleCnt="4"/>
      <dgm:spPr/>
    </dgm:pt>
    <dgm:pt modelId="{07AC111D-BD39-407C-869F-741D0E5EAE58}" type="pres">
      <dgm:prSet presAssocID="{318496F2-E778-4C54-A7BB-DAE23EC5305E}" presName="imagNode" presStyleLbl="fgImgPlace1" presStyleIdx="2" presStyleCnt="4"/>
      <dgm:spPr>
        <a:blipFill>
          <a:blip xmlns:r="http://schemas.openxmlformats.org/officeDocument/2006/relationships" r:embed="rId3"/>
          <a:tile tx="0" ty="0" sx="100000" sy="100000" flip="none" algn="tl"/>
        </a:blipFill>
        <a:scene3d>
          <a:camera prst="orthographicFront"/>
          <a:lightRig rig="threePt" dir="t"/>
        </a:scene3d>
        <a:sp3d>
          <a:bevelT prst="relaxedInset"/>
        </a:sp3d>
      </dgm:spPr>
    </dgm:pt>
    <dgm:pt modelId="{7BDB615F-210A-4743-B12A-BE4F1AF5FC3C}" type="pres">
      <dgm:prSet presAssocID="{1E7B98DB-1EDF-442E-9CEC-87724E1A8B47}" presName="sibTrans" presStyleLbl="sibTrans2D1" presStyleIdx="0" presStyleCnt="0"/>
      <dgm:spPr/>
      <dgm:t>
        <a:bodyPr/>
        <a:lstStyle/>
        <a:p>
          <a:endParaRPr lang="ru-RU"/>
        </a:p>
      </dgm:t>
    </dgm:pt>
    <dgm:pt modelId="{B7C459BF-C678-4D9E-A539-B6A12E5A52D2}" type="pres">
      <dgm:prSet presAssocID="{9E52891D-1015-4237-A0B3-A7D8557EA0F1}" presName="compNode" presStyleCnt="0"/>
      <dgm:spPr/>
    </dgm:pt>
    <dgm:pt modelId="{7DFE8DF9-924C-4D56-ACD1-B064C16B6562}" type="pres">
      <dgm:prSet presAssocID="{9E52891D-1015-4237-A0B3-A7D8557EA0F1}" presName="bkgdShape" presStyleLbl="node1" presStyleIdx="3" presStyleCnt="4"/>
      <dgm:spPr/>
      <dgm:t>
        <a:bodyPr/>
        <a:lstStyle/>
        <a:p>
          <a:endParaRPr lang="ru-RU"/>
        </a:p>
      </dgm:t>
    </dgm:pt>
    <dgm:pt modelId="{382977A0-928B-48E2-AB7B-9B561590481D}" type="pres">
      <dgm:prSet presAssocID="{9E52891D-1015-4237-A0B3-A7D8557EA0F1}" presName="nodeTx" presStyleLbl="node1" presStyleIdx="3" presStyleCnt="4">
        <dgm:presLayoutVars>
          <dgm:bulletEnabled val="1"/>
        </dgm:presLayoutVars>
      </dgm:prSet>
      <dgm:spPr/>
      <dgm:t>
        <a:bodyPr/>
        <a:lstStyle/>
        <a:p>
          <a:endParaRPr lang="ru-RU"/>
        </a:p>
      </dgm:t>
    </dgm:pt>
    <dgm:pt modelId="{E772F8C2-E2C8-444F-B50E-B31286B7280B}" type="pres">
      <dgm:prSet presAssocID="{9E52891D-1015-4237-A0B3-A7D8557EA0F1}" presName="invisiNode" presStyleLbl="node1" presStyleIdx="3" presStyleCnt="4"/>
      <dgm:spPr/>
    </dgm:pt>
    <dgm:pt modelId="{6E667D31-9B54-4460-8373-E8CB1735C248}" type="pres">
      <dgm:prSet presAssocID="{9E52891D-1015-4237-A0B3-A7D8557EA0F1}" presName="imagNode" presStyleLbl="fgImgPlace1" presStyleIdx="3" presStyleCnt="4"/>
      <dgm:spPr>
        <a:blipFill>
          <a:blip xmlns:r="http://schemas.openxmlformats.org/officeDocument/2006/relationships" r:embed="rId4"/>
          <a:tile tx="0" ty="0" sx="100000" sy="100000" flip="none" algn="tl"/>
        </a:blipFill>
      </dgm:spPr>
    </dgm:pt>
  </dgm:ptLst>
  <dgm:cxnLst>
    <dgm:cxn modelId="{EDCEEE0C-1D46-484C-9FC0-05CE17E443CE}" type="presOf" srcId="{318496F2-E778-4C54-A7BB-DAE23EC5305E}" destId="{ADE3A3E1-9218-48DE-8757-B4A36D4ED0C1}" srcOrd="0" destOrd="0" presId="urn:microsoft.com/office/officeart/2005/8/layout/hList7#1"/>
    <dgm:cxn modelId="{C5719652-5CFC-4BC9-B909-BB005E99FB9D}" type="presOf" srcId="{9E52891D-1015-4237-A0B3-A7D8557EA0F1}" destId="{7DFE8DF9-924C-4D56-ACD1-B064C16B6562}" srcOrd="0" destOrd="0" presId="urn:microsoft.com/office/officeart/2005/8/layout/hList7#1"/>
    <dgm:cxn modelId="{CABE4659-2D21-4467-B3C5-BFDACAA9548F}" type="presOf" srcId="{4ED1B1D1-F83F-4F0A-9BBC-0014044EDBC6}" destId="{F7BBAAD2-B9D5-473B-836B-F407DFCF08D9}" srcOrd="0" destOrd="0" presId="urn:microsoft.com/office/officeart/2005/8/layout/hList7#1"/>
    <dgm:cxn modelId="{D65443F0-2C5F-49BA-BEF5-2774AF9F9325}" type="presOf" srcId="{318496F2-E778-4C54-A7BB-DAE23EC5305E}" destId="{78628C88-1AD9-4DEA-B73B-393CF5B4B862}" srcOrd="1" destOrd="0" presId="urn:microsoft.com/office/officeart/2005/8/layout/hList7#1"/>
    <dgm:cxn modelId="{865DEA72-8E2A-437A-B3D9-231F253DDFDD}" type="presOf" srcId="{31BFC1D2-5685-4A6D-9CCB-F61E270020D6}" destId="{019963A4-E87B-4EE1-816F-E8A27EA3B105}" srcOrd="0" destOrd="0" presId="urn:microsoft.com/office/officeart/2005/8/layout/hList7#1"/>
    <dgm:cxn modelId="{69A47C45-6EBC-46FB-8D0B-B79EC9F00D25}" type="presOf" srcId="{0FA3754E-1576-4E36-B7ED-4A97960F5A7E}" destId="{08E28503-D1F7-46AC-8F07-E14801CECE1E}" srcOrd="1" destOrd="0" presId="urn:microsoft.com/office/officeart/2005/8/layout/hList7#1"/>
    <dgm:cxn modelId="{89143523-485A-4E7D-AD19-0FC4F937F398}" srcId="{2DE25573-9862-4E2C-B948-CDDFA5FF2113}" destId="{9E52891D-1015-4237-A0B3-A7D8557EA0F1}" srcOrd="3" destOrd="0" parTransId="{D69BA5FB-539F-4C71-8865-F5ED2DA60B93}" sibTransId="{73C55A93-2531-48A1-9FCB-C8F922B164D1}"/>
    <dgm:cxn modelId="{25822AE9-3F38-435B-AFE3-2A63EFC1A6E6}" type="presOf" srcId="{B1329F3F-570B-4194-B82E-EDEABE575A4A}" destId="{0CFE1912-7FD1-4DED-9F83-4D2BD2B29F54}" srcOrd="1" destOrd="0" presId="urn:microsoft.com/office/officeart/2005/8/layout/hList7#1"/>
    <dgm:cxn modelId="{F8CFD231-A615-4EF2-9702-5914D090349E}" type="presOf" srcId="{B1329F3F-570B-4194-B82E-EDEABE575A4A}" destId="{D6F83A08-E0B7-4E21-A202-F87178F94ABB}" srcOrd="0" destOrd="0" presId="urn:microsoft.com/office/officeart/2005/8/layout/hList7#1"/>
    <dgm:cxn modelId="{DC232EBC-3B5F-4303-A09A-806DC8C60B7B}" type="presOf" srcId="{0FA3754E-1576-4E36-B7ED-4A97960F5A7E}" destId="{B2734EB1-F40A-4ED4-8983-8A0212B53F39}" srcOrd="0" destOrd="0" presId="urn:microsoft.com/office/officeart/2005/8/layout/hList7#1"/>
    <dgm:cxn modelId="{9470F28F-8588-4215-8FE6-DC2710A1698A}" type="presOf" srcId="{1E7B98DB-1EDF-442E-9CEC-87724E1A8B47}" destId="{7BDB615F-210A-4743-B12A-BE4F1AF5FC3C}" srcOrd="0" destOrd="0" presId="urn:microsoft.com/office/officeart/2005/8/layout/hList7#1"/>
    <dgm:cxn modelId="{52815B5E-A665-4F80-835B-9C9CF252CED8}" type="presOf" srcId="{9E52891D-1015-4237-A0B3-A7D8557EA0F1}" destId="{382977A0-928B-48E2-AB7B-9B561590481D}" srcOrd="1" destOrd="0" presId="urn:microsoft.com/office/officeart/2005/8/layout/hList7#1"/>
    <dgm:cxn modelId="{06047A62-F1B5-4E6A-B5F8-DD4D3C18A41A}" srcId="{2DE25573-9862-4E2C-B948-CDDFA5FF2113}" destId="{0FA3754E-1576-4E36-B7ED-4A97960F5A7E}" srcOrd="1" destOrd="0" parTransId="{62CAA646-7B35-4DC1-8BD0-18F704653781}" sibTransId="{4ED1B1D1-F83F-4F0A-9BBC-0014044EDBC6}"/>
    <dgm:cxn modelId="{94219F10-3FF0-4932-997D-7E5C5BCA27D2}" type="presOf" srcId="{2DE25573-9862-4E2C-B948-CDDFA5FF2113}" destId="{CF9A04CF-0BD1-4592-BB92-339B87721352}" srcOrd="0" destOrd="0" presId="urn:microsoft.com/office/officeart/2005/8/layout/hList7#1"/>
    <dgm:cxn modelId="{F0677137-C091-4E22-802F-7FC08C560D6E}" srcId="{2DE25573-9862-4E2C-B948-CDDFA5FF2113}" destId="{B1329F3F-570B-4194-B82E-EDEABE575A4A}" srcOrd="0" destOrd="0" parTransId="{038A8B7C-5C83-4335-AEC7-B0DCA471318C}" sibTransId="{31BFC1D2-5685-4A6D-9CCB-F61E270020D6}"/>
    <dgm:cxn modelId="{C2E596CC-559D-475D-BACF-C8B58867B730}" srcId="{2DE25573-9862-4E2C-B948-CDDFA5FF2113}" destId="{318496F2-E778-4C54-A7BB-DAE23EC5305E}" srcOrd="2" destOrd="0" parTransId="{E16D48D5-0708-4E8B-AC03-69174A5C755D}" sibTransId="{1E7B98DB-1EDF-442E-9CEC-87724E1A8B47}"/>
    <dgm:cxn modelId="{59D59458-3FDB-4920-89EF-DF889B406C9D}" type="presParOf" srcId="{CF9A04CF-0BD1-4592-BB92-339B87721352}" destId="{6E9DDAC6-C088-4E67-962A-38B9D088550D}" srcOrd="0" destOrd="0" presId="urn:microsoft.com/office/officeart/2005/8/layout/hList7#1"/>
    <dgm:cxn modelId="{E991F023-D1B1-4B06-90BE-1A0EA0FF9879}" type="presParOf" srcId="{CF9A04CF-0BD1-4592-BB92-339B87721352}" destId="{6060557B-F56E-429B-879E-1537BF8C79D9}" srcOrd="1" destOrd="0" presId="urn:microsoft.com/office/officeart/2005/8/layout/hList7#1"/>
    <dgm:cxn modelId="{333977C8-42BE-4294-8190-400916040842}" type="presParOf" srcId="{6060557B-F56E-429B-879E-1537BF8C79D9}" destId="{DE683A2D-BF39-4B36-8CD1-B2B90DC0787C}" srcOrd="0" destOrd="0" presId="urn:microsoft.com/office/officeart/2005/8/layout/hList7#1"/>
    <dgm:cxn modelId="{018C28E5-1BDE-497D-A466-5771968F7B36}" type="presParOf" srcId="{DE683A2D-BF39-4B36-8CD1-B2B90DC0787C}" destId="{D6F83A08-E0B7-4E21-A202-F87178F94ABB}" srcOrd="0" destOrd="0" presId="urn:microsoft.com/office/officeart/2005/8/layout/hList7#1"/>
    <dgm:cxn modelId="{608C8673-2752-4496-BD02-CE286B61CA29}" type="presParOf" srcId="{DE683A2D-BF39-4B36-8CD1-B2B90DC0787C}" destId="{0CFE1912-7FD1-4DED-9F83-4D2BD2B29F54}" srcOrd="1" destOrd="0" presId="urn:microsoft.com/office/officeart/2005/8/layout/hList7#1"/>
    <dgm:cxn modelId="{E1F791BE-ECDD-4CAC-A673-F7D1E3E50139}" type="presParOf" srcId="{DE683A2D-BF39-4B36-8CD1-B2B90DC0787C}" destId="{5ECA636E-A7D2-4CC3-856E-05EC0FE1898C}" srcOrd="2" destOrd="0" presId="urn:microsoft.com/office/officeart/2005/8/layout/hList7#1"/>
    <dgm:cxn modelId="{6175AA6A-63E4-4C59-A1F7-982B17290EC4}" type="presParOf" srcId="{DE683A2D-BF39-4B36-8CD1-B2B90DC0787C}" destId="{1B892F45-35B3-43BB-A2DE-82FD237D3BB9}" srcOrd="3" destOrd="0" presId="urn:microsoft.com/office/officeart/2005/8/layout/hList7#1"/>
    <dgm:cxn modelId="{34A215B6-4E36-4F37-A117-8D02E14F8FA1}" type="presParOf" srcId="{6060557B-F56E-429B-879E-1537BF8C79D9}" destId="{019963A4-E87B-4EE1-816F-E8A27EA3B105}" srcOrd="1" destOrd="0" presId="urn:microsoft.com/office/officeart/2005/8/layout/hList7#1"/>
    <dgm:cxn modelId="{9A2EA512-7B99-4D83-A79B-E8CDB05C2D8A}" type="presParOf" srcId="{6060557B-F56E-429B-879E-1537BF8C79D9}" destId="{897BE607-A8F5-4B71-9C49-E9A2BF36C41C}" srcOrd="2" destOrd="0" presId="urn:microsoft.com/office/officeart/2005/8/layout/hList7#1"/>
    <dgm:cxn modelId="{CF05D536-4EC6-4B5C-ACD9-4BF827FED575}" type="presParOf" srcId="{897BE607-A8F5-4B71-9C49-E9A2BF36C41C}" destId="{B2734EB1-F40A-4ED4-8983-8A0212B53F39}" srcOrd="0" destOrd="0" presId="urn:microsoft.com/office/officeart/2005/8/layout/hList7#1"/>
    <dgm:cxn modelId="{D189BDA2-8849-4FCC-AE04-57E6B5F4B776}" type="presParOf" srcId="{897BE607-A8F5-4B71-9C49-E9A2BF36C41C}" destId="{08E28503-D1F7-46AC-8F07-E14801CECE1E}" srcOrd="1" destOrd="0" presId="urn:microsoft.com/office/officeart/2005/8/layout/hList7#1"/>
    <dgm:cxn modelId="{6C8A9B10-8271-408B-B3E5-8753FEBD430E}" type="presParOf" srcId="{897BE607-A8F5-4B71-9C49-E9A2BF36C41C}" destId="{4BA71754-972D-41AC-AEF2-1EDBF4680348}" srcOrd="2" destOrd="0" presId="urn:microsoft.com/office/officeart/2005/8/layout/hList7#1"/>
    <dgm:cxn modelId="{93D96FB8-052D-48FC-AF99-AEFA2F82559B}" type="presParOf" srcId="{897BE607-A8F5-4B71-9C49-E9A2BF36C41C}" destId="{B51A86D5-876E-4907-8737-AA1FB50DE93F}" srcOrd="3" destOrd="0" presId="urn:microsoft.com/office/officeart/2005/8/layout/hList7#1"/>
    <dgm:cxn modelId="{768A7FB1-F1B8-4F3B-8D78-6405B3738745}" type="presParOf" srcId="{6060557B-F56E-429B-879E-1537BF8C79D9}" destId="{F7BBAAD2-B9D5-473B-836B-F407DFCF08D9}" srcOrd="3" destOrd="0" presId="urn:microsoft.com/office/officeart/2005/8/layout/hList7#1"/>
    <dgm:cxn modelId="{CD71D748-8833-473C-AAD5-9E08B52A8981}" type="presParOf" srcId="{6060557B-F56E-429B-879E-1537BF8C79D9}" destId="{E67E6282-3497-41B0-AF18-A23C5E7A0FCD}" srcOrd="4" destOrd="0" presId="urn:microsoft.com/office/officeart/2005/8/layout/hList7#1"/>
    <dgm:cxn modelId="{B0D92A4E-32B1-43BF-8553-1A7EF8BEA538}" type="presParOf" srcId="{E67E6282-3497-41B0-AF18-A23C5E7A0FCD}" destId="{ADE3A3E1-9218-48DE-8757-B4A36D4ED0C1}" srcOrd="0" destOrd="0" presId="urn:microsoft.com/office/officeart/2005/8/layout/hList7#1"/>
    <dgm:cxn modelId="{D0467CE1-5833-48FB-A4C8-3F63C16D0272}" type="presParOf" srcId="{E67E6282-3497-41B0-AF18-A23C5E7A0FCD}" destId="{78628C88-1AD9-4DEA-B73B-393CF5B4B862}" srcOrd="1" destOrd="0" presId="urn:microsoft.com/office/officeart/2005/8/layout/hList7#1"/>
    <dgm:cxn modelId="{561A7961-F8BD-4433-AE46-D8BFEF4F44AF}" type="presParOf" srcId="{E67E6282-3497-41B0-AF18-A23C5E7A0FCD}" destId="{3FE104B4-F0FD-4699-AE57-C22AD1145A44}" srcOrd="2" destOrd="0" presId="urn:microsoft.com/office/officeart/2005/8/layout/hList7#1"/>
    <dgm:cxn modelId="{A85ED998-8FDB-4706-83C2-E3F4B4AB738A}" type="presParOf" srcId="{E67E6282-3497-41B0-AF18-A23C5E7A0FCD}" destId="{07AC111D-BD39-407C-869F-741D0E5EAE58}" srcOrd="3" destOrd="0" presId="urn:microsoft.com/office/officeart/2005/8/layout/hList7#1"/>
    <dgm:cxn modelId="{6ABBB5CF-8A24-4B65-BB93-D750FB826BF4}" type="presParOf" srcId="{6060557B-F56E-429B-879E-1537BF8C79D9}" destId="{7BDB615F-210A-4743-B12A-BE4F1AF5FC3C}" srcOrd="5" destOrd="0" presId="urn:microsoft.com/office/officeart/2005/8/layout/hList7#1"/>
    <dgm:cxn modelId="{1B512AFB-806A-4585-AA02-FB07A05F266D}" type="presParOf" srcId="{6060557B-F56E-429B-879E-1537BF8C79D9}" destId="{B7C459BF-C678-4D9E-A539-B6A12E5A52D2}" srcOrd="6" destOrd="0" presId="urn:microsoft.com/office/officeart/2005/8/layout/hList7#1"/>
    <dgm:cxn modelId="{FABBCD73-0930-4D4E-AB21-A95DFB9DA8FF}" type="presParOf" srcId="{B7C459BF-C678-4D9E-A539-B6A12E5A52D2}" destId="{7DFE8DF9-924C-4D56-ACD1-B064C16B6562}" srcOrd="0" destOrd="0" presId="urn:microsoft.com/office/officeart/2005/8/layout/hList7#1"/>
    <dgm:cxn modelId="{6D0C76E1-83C5-4B56-A996-36222FCD3CC6}" type="presParOf" srcId="{B7C459BF-C678-4D9E-A539-B6A12E5A52D2}" destId="{382977A0-928B-48E2-AB7B-9B561590481D}" srcOrd="1" destOrd="0" presId="urn:microsoft.com/office/officeart/2005/8/layout/hList7#1"/>
    <dgm:cxn modelId="{3EF4EAC7-C4A9-4A81-AC0A-5ECEA286771E}" type="presParOf" srcId="{B7C459BF-C678-4D9E-A539-B6A12E5A52D2}" destId="{E772F8C2-E2C8-444F-B50E-B31286B7280B}" srcOrd="2" destOrd="0" presId="urn:microsoft.com/office/officeart/2005/8/layout/hList7#1"/>
    <dgm:cxn modelId="{577644FF-1420-4364-BC62-655503583842}" type="presParOf" srcId="{B7C459BF-C678-4D9E-A539-B6A12E5A52D2}" destId="{6E667D31-9B54-4460-8373-E8CB1735C248}" srcOrd="3" destOrd="0" presId="urn:microsoft.com/office/officeart/2005/8/layout/hList7#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C13ECAB-ADDA-4325-AC7E-C28D91A9F540}" type="doc">
      <dgm:prSet loTypeId="urn:microsoft.com/office/officeart/2005/8/layout/radial1" loCatId="relationship" qsTypeId="urn:microsoft.com/office/officeart/2005/8/quickstyle/simple3" qsCatId="simple" csTypeId="urn:microsoft.com/office/officeart/2005/8/colors/colorful1#3" csCatId="colorful" phldr="1"/>
      <dgm:spPr/>
      <dgm:t>
        <a:bodyPr/>
        <a:lstStyle/>
        <a:p>
          <a:endParaRPr lang="ru-RU"/>
        </a:p>
      </dgm:t>
    </dgm:pt>
    <dgm:pt modelId="{7ECE43D5-6210-4F52-95F7-6C40F75F0FD7}">
      <dgm:prSet phldrT="[Текст]" custT="1"/>
      <dgm:spPr>
        <a:ln>
          <a:solidFill>
            <a:schemeClr val="accent3">
              <a:lumMod val="75000"/>
            </a:schemeClr>
          </a:solidFill>
        </a:ln>
      </dgm:spPr>
      <dgm:t>
        <a:bodyPr/>
        <a:lstStyle/>
        <a:p>
          <a:r>
            <a:rPr lang="ru-RU" sz="2400" b="1" dirty="0" smtClean="0"/>
            <a:t>Показатель существенности информации определяется</a:t>
          </a:r>
          <a:endParaRPr lang="ru-RU" sz="2400" b="1" dirty="0"/>
        </a:p>
      </dgm:t>
    </dgm:pt>
    <dgm:pt modelId="{FCF4CF8A-CDF7-4BD4-A753-381228738FBA}" type="parTrans" cxnId="{18A90754-9C2A-4869-BD46-5EDD7542475D}">
      <dgm:prSet/>
      <dgm:spPr/>
      <dgm:t>
        <a:bodyPr/>
        <a:lstStyle/>
        <a:p>
          <a:endParaRPr lang="ru-RU"/>
        </a:p>
      </dgm:t>
    </dgm:pt>
    <dgm:pt modelId="{984BCABD-C250-43E1-B91C-26BFB26FD36D}" type="sibTrans" cxnId="{18A90754-9C2A-4869-BD46-5EDD7542475D}">
      <dgm:prSet/>
      <dgm:spPr/>
      <dgm:t>
        <a:bodyPr/>
        <a:lstStyle/>
        <a:p>
          <a:endParaRPr lang="ru-RU"/>
        </a:p>
      </dgm:t>
    </dgm:pt>
    <dgm:pt modelId="{A20D0A6E-8144-4065-A615-180E6AA412F0}">
      <dgm:prSet phldrT="[Текст]" custT="1"/>
      <dgm:spPr>
        <a:ln>
          <a:solidFill>
            <a:schemeClr val="accent2"/>
          </a:solidFill>
        </a:ln>
      </dgm:spPr>
      <dgm:t>
        <a:bodyPr/>
        <a:lstStyle/>
        <a:p>
          <a:r>
            <a:rPr lang="ru-RU" sz="2000" dirty="0" smtClean="0"/>
            <a:t>Степенью влияния пропуска информации</a:t>
          </a:r>
          <a:endParaRPr lang="ru-RU" sz="2000" dirty="0"/>
        </a:p>
      </dgm:t>
    </dgm:pt>
    <dgm:pt modelId="{D563FFAC-8E7F-459D-AF86-16A64BE6B1AF}" type="parTrans" cxnId="{BB8886B5-5138-4A7B-B145-29E007D0FD4A}">
      <dgm:prSet/>
      <dgm:spPr/>
      <dgm:t>
        <a:bodyPr/>
        <a:lstStyle/>
        <a:p>
          <a:endParaRPr lang="ru-RU"/>
        </a:p>
      </dgm:t>
    </dgm:pt>
    <dgm:pt modelId="{A91C4C46-E254-4DBD-AA55-E328A92F0EE3}" type="sibTrans" cxnId="{BB8886B5-5138-4A7B-B145-29E007D0FD4A}">
      <dgm:prSet/>
      <dgm:spPr/>
      <dgm:t>
        <a:bodyPr/>
        <a:lstStyle/>
        <a:p>
          <a:endParaRPr lang="ru-RU"/>
        </a:p>
      </dgm:t>
    </dgm:pt>
    <dgm:pt modelId="{59EF82FF-2F39-44C4-BACE-654818E4CAC4}">
      <dgm:prSet phldrT="[Текст]" custT="1"/>
      <dgm:spPr/>
      <dgm:t>
        <a:bodyPr/>
        <a:lstStyle/>
        <a:p>
          <a:r>
            <a:rPr lang="ru-RU" sz="2000" dirty="0" smtClean="0"/>
            <a:t>Степенью искажение информации</a:t>
          </a:r>
          <a:endParaRPr lang="ru-RU" sz="2000" dirty="0"/>
        </a:p>
      </dgm:t>
    </dgm:pt>
    <dgm:pt modelId="{8835787F-F439-4AFA-B48B-95843A35B92D}" type="parTrans" cxnId="{DB7F5B89-6CD7-4781-857E-74C550B5257C}">
      <dgm:prSet/>
      <dgm:spPr/>
      <dgm:t>
        <a:bodyPr/>
        <a:lstStyle/>
        <a:p>
          <a:endParaRPr lang="ru-RU"/>
        </a:p>
      </dgm:t>
    </dgm:pt>
    <dgm:pt modelId="{F0A4FAA2-85D8-4810-8A46-50ABCC6CFED3}" type="sibTrans" cxnId="{DB7F5B89-6CD7-4781-857E-74C550B5257C}">
      <dgm:prSet/>
      <dgm:spPr/>
      <dgm:t>
        <a:bodyPr/>
        <a:lstStyle/>
        <a:p>
          <a:endParaRPr lang="ru-RU"/>
        </a:p>
      </dgm:t>
    </dgm:pt>
    <dgm:pt modelId="{8D4EE465-80B0-4916-BCAF-3393934B0031}">
      <dgm:prSet phldrT="[Текст]"/>
      <dgm:spPr>
        <a:ln>
          <a:solidFill>
            <a:schemeClr val="accent4">
              <a:lumMod val="75000"/>
            </a:schemeClr>
          </a:solidFill>
        </a:ln>
      </dgm:spPr>
      <dgm:t>
        <a:bodyPr/>
        <a:lstStyle/>
        <a:p>
          <a:r>
            <a:rPr lang="ru-RU" dirty="0" smtClean="0"/>
            <a:t>Величиной  показателя</a:t>
          </a:r>
          <a:endParaRPr lang="ru-RU" dirty="0"/>
        </a:p>
      </dgm:t>
    </dgm:pt>
    <dgm:pt modelId="{67BB0626-AC46-49C6-802C-BE4A927C4997}" type="parTrans" cxnId="{23E330CE-E19F-495B-8181-7F22203719DC}">
      <dgm:prSet/>
      <dgm:spPr/>
      <dgm:t>
        <a:bodyPr/>
        <a:lstStyle/>
        <a:p>
          <a:endParaRPr lang="ru-RU"/>
        </a:p>
      </dgm:t>
    </dgm:pt>
    <dgm:pt modelId="{CE5E3D8A-E560-4AD6-AC9E-06F65F9E961F}" type="sibTrans" cxnId="{23E330CE-E19F-495B-8181-7F22203719DC}">
      <dgm:prSet/>
      <dgm:spPr/>
      <dgm:t>
        <a:bodyPr/>
        <a:lstStyle/>
        <a:p>
          <a:endParaRPr lang="ru-RU"/>
        </a:p>
      </dgm:t>
    </dgm:pt>
    <dgm:pt modelId="{3B6499A0-EEA3-47B6-B2D5-F6B85DD9F13D}">
      <dgm:prSet phldrT="[Текст]"/>
      <dgm:spPr>
        <a:ln>
          <a:solidFill>
            <a:schemeClr val="tx2">
              <a:lumMod val="60000"/>
              <a:lumOff val="40000"/>
            </a:schemeClr>
          </a:solidFill>
        </a:ln>
      </dgm:spPr>
      <dgm:t>
        <a:bodyPr/>
        <a:lstStyle/>
        <a:p>
          <a:r>
            <a:rPr lang="ru-RU" dirty="0" smtClean="0"/>
            <a:t>Характером показателя</a:t>
          </a:r>
          <a:endParaRPr lang="ru-RU" dirty="0"/>
        </a:p>
      </dgm:t>
    </dgm:pt>
    <dgm:pt modelId="{6DD91168-DFEF-480C-B050-6E4629E599F8}" type="parTrans" cxnId="{7978BB28-55D4-4B71-B2A9-895ABFA9A7D2}">
      <dgm:prSet/>
      <dgm:spPr/>
      <dgm:t>
        <a:bodyPr/>
        <a:lstStyle/>
        <a:p>
          <a:endParaRPr lang="ru-RU"/>
        </a:p>
      </dgm:t>
    </dgm:pt>
    <dgm:pt modelId="{48570AE3-6F71-4B0D-9124-8F67E10D69AE}" type="sibTrans" cxnId="{7978BB28-55D4-4B71-B2A9-895ABFA9A7D2}">
      <dgm:prSet/>
      <dgm:spPr/>
      <dgm:t>
        <a:bodyPr/>
        <a:lstStyle/>
        <a:p>
          <a:endParaRPr lang="ru-RU"/>
        </a:p>
      </dgm:t>
    </dgm:pt>
    <dgm:pt modelId="{2252719B-CA5D-48F6-BC6A-04BDF5DE5DAD}" type="pres">
      <dgm:prSet presAssocID="{0C13ECAB-ADDA-4325-AC7E-C28D91A9F540}" presName="cycle" presStyleCnt="0">
        <dgm:presLayoutVars>
          <dgm:chMax val="1"/>
          <dgm:dir/>
          <dgm:animLvl val="ctr"/>
          <dgm:resizeHandles val="exact"/>
        </dgm:presLayoutVars>
      </dgm:prSet>
      <dgm:spPr/>
      <dgm:t>
        <a:bodyPr/>
        <a:lstStyle/>
        <a:p>
          <a:endParaRPr lang="ru-RU"/>
        </a:p>
      </dgm:t>
    </dgm:pt>
    <dgm:pt modelId="{8412D8A4-583E-40B1-B4A6-63F665F9C1D0}" type="pres">
      <dgm:prSet presAssocID="{7ECE43D5-6210-4F52-95F7-6C40F75F0FD7}" presName="centerShape" presStyleLbl="node0" presStyleIdx="0" presStyleCnt="1" custScaleX="231906" custScaleY="127491" custLinFactNeighborX="-3051" custLinFactNeighborY="0"/>
      <dgm:spPr/>
      <dgm:t>
        <a:bodyPr/>
        <a:lstStyle/>
        <a:p>
          <a:endParaRPr lang="ru-RU"/>
        </a:p>
      </dgm:t>
    </dgm:pt>
    <dgm:pt modelId="{9A921807-C355-42AD-9F30-DB03B04D6785}" type="pres">
      <dgm:prSet presAssocID="{D563FFAC-8E7F-459D-AF86-16A64BE6B1AF}" presName="Name9" presStyleLbl="parChTrans1D2" presStyleIdx="0" presStyleCnt="4"/>
      <dgm:spPr/>
      <dgm:t>
        <a:bodyPr/>
        <a:lstStyle/>
        <a:p>
          <a:endParaRPr lang="ru-RU"/>
        </a:p>
      </dgm:t>
    </dgm:pt>
    <dgm:pt modelId="{5F771448-AF32-46CF-A205-7F61947585F5}" type="pres">
      <dgm:prSet presAssocID="{D563FFAC-8E7F-459D-AF86-16A64BE6B1AF}" presName="connTx" presStyleLbl="parChTrans1D2" presStyleIdx="0" presStyleCnt="4"/>
      <dgm:spPr/>
      <dgm:t>
        <a:bodyPr/>
        <a:lstStyle/>
        <a:p>
          <a:endParaRPr lang="ru-RU"/>
        </a:p>
      </dgm:t>
    </dgm:pt>
    <dgm:pt modelId="{8A9C7908-52E5-4668-8219-9EBE913B4B3B}" type="pres">
      <dgm:prSet presAssocID="{A20D0A6E-8144-4065-A615-180E6AA412F0}" presName="node" presStyleLbl="node1" presStyleIdx="0" presStyleCnt="4" custScaleX="169313" custRadScaleRad="99550" custRadScaleInc="-7490">
        <dgm:presLayoutVars>
          <dgm:bulletEnabled val="1"/>
        </dgm:presLayoutVars>
      </dgm:prSet>
      <dgm:spPr/>
      <dgm:t>
        <a:bodyPr/>
        <a:lstStyle/>
        <a:p>
          <a:endParaRPr lang="ru-RU"/>
        </a:p>
      </dgm:t>
    </dgm:pt>
    <dgm:pt modelId="{6C49BCAD-D0A2-455F-B0BF-51C7B390F97A}" type="pres">
      <dgm:prSet presAssocID="{8835787F-F439-4AFA-B48B-95843A35B92D}" presName="Name9" presStyleLbl="parChTrans1D2" presStyleIdx="1" presStyleCnt="4"/>
      <dgm:spPr/>
      <dgm:t>
        <a:bodyPr/>
        <a:lstStyle/>
        <a:p>
          <a:endParaRPr lang="ru-RU"/>
        </a:p>
      </dgm:t>
    </dgm:pt>
    <dgm:pt modelId="{82CCDDAB-7C38-49AC-8BD3-DE355AB8D8E6}" type="pres">
      <dgm:prSet presAssocID="{8835787F-F439-4AFA-B48B-95843A35B92D}" presName="connTx" presStyleLbl="parChTrans1D2" presStyleIdx="1" presStyleCnt="4"/>
      <dgm:spPr/>
      <dgm:t>
        <a:bodyPr/>
        <a:lstStyle/>
        <a:p>
          <a:endParaRPr lang="ru-RU"/>
        </a:p>
      </dgm:t>
    </dgm:pt>
    <dgm:pt modelId="{AF93D02B-4AE1-4C95-86A0-841D888C5C63}" type="pres">
      <dgm:prSet presAssocID="{59EF82FF-2F39-44C4-BACE-654818E4CAC4}" presName="node" presStyleLbl="node1" presStyleIdx="1" presStyleCnt="4" custScaleX="167034" custRadScaleRad="173458" custRadScaleInc="2027">
        <dgm:presLayoutVars>
          <dgm:bulletEnabled val="1"/>
        </dgm:presLayoutVars>
      </dgm:prSet>
      <dgm:spPr/>
      <dgm:t>
        <a:bodyPr/>
        <a:lstStyle/>
        <a:p>
          <a:endParaRPr lang="ru-RU"/>
        </a:p>
      </dgm:t>
    </dgm:pt>
    <dgm:pt modelId="{04FE940E-594D-4BF9-9DA7-E7F1052648F2}" type="pres">
      <dgm:prSet presAssocID="{67BB0626-AC46-49C6-802C-BE4A927C4997}" presName="Name9" presStyleLbl="parChTrans1D2" presStyleIdx="2" presStyleCnt="4"/>
      <dgm:spPr/>
      <dgm:t>
        <a:bodyPr/>
        <a:lstStyle/>
        <a:p>
          <a:endParaRPr lang="ru-RU"/>
        </a:p>
      </dgm:t>
    </dgm:pt>
    <dgm:pt modelId="{7D328922-249C-43D6-84C5-85B997547188}" type="pres">
      <dgm:prSet presAssocID="{67BB0626-AC46-49C6-802C-BE4A927C4997}" presName="connTx" presStyleLbl="parChTrans1D2" presStyleIdx="2" presStyleCnt="4"/>
      <dgm:spPr/>
      <dgm:t>
        <a:bodyPr/>
        <a:lstStyle/>
        <a:p>
          <a:endParaRPr lang="ru-RU"/>
        </a:p>
      </dgm:t>
    </dgm:pt>
    <dgm:pt modelId="{EABFFB77-490A-4FBD-81A1-892A6EF39D2B}" type="pres">
      <dgm:prSet presAssocID="{8D4EE465-80B0-4916-BCAF-3393934B0031}" presName="node" presStyleLbl="node1" presStyleIdx="2" presStyleCnt="4" custScaleX="177197" custRadScaleRad="100635" custRadScaleInc="7535">
        <dgm:presLayoutVars>
          <dgm:bulletEnabled val="1"/>
        </dgm:presLayoutVars>
      </dgm:prSet>
      <dgm:spPr/>
      <dgm:t>
        <a:bodyPr/>
        <a:lstStyle/>
        <a:p>
          <a:endParaRPr lang="ru-RU"/>
        </a:p>
      </dgm:t>
    </dgm:pt>
    <dgm:pt modelId="{DCC71A81-5FA8-4A60-BB60-492440CAB2A9}" type="pres">
      <dgm:prSet presAssocID="{6DD91168-DFEF-480C-B050-6E4629E599F8}" presName="Name9" presStyleLbl="parChTrans1D2" presStyleIdx="3" presStyleCnt="4"/>
      <dgm:spPr/>
      <dgm:t>
        <a:bodyPr/>
        <a:lstStyle/>
        <a:p>
          <a:endParaRPr lang="ru-RU"/>
        </a:p>
      </dgm:t>
    </dgm:pt>
    <dgm:pt modelId="{BA7E7B02-AC40-4D3D-85E6-C42C2D6C9FBB}" type="pres">
      <dgm:prSet presAssocID="{6DD91168-DFEF-480C-B050-6E4629E599F8}" presName="connTx" presStyleLbl="parChTrans1D2" presStyleIdx="3" presStyleCnt="4"/>
      <dgm:spPr/>
      <dgm:t>
        <a:bodyPr/>
        <a:lstStyle/>
        <a:p>
          <a:endParaRPr lang="ru-RU"/>
        </a:p>
      </dgm:t>
    </dgm:pt>
    <dgm:pt modelId="{02AFF764-10DD-4C72-AD0B-63D7D4681BC2}" type="pres">
      <dgm:prSet presAssocID="{3B6499A0-EEA3-47B6-B2D5-F6B85DD9F13D}" presName="node" presStyleLbl="node1" presStyleIdx="3" presStyleCnt="4" custScaleX="159409" custScaleY="104373" custRadScaleRad="167053" custRadScaleInc="-3385">
        <dgm:presLayoutVars>
          <dgm:bulletEnabled val="1"/>
        </dgm:presLayoutVars>
      </dgm:prSet>
      <dgm:spPr/>
      <dgm:t>
        <a:bodyPr/>
        <a:lstStyle/>
        <a:p>
          <a:endParaRPr lang="ru-RU"/>
        </a:p>
      </dgm:t>
    </dgm:pt>
  </dgm:ptLst>
  <dgm:cxnLst>
    <dgm:cxn modelId="{23E330CE-E19F-495B-8181-7F22203719DC}" srcId="{7ECE43D5-6210-4F52-95F7-6C40F75F0FD7}" destId="{8D4EE465-80B0-4916-BCAF-3393934B0031}" srcOrd="2" destOrd="0" parTransId="{67BB0626-AC46-49C6-802C-BE4A927C4997}" sibTransId="{CE5E3D8A-E560-4AD6-AC9E-06F65F9E961F}"/>
    <dgm:cxn modelId="{E2E5A5A9-9F90-4FE9-9839-6E8F49354E6A}" type="presOf" srcId="{67BB0626-AC46-49C6-802C-BE4A927C4997}" destId="{04FE940E-594D-4BF9-9DA7-E7F1052648F2}" srcOrd="0" destOrd="0" presId="urn:microsoft.com/office/officeart/2005/8/layout/radial1"/>
    <dgm:cxn modelId="{E2E76123-AB27-41AF-85F2-39679C6FDD4C}" type="presOf" srcId="{D563FFAC-8E7F-459D-AF86-16A64BE6B1AF}" destId="{9A921807-C355-42AD-9F30-DB03B04D6785}" srcOrd="0" destOrd="0" presId="urn:microsoft.com/office/officeart/2005/8/layout/radial1"/>
    <dgm:cxn modelId="{0CF54A4B-940A-4F9E-A4FA-A16F40C5466F}" type="presOf" srcId="{A20D0A6E-8144-4065-A615-180E6AA412F0}" destId="{8A9C7908-52E5-4668-8219-9EBE913B4B3B}" srcOrd="0" destOrd="0" presId="urn:microsoft.com/office/officeart/2005/8/layout/radial1"/>
    <dgm:cxn modelId="{15C2361A-1C5F-4152-B12E-8C6B2D15550C}" type="presOf" srcId="{D563FFAC-8E7F-459D-AF86-16A64BE6B1AF}" destId="{5F771448-AF32-46CF-A205-7F61947585F5}" srcOrd="1" destOrd="0" presId="urn:microsoft.com/office/officeart/2005/8/layout/radial1"/>
    <dgm:cxn modelId="{3AF03629-99C1-4CF8-B345-68612A28AA59}" type="presOf" srcId="{59EF82FF-2F39-44C4-BACE-654818E4CAC4}" destId="{AF93D02B-4AE1-4C95-86A0-841D888C5C63}" srcOrd="0" destOrd="0" presId="urn:microsoft.com/office/officeart/2005/8/layout/radial1"/>
    <dgm:cxn modelId="{493C6D9B-F995-4E57-8007-0CC83A50F9E5}" type="presOf" srcId="{6DD91168-DFEF-480C-B050-6E4629E599F8}" destId="{DCC71A81-5FA8-4A60-BB60-492440CAB2A9}" srcOrd="0" destOrd="0" presId="urn:microsoft.com/office/officeart/2005/8/layout/radial1"/>
    <dgm:cxn modelId="{EECEF17F-86AB-42D9-94F5-E3195441744C}" type="presOf" srcId="{3B6499A0-EEA3-47B6-B2D5-F6B85DD9F13D}" destId="{02AFF764-10DD-4C72-AD0B-63D7D4681BC2}" srcOrd="0" destOrd="0" presId="urn:microsoft.com/office/officeart/2005/8/layout/radial1"/>
    <dgm:cxn modelId="{E9C57AA6-6144-4CEC-8978-E25EEAD14D60}" type="presOf" srcId="{67BB0626-AC46-49C6-802C-BE4A927C4997}" destId="{7D328922-249C-43D6-84C5-85B997547188}" srcOrd="1" destOrd="0" presId="urn:microsoft.com/office/officeart/2005/8/layout/radial1"/>
    <dgm:cxn modelId="{18A90754-9C2A-4869-BD46-5EDD7542475D}" srcId="{0C13ECAB-ADDA-4325-AC7E-C28D91A9F540}" destId="{7ECE43D5-6210-4F52-95F7-6C40F75F0FD7}" srcOrd="0" destOrd="0" parTransId="{FCF4CF8A-CDF7-4BD4-A753-381228738FBA}" sibTransId="{984BCABD-C250-43E1-B91C-26BFB26FD36D}"/>
    <dgm:cxn modelId="{7369A8DF-294F-42B7-A936-A43E75A40AB2}" type="presOf" srcId="{8835787F-F439-4AFA-B48B-95843A35B92D}" destId="{6C49BCAD-D0A2-455F-B0BF-51C7B390F97A}" srcOrd="0" destOrd="0" presId="urn:microsoft.com/office/officeart/2005/8/layout/radial1"/>
    <dgm:cxn modelId="{A1D97802-39FC-4F47-8398-1EFA122D9424}" type="presOf" srcId="{6DD91168-DFEF-480C-B050-6E4629E599F8}" destId="{BA7E7B02-AC40-4D3D-85E6-C42C2D6C9FBB}" srcOrd="1" destOrd="0" presId="urn:microsoft.com/office/officeart/2005/8/layout/radial1"/>
    <dgm:cxn modelId="{7978BB28-55D4-4B71-B2A9-895ABFA9A7D2}" srcId="{7ECE43D5-6210-4F52-95F7-6C40F75F0FD7}" destId="{3B6499A0-EEA3-47B6-B2D5-F6B85DD9F13D}" srcOrd="3" destOrd="0" parTransId="{6DD91168-DFEF-480C-B050-6E4629E599F8}" sibTransId="{48570AE3-6F71-4B0D-9124-8F67E10D69AE}"/>
    <dgm:cxn modelId="{DF2AFC6A-5CC4-4FFA-926F-A1108BA5ED10}" type="presOf" srcId="{8835787F-F439-4AFA-B48B-95843A35B92D}" destId="{82CCDDAB-7C38-49AC-8BD3-DE355AB8D8E6}" srcOrd="1" destOrd="0" presId="urn:microsoft.com/office/officeart/2005/8/layout/radial1"/>
    <dgm:cxn modelId="{D1FBEC32-1F17-4DBB-BABD-9D9399010ACA}" type="presOf" srcId="{8D4EE465-80B0-4916-BCAF-3393934B0031}" destId="{EABFFB77-490A-4FBD-81A1-892A6EF39D2B}" srcOrd="0" destOrd="0" presId="urn:microsoft.com/office/officeart/2005/8/layout/radial1"/>
    <dgm:cxn modelId="{FFE697D8-FD49-4E3A-A7BE-AF91A5C126F6}" type="presOf" srcId="{0C13ECAB-ADDA-4325-AC7E-C28D91A9F540}" destId="{2252719B-CA5D-48F6-BC6A-04BDF5DE5DAD}" srcOrd="0" destOrd="0" presId="urn:microsoft.com/office/officeart/2005/8/layout/radial1"/>
    <dgm:cxn modelId="{254313D2-8073-44A2-A8C7-29C6CA04D4BE}" type="presOf" srcId="{7ECE43D5-6210-4F52-95F7-6C40F75F0FD7}" destId="{8412D8A4-583E-40B1-B4A6-63F665F9C1D0}" srcOrd="0" destOrd="0" presId="urn:microsoft.com/office/officeart/2005/8/layout/radial1"/>
    <dgm:cxn modelId="{DB7F5B89-6CD7-4781-857E-74C550B5257C}" srcId="{7ECE43D5-6210-4F52-95F7-6C40F75F0FD7}" destId="{59EF82FF-2F39-44C4-BACE-654818E4CAC4}" srcOrd="1" destOrd="0" parTransId="{8835787F-F439-4AFA-B48B-95843A35B92D}" sibTransId="{F0A4FAA2-85D8-4810-8A46-50ABCC6CFED3}"/>
    <dgm:cxn modelId="{BB8886B5-5138-4A7B-B145-29E007D0FD4A}" srcId="{7ECE43D5-6210-4F52-95F7-6C40F75F0FD7}" destId="{A20D0A6E-8144-4065-A615-180E6AA412F0}" srcOrd="0" destOrd="0" parTransId="{D563FFAC-8E7F-459D-AF86-16A64BE6B1AF}" sibTransId="{A91C4C46-E254-4DBD-AA55-E328A92F0EE3}"/>
    <dgm:cxn modelId="{FDE61DEA-AD60-425F-BA01-0F81F7A13C57}" type="presParOf" srcId="{2252719B-CA5D-48F6-BC6A-04BDF5DE5DAD}" destId="{8412D8A4-583E-40B1-B4A6-63F665F9C1D0}" srcOrd="0" destOrd="0" presId="urn:microsoft.com/office/officeart/2005/8/layout/radial1"/>
    <dgm:cxn modelId="{AF981D7C-2E8D-4910-88DC-E7CADE15012A}" type="presParOf" srcId="{2252719B-CA5D-48F6-BC6A-04BDF5DE5DAD}" destId="{9A921807-C355-42AD-9F30-DB03B04D6785}" srcOrd="1" destOrd="0" presId="urn:microsoft.com/office/officeart/2005/8/layout/radial1"/>
    <dgm:cxn modelId="{B0FA0EA0-97D8-44ED-A6E8-E6F65374F17A}" type="presParOf" srcId="{9A921807-C355-42AD-9F30-DB03B04D6785}" destId="{5F771448-AF32-46CF-A205-7F61947585F5}" srcOrd="0" destOrd="0" presId="urn:microsoft.com/office/officeart/2005/8/layout/radial1"/>
    <dgm:cxn modelId="{5B344C8A-0B9C-4EC6-8A92-73A6D98B1383}" type="presParOf" srcId="{2252719B-CA5D-48F6-BC6A-04BDF5DE5DAD}" destId="{8A9C7908-52E5-4668-8219-9EBE913B4B3B}" srcOrd="2" destOrd="0" presId="urn:microsoft.com/office/officeart/2005/8/layout/radial1"/>
    <dgm:cxn modelId="{3B146F25-5AAA-4DDB-8F96-0986FC6A1516}" type="presParOf" srcId="{2252719B-CA5D-48F6-BC6A-04BDF5DE5DAD}" destId="{6C49BCAD-D0A2-455F-B0BF-51C7B390F97A}" srcOrd="3" destOrd="0" presId="urn:microsoft.com/office/officeart/2005/8/layout/radial1"/>
    <dgm:cxn modelId="{1631C433-D428-4F49-AC0F-C89C742BFEA0}" type="presParOf" srcId="{6C49BCAD-D0A2-455F-B0BF-51C7B390F97A}" destId="{82CCDDAB-7C38-49AC-8BD3-DE355AB8D8E6}" srcOrd="0" destOrd="0" presId="urn:microsoft.com/office/officeart/2005/8/layout/radial1"/>
    <dgm:cxn modelId="{962CF938-4735-41B6-A992-EEE0935792A6}" type="presParOf" srcId="{2252719B-CA5D-48F6-BC6A-04BDF5DE5DAD}" destId="{AF93D02B-4AE1-4C95-86A0-841D888C5C63}" srcOrd="4" destOrd="0" presId="urn:microsoft.com/office/officeart/2005/8/layout/radial1"/>
    <dgm:cxn modelId="{1AA754F2-8F49-44B5-A723-551CCC8254F6}" type="presParOf" srcId="{2252719B-CA5D-48F6-BC6A-04BDF5DE5DAD}" destId="{04FE940E-594D-4BF9-9DA7-E7F1052648F2}" srcOrd="5" destOrd="0" presId="urn:microsoft.com/office/officeart/2005/8/layout/radial1"/>
    <dgm:cxn modelId="{3F20FD9B-6A8C-4741-BC36-DEB9B2AF84BD}" type="presParOf" srcId="{04FE940E-594D-4BF9-9DA7-E7F1052648F2}" destId="{7D328922-249C-43D6-84C5-85B997547188}" srcOrd="0" destOrd="0" presId="urn:microsoft.com/office/officeart/2005/8/layout/radial1"/>
    <dgm:cxn modelId="{7A373728-F0CD-4749-94AF-623325910ECF}" type="presParOf" srcId="{2252719B-CA5D-48F6-BC6A-04BDF5DE5DAD}" destId="{EABFFB77-490A-4FBD-81A1-892A6EF39D2B}" srcOrd="6" destOrd="0" presId="urn:microsoft.com/office/officeart/2005/8/layout/radial1"/>
    <dgm:cxn modelId="{24AB6CE9-27DA-4C40-9AB9-CB35766EC6B0}" type="presParOf" srcId="{2252719B-CA5D-48F6-BC6A-04BDF5DE5DAD}" destId="{DCC71A81-5FA8-4A60-BB60-492440CAB2A9}" srcOrd="7" destOrd="0" presId="urn:microsoft.com/office/officeart/2005/8/layout/radial1"/>
    <dgm:cxn modelId="{2E885199-08A3-458B-BB1A-818837756662}" type="presParOf" srcId="{DCC71A81-5FA8-4A60-BB60-492440CAB2A9}" destId="{BA7E7B02-AC40-4D3D-85E6-C42C2D6C9FBB}" srcOrd="0" destOrd="0" presId="urn:microsoft.com/office/officeart/2005/8/layout/radial1"/>
    <dgm:cxn modelId="{B4B5C644-5DB4-4983-8830-15E321BF2F77}" type="presParOf" srcId="{2252719B-CA5D-48F6-BC6A-04BDF5DE5DAD}" destId="{02AFF764-10DD-4C72-AD0B-63D7D4681BC2}" srcOrd="8"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60F4C1A-F359-4F4B-8BF9-76410431D4D0}"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ru-RU"/>
        </a:p>
      </dgm:t>
    </dgm:pt>
    <dgm:pt modelId="{96D5FC7E-558A-4F69-B81E-8BF25AAD7458}">
      <dgm:prSet phldrT="[Текст]">
        <dgm:style>
          <a:lnRef idx="2">
            <a:schemeClr val="accent5"/>
          </a:lnRef>
          <a:fillRef idx="1">
            <a:schemeClr val="lt1"/>
          </a:fillRef>
          <a:effectRef idx="0">
            <a:schemeClr val="accent5"/>
          </a:effectRef>
          <a:fontRef idx="minor">
            <a:schemeClr val="dk1"/>
          </a:fontRef>
        </dgm:style>
      </dgm:prSet>
      <dgm:spPr/>
      <dgm:t>
        <a:bodyPr/>
        <a:lstStyle/>
        <a:p>
          <a:r>
            <a:rPr lang="ru-RU" dirty="0" smtClean="0"/>
            <a:t>Порядок признания в бухгалтерском учете и бухгалтерской (финансовой) отчетности</a:t>
          </a:r>
          <a:endParaRPr lang="ru-RU" dirty="0"/>
        </a:p>
      </dgm:t>
    </dgm:pt>
    <dgm:pt modelId="{C3D46356-03F0-4713-9426-1183527B4BB3}" type="parTrans" cxnId="{1A87C165-3529-420D-AC50-5E7EFF133539}">
      <dgm:prSet/>
      <dgm:spPr/>
      <dgm:t>
        <a:bodyPr/>
        <a:lstStyle/>
        <a:p>
          <a:endParaRPr lang="ru-RU"/>
        </a:p>
      </dgm:t>
    </dgm:pt>
    <dgm:pt modelId="{F682E860-50E8-4C9B-83A6-0D4CDF3C2E7B}" type="sibTrans" cxnId="{1A87C165-3529-420D-AC50-5E7EFF133539}">
      <dgm:prSet/>
      <dgm:spPr/>
      <dgm:t>
        <a:bodyPr/>
        <a:lstStyle/>
        <a:p>
          <a:endParaRPr lang="ru-RU"/>
        </a:p>
      </dgm:t>
    </dgm:pt>
    <dgm:pt modelId="{D4D01DCF-4540-46F4-B57A-A24370E571EB}">
      <dgm:prSet phldrT="[Текст]">
        <dgm:style>
          <a:lnRef idx="2">
            <a:schemeClr val="accent5"/>
          </a:lnRef>
          <a:fillRef idx="1">
            <a:schemeClr val="lt1"/>
          </a:fillRef>
          <a:effectRef idx="0">
            <a:schemeClr val="accent5"/>
          </a:effectRef>
          <a:fontRef idx="minor">
            <a:schemeClr val="dk1"/>
          </a:fontRef>
        </dgm:style>
      </dgm:prSet>
      <dgm:spPr/>
      <dgm:t>
        <a:bodyPr/>
        <a:lstStyle/>
        <a:p>
          <a:r>
            <a:rPr lang="ru-RU" dirty="0" smtClean="0"/>
            <a:t>В учетной политике субъекта учета</a:t>
          </a:r>
          <a:endParaRPr lang="ru-RU" dirty="0"/>
        </a:p>
      </dgm:t>
    </dgm:pt>
    <dgm:pt modelId="{2CD5C10D-FB2C-4161-A320-8BCC7213B15A}" type="parTrans" cxnId="{8D6A39ED-D141-49B1-B4AA-6DF701097FD8}">
      <dgm:prSet/>
      <dgm:spPr/>
      <dgm:t>
        <a:bodyPr/>
        <a:lstStyle/>
        <a:p>
          <a:endParaRPr lang="ru-RU"/>
        </a:p>
      </dgm:t>
    </dgm:pt>
    <dgm:pt modelId="{128FA337-A4AE-4438-8AB4-A9B65B95A34E}" type="sibTrans" cxnId="{8D6A39ED-D141-49B1-B4AA-6DF701097FD8}">
      <dgm:prSet/>
      <dgm:spPr/>
      <dgm:t>
        <a:bodyPr/>
        <a:lstStyle/>
        <a:p>
          <a:endParaRPr lang="ru-RU"/>
        </a:p>
      </dgm:t>
    </dgm:pt>
    <dgm:pt modelId="{C4C2B35A-0878-47A6-B500-95FFC4C95987}" type="pres">
      <dgm:prSet presAssocID="{460F4C1A-F359-4F4B-8BF9-76410431D4D0}" presName="compositeShape" presStyleCnt="0">
        <dgm:presLayoutVars>
          <dgm:chMax val="2"/>
          <dgm:dir/>
          <dgm:resizeHandles val="exact"/>
        </dgm:presLayoutVars>
      </dgm:prSet>
      <dgm:spPr/>
      <dgm:t>
        <a:bodyPr/>
        <a:lstStyle/>
        <a:p>
          <a:endParaRPr lang="ru-RU"/>
        </a:p>
      </dgm:t>
    </dgm:pt>
    <dgm:pt modelId="{177DF229-F812-49B9-AC25-FD97A49B561D}" type="pres">
      <dgm:prSet presAssocID="{460F4C1A-F359-4F4B-8BF9-76410431D4D0}" presName="divider" presStyleLbl="fgShp" presStyleIdx="0" presStyleCnt="1"/>
      <dgm:spPr>
        <a:solidFill>
          <a:schemeClr val="bg1">
            <a:lumMod val="75000"/>
          </a:schemeClr>
        </a:solidFill>
      </dgm:spPr>
    </dgm:pt>
    <dgm:pt modelId="{C8860DC2-6F7E-43AF-8D43-3585CF5FF69C}" type="pres">
      <dgm:prSet presAssocID="{96D5FC7E-558A-4F69-B81E-8BF25AAD7458}" presName="downArrow" presStyleLbl="node1" presStyleIdx="0" presStyleCnt="2"/>
      <dgm:spPr>
        <a:solidFill>
          <a:schemeClr val="accent6">
            <a:lumMod val="75000"/>
          </a:schemeClr>
        </a:solidFill>
        <a:ln>
          <a:solidFill>
            <a:schemeClr val="accent5"/>
          </a:solidFill>
        </a:ln>
      </dgm:spPr>
    </dgm:pt>
    <dgm:pt modelId="{856F963F-5D71-4238-BBA6-83376FB58A99}" type="pres">
      <dgm:prSet presAssocID="{96D5FC7E-558A-4F69-B81E-8BF25AAD7458}" presName="downArrowText" presStyleLbl="revTx" presStyleIdx="0" presStyleCnt="2" custScaleX="118750">
        <dgm:presLayoutVars>
          <dgm:bulletEnabled val="1"/>
        </dgm:presLayoutVars>
      </dgm:prSet>
      <dgm:spPr/>
      <dgm:t>
        <a:bodyPr/>
        <a:lstStyle/>
        <a:p>
          <a:endParaRPr lang="ru-RU"/>
        </a:p>
      </dgm:t>
    </dgm:pt>
    <dgm:pt modelId="{E3864555-7CD8-4418-8633-4A9E517DE872}" type="pres">
      <dgm:prSet presAssocID="{D4D01DCF-4540-46F4-B57A-A24370E571EB}" presName="upArrow" presStyleLbl="node1" presStyleIdx="1" presStyleCnt="2" custLinFactNeighborX="-6250" custLinFactNeighborY="3292"/>
      <dgm:spPr>
        <a:solidFill>
          <a:schemeClr val="tx2">
            <a:lumMod val="60000"/>
            <a:lumOff val="40000"/>
          </a:schemeClr>
        </a:solidFill>
        <a:ln>
          <a:solidFill>
            <a:schemeClr val="accent6">
              <a:lumMod val="75000"/>
            </a:schemeClr>
          </a:solidFill>
        </a:ln>
      </dgm:spPr>
      <dgm:t>
        <a:bodyPr/>
        <a:lstStyle/>
        <a:p>
          <a:endParaRPr lang="ru-RU"/>
        </a:p>
      </dgm:t>
    </dgm:pt>
    <dgm:pt modelId="{97462719-BBE0-44AF-A0F7-E2ACB208121A}" type="pres">
      <dgm:prSet presAssocID="{D4D01DCF-4540-46F4-B57A-A24370E571EB}" presName="upArrowText" presStyleLbl="revTx" presStyleIdx="1" presStyleCnt="2" custLinFactNeighborX="-21873" custLinFactNeighborY="-219">
        <dgm:presLayoutVars>
          <dgm:bulletEnabled val="1"/>
        </dgm:presLayoutVars>
      </dgm:prSet>
      <dgm:spPr/>
      <dgm:t>
        <a:bodyPr/>
        <a:lstStyle/>
        <a:p>
          <a:endParaRPr lang="ru-RU"/>
        </a:p>
      </dgm:t>
    </dgm:pt>
  </dgm:ptLst>
  <dgm:cxnLst>
    <dgm:cxn modelId="{787C9913-1E57-479D-97FF-2F75AD811DDB}" type="presOf" srcId="{460F4C1A-F359-4F4B-8BF9-76410431D4D0}" destId="{C4C2B35A-0878-47A6-B500-95FFC4C95987}" srcOrd="0" destOrd="0" presId="urn:microsoft.com/office/officeart/2005/8/layout/arrow3"/>
    <dgm:cxn modelId="{AF703FE2-481B-4A70-B4A0-59258F9877BE}" type="presOf" srcId="{96D5FC7E-558A-4F69-B81E-8BF25AAD7458}" destId="{856F963F-5D71-4238-BBA6-83376FB58A99}" srcOrd="0" destOrd="0" presId="urn:microsoft.com/office/officeart/2005/8/layout/arrow3"/>
    <dgm:cxn modelId="{E3D8C865-5A2C-45F6-86DA-0F34F18135EC}" type="presOf" srcId="{D4D01DCF-4540-46F4-B57A-A24370E571EB}" destId="{97462719-BBE0-44AF-A0F7-E2ACB208121A}" srcOrd="0" destOrd="0" presId="urn:microsoft.com/office/officeart/2005/8/layout/arrow3"/>
    <dgm:cxn modelId="{8D6A39ED-D141-49B1-B4AA-6DF701097FD8}" srcId="{460F4C1A-F359-4F4B-8BF9-76410431D4D0}" destId="{D4D01DCF-4540-46F4-B57A-A24370E571EB}" srcOrd="1" destOrd="0" parTransId="{2CD5C10D-FB2C-4161-A320-8BCC7213B15A}" sibTransId="{128FA337-A4AE-4438-8AB4-A9B65B95A34E}"/>
    <dgm:cxn modelId="{1A87C165-3529-420D-AC50-5E7EFF133539}" srcId="{460F4C1A-F359-4F4B-8BF9-76410431D4D0}" destId="{96D5FC7E-558A-4F69-B81E-8BF25AAD7458}" srcOrd="0" destOrd="0" parTransId="{C3D46356-03F0-4713-9426-1183527B4BB3}" sibTransId="{F682E860-50E8-4C9B-83A6-0D4CDF3C2E7B}"/>
    <dgm:cxn modelId="{30343037-182D-4EFA-98CF-CF53578DF6CB}" type="presParOf" srcId="{C4C2B35A-0878-47A6-B500-95FFC4C95987}" destId="{177DF229-F812-49B9-AC25-FD97A49B561D}" srcOrd="0" destOrd="0" presId="urn:microsoft.com/office/officeart/2005/8/layout/arrow3"/>
    <dgm:cxn modelId="{51FBE6A6-0022-420C-AA07-AA917054EC13}" type="presParOf" srcId="{C4C2B35A-0878-47A6-B500-95FFC4C95987}" destId="{C8860DC2-6F7E-43AF-8D43-3585CF5FF69C}" srcOrd="1" destOrd="0" presId="urn:microsoft.com/office/officeart/2005/8/layout/arrow3"/>
    <dgm:cxn modelId="{9D5D4201-E221-4948-B893-107ED068DADB}" type="presParOf" srcId="{C4C2B35A-0878-47A6-B500-95FFC4C95987}" destId="{856F963F-5D71-4238-BBA6-83376FB58A99}" srcOrd="2" destOrd="0" presId="urn:microsoft.com/office/officeart/2005/8/layout/arrow3"/>
    <dgm:cxn modelId="{770A10D8-5250-4C13-80FF-4B4A8A307C26}" type="presParOf" srcId="{C4C2B35A-0878-47A6-B500-95FFC4C95987}" destId="{E3864555-7CD8-4418-8633-4A9E517DE872}" srcOrd="3" destOrd="0" presId="urn:microsoft.com/office/officeart/2005/8/layout/arrow3"/>
    <dgm:cxn modelId="{A7C6BA0C-3D39-4983-BB63-7FE82C50E17B}" type="presParOf" srcId="{C4C2B35A-0878-47A6-B500-95FFC4C95987}" destId="{97462719-BBE0-44AF-A0F7-E2ACB208121A}" srcOrd="4" destOrd="0" presId="urn:microsoft.com/office/officeart/2005/8/layout/arrow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6EDE028-0C15-44A7-9B82-356FA9783334}"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ru-RU"/>
        </a:p>
      </dgm:t>
    </dgm:pt>
    <dgm:pt modelId="{3F93CA7C-3AFD-440F-94DA-CED7AEF959B3}">
      <dgm:prSet phldrT="[Текст]"/>
      <dgm:spPr>
        <a:solidFill>
          <a:schemeClr val="tx2">
            <a:lumMod val="60000"/>
            <a:lumOff val="40000"/>
          </a:schemeClr>
        </a:solidFill>
      </dgm:spPr>
      <dgm:t>
        <a:bodyPr/>
        <a:lstStyle/>
        <a:p>
          <a:r>
            <a:rPr lang="ru-RU" dirty="0" smtClean="0"/>
            <a:t>Событие после отчетной даты</a:t>
          </a:r>
          <a:endParaRPr lang="ru-RU" dirty="0"/>
        </a:p>
      </dgm:t>
    </dgm:pt>
    <dgm:pt modelId="{8BD04613-22A8-44EC-80BF-30FCD6C0F30C}" type="parTrans" cxnId="{22EA7C6D-5CF2-4780-9960-69BD62F9AE11}">
      <dgm:prSet/>
      <dgm:spPr/>
      <dgm:t>
        <a:bodyPr/>
        <a:lstStyle/>
        <a:p>
          <a:endParaRPr lang="ru-RU"/>
        </a:p>
      </dgm:t>
    </dgm:pt>
    <dgm:pt modelId="{54051ED9-5FAA-4E28-92FB-547C4F0FB811}" type="sibTrans" cxnId="{22EA7C6D-5CF2-4780-9960-69BD62F9AE11}">
      <dgm:prSet/>
      <dgm:spPr/>
      <dgm:t>
        <a:bodyPr/>
        <a:lstStyle/>
        <a:p>
          <a:endParaRPr lang="ru-RU"/>
        </a:p>
      </dgm:t>
    </dgm:pt>
    <dgm:pt modelId="{70FABB18-2D64-4961-9E82-999E23DCCA30}">
      <dgm:prSet phldrT="[Текст]" custT="1">
        <dgm:style>
          <a:lnRef idx="2">
            <a:schemeClr val="accent6"/>
          </a:lnRef>
          <a:fillRef idx="1">
            <a:schemeClr val="lt1"/>
          </a:fillRef>
          <a:effectRef idx="0">
            <a:schemeClr val="accent6"/>
          </a:effectRef>
          <a:fontRef idx="minor">
            <a:schemeClr val="dk1"/>
          </a:fontRef>
        </dgm:style>
      </dgm:prSet>
      <dgm:spPr>
        <a:solidFill>
          <a:schemeClr val="accent3">
            <a:lumMod val="20000"/>
            <a:lumOff val="80000"/>
          </a:schemeClr>
        </a:solidFill>
      </dgm:spPr>
      <dgm:t>
        <a:bodyPr/>
        <a:lstStyle/>
        <a:p>
          <a:r>
            <a:rPr lang="ru-RU" sz="1800" b="1" dirty="0" smtClean="0"/>
            <a:t>Последним рабочим днем отчетного финансового года  </a:t>
          </a:r>
          <a:r>
            <a:rPr lang="ru-RU" sz="1800" dirty="0" smtClean="0"/>
            <a:t>до  отражения операций по закрытию показателей  отдельных счетов Рабочего плана счетов</a:t>
          </a:r>
          <a:endParaRPr lang="ru-RU" sz="1800" dirty="0"/>
        </a:p>
      </dgm:t>
    </dgm:pt>
    <dgm:pt modelId="{4F69D07C-46C7-4D77-9636-C9889E6BC6C7}" type="parTrans" cxnId="{67B3458D-6BC0-4435-85E9-B3AC8BE9EA41}">
      <dgm:prSet/>
      <dgm:spPr/>
      <dgm:t>
        <a:bodyPr/>
        <a:lstStyle/>
        <a:p>
          <a:endParaRPr lang="ru-RU"/>
        </a:p>
      </dgm:t>
    </dgm:pt>
    <dgm:pt modelId="{EB18DA4C-D35F-4B57-B8B5-18443D2A4BC8}" type="sibTrans" cxnId="{67B3458D-6BC0-4435-85E9-B3AC8BE9EA41}">
      <dgm:prSet/>
      <dgm:spPr/>
      <dgm:t>
        <a:bodyPr/>
        <a:lstStyle/>
        <a:p>
          <a:endParaRPr lang="ru-RU"/>
        </a:p>
      </dgm:t>
    </dgm:pt>
    <dgm:pt modelId="{7E9A9BBF-590D-48D6-A4ED-93B264DCD6C3}">
      <dgm:prSet phldrT="[Текст]" custT="1">
        <dgm:style>
          <a:lnRef idx="2">
            <a:schemeClr val="accent6"/>
          </a:lnRef>
          <a:fillRef idx="1">
            <a:schemeClr val="lt1"/>
          </a:fillRef>
          <a:effectRef idx="0">
            <a:schemeClr val="accent6"/>
          </a:effectRef>
          <a:fontRef idx="minor">
            <a:schemeClr val="dk1"/>
          </a:fontRef>
        </dgm:style>
      </dgm:prSet>
      <dgm:spPr>
        <a:solidFill>
          <a:schemeClr val="accent4">
            <a:lumMod val="20000"/>
            <a:lumOff val="80000"/>
          </a:schemeClr>
        </a:solidFill>
      </dgm:spPr>
      <dgm:t>
        <a:bodyPr/>
        <a:lstStyle/>
        <a:p>
          <a:r>
            <a:rPr lang="ru-RU" sz="2000" dirty="0" smtClean="0"/>
            <a:t>Информация в денежном выражении отражается </a:t>
          </a:r>
          <a:r>
            <a:rPr lang="ru-RU" sz="2000" b="1" dirty="0" smtClean="0"/>
            <a:t>в текстовой части Пояснительной записки  </a:t>
          </a:r>
          <a:endParaRPr lang="ru-RU" sz="2000" b="1" dirty="0"/>
        </a:p>
      </dgm:t>
    </dgm:pt>
    <dgm:pt modelId="{0CE24D45-1A70-4DDC-B9D8-FFD30710706E}" type="parTrans" cxnId="{3B115B48-DCC4-4501-B7C5-2A55399010DC}">
      <dgm:prSet/>
      <dgm:spPr/>
      <dgm:t>
        <a:bodyPr/>
        <a:lstStyle/>
        <a:p>
          <a:endParaRPr lang="ru-RU"/>
        </a:p>
      </dgm:t>
    </dgm:pt>
    <dgm:pt modelId="{805262A8-626D-4105-B551-08CB6960D1B8}" type="sibTrans" cxnId="{3B115B48-DCC4-4501-B7C5-2A55399010DC}">
      <dgm:prSet/>
      <dgm:spPr/>
      <dgm:t>
        <a:bodyPr/>
        <a:lstStyle/>
        <a:p>
          <a:endParaRPr lang="ru-RU"/>
        </a:p>
      </dgm:t>
    </dgm:pt>
    <dgm:pt modelId="{33C3427F-7A8B-49AE-A52A-4C038F73676E}">
      <dgm:prSet phldrT="[Текст]">
        <dgm:style>
          <a:lnRef idx="2">
            <a:schemeClr val="accent6"/>
          </a:lnRef>
          <a:fillRef idx="1">
            <a:schemeClr val="lt1"/>
          </a:fillRef>
          <a:effectRef idx="0">
            <a:schemeClr val="accent6"/>
          </a:effectRef>
          <a:fontRef idx="minor">
            <a:schemeClr val="dk1"/>
          </a:fontRef>
        </dgm:style>
      </dgm:prSet>
      <dgm:spPr>
        <a:solidFill>
          <a:schemeClr val="accent4">
            <a:lumMod val="20000"/>
            <a:lumOff val="80000"/>
          </a:schemeClr>
        </a:solidFill>
      </dgm:spPr>
      <dgm:t>
        <a:bodyPr/>
        <a:lstStyle/>
        <a:p>
          <a:r>
            <a:rPr lang="ru-RU" dirty="0" smtClean="0"/>
            <a:t>Для соблюдения сроков отчетности и  (или) в связи с поздним поступлением первичных учетных документов  </a:t>
          </a:r>
          <a:endParaRPr lang="ru-RU" dirty="0"/>
        </a:p>
      </dgm:t>
    </dgm:pt>
    <dgm:pt modelId="{D3345438-5B63-4770-B0AD-1EF932A4EC4E}" type="parTrans" cxnId="{26525308-833F-436D-A08A-8D0E25758496}">
      <dgm:prSet/>
      <dgm:spPr/>
      <dgm:t>
        <a:bodyPr/>
        <a:lstStyle/>
        <a:p>
          <a:endParaRPr lang="ru-RU"/>
        </a:p>
      </dgm:t>
    </dgm:pt>
    <dgm:pt modelId="{418F7C41-3835-4FB4-ABEB-EC616ADCB15E}" type="sibTrans" cxnId="{26525308-833F-436D-A08A-8D0E25758496}">
      <dgm:prSet/>
      <dgm:spPr/>
      <dgm:t>
        <a:bodyPr/>
        <a:lstStyle/>
        <a:p>
          <a:endParaRPr lang="ru-RU"/>
        </a:p>
      </dgm:t>
    </dgm:pt>
    <dgm:pt modelId="{781A5FAD-744D-491F-8132-CD7DF50DE67E}">
      <dgm:prSet/>
      <dgm:spPr/>
      <dgm:t>
        <a:bodyPr/>
        <a:lstStyle/>
        <a:p>
          <a:endParaRPr lang="ru-RU" dirty="0"/>
        </a:p>
      </dgm:t>
    </dgm:pt>
    <dgm:pt modelId="{1BF5F362-FB44-4A9B-9A5A-7A64CCC3D3E2}" type="parTrans" cxnId="{979B5848-3A66-4D3D-AEA9-E37DB9D5B975}">
      <dgm:prSet/>
      <dgm:spPr/>
      <dgm:t>
        <a:bodyPr/>
        <a:lstStyle/>
        <a:p>
          <a:endParaRPr lang="ru-RU"/>
        </a:p>
      </dgm:t>
    </dgm:pt>
    <dgm:pt modelId="{DAECC42F-4357-493E-8D20-36748ED151F7}" type="sibTrans" cxnId="{979B5848-3A66-4D3D-AEA9-E37DB9D5B975}">
      <dgm:prSet/>
      <dgm:spPr/>
      <dgm:t>
        <a:bodyPr/>
        <a:lstStyle/>
        <a:p>
          <a:endParaRPr lang="ru-RU"/>
        </a:p>
      </dgm:t>
    </dgm:pt>
    <dgm:pt modelId="{D513E9F8-D2DB-4C1D-A077-21FF8DC45857}">
      <dgm:prSet/>
      <dgm:spPr/>
      <dgm:t>
        <a:bodyPr/>
        <a:lstStyle/>
        <a:p>
          <a:endParaRPr lang="ru-RU" dirty="0"/>
        </a:p>
      </dgm:t>
    </dgm:pt>
    <dgm:pt modelId="{BCC0E24E-DDFF-46EF-8E34-4AEF482143BB}" type="parTrans" cxnId="{23A3E832-2D49-4746-A14A-DF32C255607B}">
      <dgm:prSet/>
      <dgm:spPr/>
      <dgm:t>
        <a:bodyPr/>
        <a:lstStyle/>
        <a:p>
          <a:endParaRPr lang="ru-RU"/>
        </a:p>
      </dgm:t>
    </dgm:pt>
    <dgm:pt modelId="{E91306C1-6BE6-49B2-8956-6093E2139D65}" type="sibTrans" cxnId="{23A3E832-2D49-4746-A14A-DF32C255607B}">
      <dgm:prSet/>
      <dgm:spPr/>
      <dgm:t>
        <a:bodyPr/>
        <a:lstStyle/>
        <a:p>
          <a:endParaRPr lang="ru-RU"/>
        </a:p>
      </dgm:t>
    </dgm:pt>
    <dgm:pt modelId="{9164EF7D-F649-456A-8D7F-4588C9794A54}">
      <dgm:prSet/>
      <dgm:spPr/>
      <dgm:t>
        <a:bodyPr/>
        <a:lstStyle/>
        <a:p>
          <a:endParaRPr lang="ru-RU" dirty="0"/>
        </a:p>
      </dgm:t>
    </dgm:pt>
    <dgm:pt modelId="{DE90CFD5-ED56-45C1-98F3-358CF1C2586D}" type="parTrans" cxnId="{0795D16A-9368-40F3-BB74-B148811DC896}">
      <dgm:prSet/>
      <dgm:spPr/>
      <dgm:t>
        <a:bodyPr/>
        <a:lstStyle/>
        <a:p>
          <a:endParaRPr lang="ru-RU"/>
        </a:p>
      </dgm:t>
    </dgm:pt>
    <dgm:pt modelId="{45CD5AF1-9C35-4999-986D-B889D329855D}" type="sibTrans" cxnId="{0795D16A-9368-40F3-BB74-B148811DC896}">
      <dgm:prSet/>
      <dgm:spPr/>
      <dgm:t>
        <a:bodyPr/>
        <a:lstStyle/>
        <a:p>
          <a:endParaRPr lang="ru-RU"/>
        </a:p>
      </dgm:t>
    </dgm:pt>
    <dgm:pt modelId="{AC629F13-7E5B-4A6A-9AB5-66920261058E}">
      <dgm:prSet/>
      <dgm:spPr/>
      <dgm:t>
        <a:bodyPr/>
        <a:lstStyle/>
        <a:p>
          <a:endParaRPr lang="ru-RU" dirty="0"/>
        </a:p>
      </dgm:t>
    </dgm:pt>
    <dgm:pt modelId="{B68D8C6A-4732-4E61-8096-9AAE87216FF9}" type="parTrans" cxnId="{A5190A02-A1A6-4A22-B140-BCBC2FB75068}">
      <dgm:prSet/>
      <dgm:spPr/>
      <dgm:t>
        <a:bodyPr/>
        <a:lstStyle/>
        <a:p>
          <a:endParaRPr lang="ru-RU"/>
        </a:p>
      </dgm:t>
    </dgm:pt>
    <dgm:pt modelId="{12E38E72-D512-4446-B8FA-3B11FBA3BFE4}" type="sibTrans" cxnId="{A5190A02-A1A6-4A22-B140-BCBC2FB75068}">
      <dgm:prSet/>
      <dgm:spPr/>
      <dgm:t>
        <a:bodyPr/>
        <a:lstStyle/>
        <a:p>
          <a:endParaRPr lang="ru-RU"/>
        </a:p>
      </dgm:t>
    </dgm:pt>
    <dgm:pt modelId="{91ECF01D-3616-4811-870D-7AA5D0A54FDF}">
      <dgm:prSet/>
      <dgm:spPr/>
      <dgm:t>
        <a:bodyPr/>
        <a:lstStyle/>
        <a:p>
          <a:endParaRPr lang="ru-RU" dirty="0"/>
        </a:p>
      </dgm:t>
    </dgm:pt>
    <dgm:pt modelId="{34F2472F-0DEE-44E4-9C21-9653F766D2B2}" type="parTrans" cxnId="{654CA9F9-E780-4582-A07C-DCF139EFF426}">
      <dgm:prSet/>
      <dgm:spPr/>
      <dgm:t>
        <a:bodyPr/>
        <a:lstStyle/>
        <a:p>
          <a:endParaRPr lang="ru-RU"/>
        </a:p>
      </dgm:t>
    </dgm:pt>
    <dgm:pt modelId="{8CEDA1A9-2F17-4F67-848F-D4CF8E80B400}" type="sibTrans" cxnId="{654CA9F9-E780-4582-A07C-DCF139EFF426}">
      <dgm:prSet/>
      <dgm:spPr/>
      <dgm:t>
        <a:bodyPr/>
        <a:lstStyle/>
        <a:p>
          <a:endParaRPr lang="ru-RU"/>
        </a:p>
      </dgm:t>
    </dgm:pt>
    <dgm:pt modelId="{0EB81ED0-158A-4C8E-B3F3-8E74326BE0AF}">
      <dgm:prSet/>
      <dgm:spPr/>
      <dgm:t>
        <a:bodyPr/>
        <a:lstStyle/>
        <a:p>
          <a:endParaRPr lang="ru-RU" dirty="0"/>
        </a:p>
      </dgm:t>
    </dgm:pt>
    <dgm:pt modelId="{B5634D7D-4ABE-4706-8C2A-F8515EB34378}" type="parTrans" cxnId="{D6158FDC-FCB1-4880-B646-238D672CF12C}">
      <dgm:prSet/>
      <dgm:spPr/>
      <dgm:t>
        <a:bodyPr/>
        <a:lstStyle/>
        <a:p>
          <a:endParaRPr lang="ru-RU"/>
        </a:p>
      </dgm:t>
    </dgm:pt>
    <dgm:pt modelId="{927A783B-88AD-4280-8B3D-8BA28758F6C2}" type="sibTrans" cxnId="{D6158FDC-FCB1-4880-B646-238D672CF12C}">
      <dgm:prSet/>
      <dgm:spPr/>
      <dgm:t>
        <a:bodyPr/>
        <a:lstStyle/>
        <a:p>
          <a:endParaRPr lang="ru-RU"/>
        </a:p>
      </dgm:t>
    </dgm:pt>
    <dgm:pt modelId="{58D4D4D7-C734-44E7-A098-004E557EEE51}">
      <dgm:prSet/>
      <dgm:spPr/>
      <dgm:t>
        <a:bodyPr/>
        <a:lstStyle/>
        <a:p>
          <a:endParaRPr lang="ru-RU" dirty="0"/>
        </a:p>
      </dgm:t>
    </dgm:pt>
    <dgm:pt modelId="{54D51CBF-BE9C-4570-AC4E-FB05CCDCF64B}" type="parTrans" cxnId="{FA158E4B-F1C8-4923-A30C-30AC06061F74}">
      <dgm:prSet/>
      <dgm:spPr/>
      <dgm:t>
        <a:bodyPr/>
        <a:lstStyle/>
        <a:p>
          <a:endParaRPr lang="ru-RU"/>
        </a:p>
      </dgm:t>
    </dgm:pt>
    <dgm:pt modelId="{DE2B4B29-5134-47C3-B5B6-73240B55AFE9}" type="sibTrans" cxnId="{FA158E4B-F1C8-4923-A30C-30AC06061F74}">
      <dgm:prSet/>
      <dgm:spPr/>
      <dgm:t>
        <a:bodyPr/>
        <a:lstStyle/>
        <a:p>
          <a:endParaRPr lang="ru-RU"/>
        </a:p>
      </dgm:t>
    </dgm:pt>
    <dgm:pt modelId="{3ADB39E9-336B-440C-8015-10E2AD0905F5}" type="pres">
      <dgm:prSet presAssocID="{46EDE028-0C15-44A7-9B82-356FA9783334}" presName="Name0" presStyleCnt="0">
        <dgm:presLayoutVars>
          <dgm:chMax val="1"/>
          <dgm:chPref val="1"/>
          <dgm:dir/>
          <dgm:resizeHandles/>
        </dgm:presLayoutVars>
      </dgm:prSet>
      <dgm:spPr/>
      <dgm:t>
        <a:bodyPr/>
        <a:lstStyle/>
        <a:p>
          <a:endParaRPr lang="ru-RU"/>
        </a:p>
      </dgm:t>
    </dgm:pt>
    <dgm:pt modelId="{90F07B49-7F90-4039-B8DD-2DE922C3D170}" type="pres">
      <dgm:prSet presAssocID="{3F93CA7C-3AFD-440F-94DA-CED7AEF959B3}" presName="Parent" presStyleLbl="node1" presStyleIdx="0" presStyleCnt="2" custLinFactNeighborX="-69632" custLinFactNeighborY="-7468">
        <dgm:presLayoutVars>
          <dgm:chMax val="4"/>
          <dgm:chPref val="3"/>
        </dgm:presLayoutVars>
      </dgm:prSet>
      <dgm:spPr/>
      <dgm:t>
        <a:bodyPr/>
        <a:lstStyle/>
        <a:p>
          <a:endParaRPr lang="ru-RU"/>
        </a:p>
      </dgm:t>
    </dgm:pt>
    <dgm:pt modelId="{09432D53-6D62-4C06-B1D6-FCD2FD2DE4BD}" type="pres">
      <dgm:prSet presAssocID="{70FABB18-2D64-4961-9E82-999E23DCCA30}" presName="Accent" presStyleLbl="node1" presStyleIdx="1" presStyleCnt="2" custLinFactNeighborX="-38814" custLinFactNeighborY="2223"/>
      <dgm:spPr/>
    </dgm:pt>
    <dgm:pt modelId="{FE9E9C2E-7353-40C5-B407-FDF8A0EBAA87}" type="pres">
      <dgm:prSet presAssocID="{70FABB18-2D64-4961-9E82-999E23DCCA30}" presName="Image1" presStyleLbl="fgImgPlace1" presStyleIdx="0" presStyleCnt="3" custLinFactX="-42291" custLinFactNeighborX="-100000" custLinFactNeighborY="-5624"/>
      <dgm:spPr>
        <a:solidFill>
          <a:srgbClr val="00B050"/>
        </a:solidFill>
      </dgm:spPr>
    </dgm:pt>
    <dgm:pt modelId="{632660BA-A5F8-49A6-A502-438A1ECC7941}" type="pres">
      <dgm:prSet presAssocID="{70FABB18-2D64-4961-9E82-999E23DCCA30}" presName="Child1" presStyleLbl="revTx" presStyleIdx="0" presStyleCnt="3" custScaleX="356172" custScaleY="89158" custLinFactNeighborX="35655" custLinFactNeighborY="-6447">
        <dgm:presLayoutVars>
          <dgm:chMax val="0"/>
          <dgm:chPref val="0"/>
          <dgm:bulletEnabled val="1"/>
        </dgm:presLayoutVars>
      </dgm:prSet>
      <dgm:spPr/>
      <dgm:t>
        <a:bodyPr/>
        <a:lstStyle/>
        <a:p>
          <a:endParaRPr lang="ru-RU"/>
        </a:p>
      </dgm:t>
    </dgm:pt>
    <dgm:pt modelId="{456A074D-6AE1-4D04-BD40-2520007EEA34}" type="pres">
      <dgm:prSet presAssocID="{7E9A9BBF-590D-48D6-A4ED-93B264DCD6C3}" presName="Image2" presStyleCnt="0"/>
      <dgm:spPr/>
    </dgm:pt>
    <dgm:pt modelId="{F9C109B2-E448-436D-883B-E1E19D4AE2F4}" type="pres">
      <dgm:prSet presAssocID="{7E9A9BBF-590D-48D6-A4ED-93B264DCD6C3}" presName="Image" presStyleLbl="fgImgPlace1" presStyleIdx="1" presStyleCnt="3" custLinFactX="-49737" custLinFactNeighborX="-100000" custLinFactNeighborY="11635"/>
      <dgm:spPr>
        <a:solidFill>
          <a:schemeClr val="accent4">
            <a:lumMod val="60000"/>
            <a:lumOff val="40000"/>
          </a:schemeClr>
        </a:solidFill>
      </dgm:spPr>
    </dgm:pt>
    <dgm:pt modelId="{369FF591-4819-4C86-87B5-E95141EDD4A5}" type="pres">
      <dgm:prSet presAssocID="{7E9A9BBF-590D-48D6-A4ED-93B264DCD6C3}" presName="Child2" presStyleLbl="revTx" presStyleIdx="1" presStyleCnt="3" custScaleX="341142" custScaleY="101628">
        <dgm:presLayoutVars>
          <dgm:chMax val="0"/>
          <dgm:chPref val="0"/>
          <dgm:bulletEnabled val="1"/>
        </dgm:presLayoutVars>
      </dgm:prSet>
      <dgm:spPr/>
      <dgm:t>
        <a:bodyPr/>
        <a:lstStyle/>
        <a:p>
          <a:endParaRPr lang="ru-RU"/>
        </a:p>
      </dgm:t>
    </dgm:pt>
    <dgm:pt modelId="{CDE2D3F7-E0DC-41E3-AD4C-9E8A36B0F4E2}" type="pres">
      <dgm:prSet presAssocID="{33C3427F-7A8B-49AE-A52A-4C038F73676E}" presName="Image3" presStyleCnt="0"/>
      <dgm:spPr/>
    </dgm:pt>
    <dgm:pt modelId="{F961CEBD-F27B-49FB-A996-5769C73DB0DE}" type="pres">
      <dgm:prSet presAssocID="{33C3427F-7A8B-49AE-A52A-4C038F73676E}" presName="Image" presStyleLbl="fgImgPlace1" presStyleIdx="2" presStyleCnt="3" custLinFactX="-73496" custLinFactNeighborX="-100000" custLinFactNeighborY="14807"/>
      <dgm:spPr>
        <a:solidFill>
          <a:schemeClr val="accent4">
            <a:lumMod val="60000"/>
            <a:lumOff val="40000"/>
          </a:schemeClr>
        </a:solidFill>
      </dgm:spPr>
    </dgm:pt>
    <dgm:pt modelId="{1D9D700F-823F-4971-8CF7-812577F5151A}" type="pres">
      <dgm:prSet presAssocID="{33C3427F-7A8B-49AE-A52A-4C038F73676E}" presName="Child3" presStyleLbl="revTx" presStyleIdx="2" presStyleCnt="3" custScaleX="298085" custScaleY="73615" custLinFactNeighborX="47137" custLinFactNeighborY="19284">
        <dgm:presLayoutVars>
          <dgm:chMax val="0"/>
          <dgm:chPref val="0"/>
          <dgm:bulletEnabled val="1"/>
        </dgm:presLayoutVars>
      </dgm:prSet>
      <dgm:spPr/>
      <dgm:t>
        <a:bodyPr/>
        <a:lstStyle/>
        <a:p>
          <a:endParaRPr lang="ru-RU"/>
        </a:p>
      </dgm:t>
    </dgm:pt>
  </dgm:ptLst>
  <dgm:cxnLst>
    <dgm:cxn modelId="{7AD43053-8F60-4745-A123-475B75EB42DB}" type="presOf" srcId="{7E9A9BBF-590D-48D6-A4ED-93B264DCD6C3}" destId="{369FF591-4819-4C86-87B5-E95141EDD4A5}" srcOrd="0" destOrd="0" presId="urn:microsoft.com/office/officeart/2011/layout/RadialPictureList"/>
    <dgm:cxn modelId="{67B3458D-6BC0-4435-85E9-B3AC8BE9EA41}" srcId="{3F93CA7C-3AFD-440F-94DA-CED7AEF959B3}" destId="{70FABB18-2D64-4961-9E82-999E23DCCA30}" srcOrd="0" destOrd="0" parTransId="{4F69D07C-46C7-4D77-9636-C9889E6BC6C7}" sibTransId="{EB18DA4C-D35F-4B57-B8B5-18443D2A4BC8}"/>
    <dgm:cxn modelId="{654CA9F9-E780-4582-A07C-DCF139EFF426}" srcId="{46EDE028-0C15-44A7-9B82-356FA9783334}" destId="{91ECF01D-3616-4811-870D-7AA5D0A54FDF}" srcOrd="5" destOrd="0" parTransId="{34F2472F-0DEE-44E4-9C21-9653F766D2B2}" sibTransId="{8CEDA1A9-2F17-4F67-848F-D4CF8E80B400}"/>
    <dgm:cxn modelId="{23A3E832-2D49-4746-A14A-DF32C255607B}" srcId="{46EDE028-0C15-44A7-9B82-356FA9783334}" destId="{D513E9F8-D2DB-4C1D-A077-21FF8DC45857}" srcOrd="2" destOrd="0" parTransId="{BCC0E24E-DDFF-46EF-8E34-4AEF482143BB}" sibTransId="{E91306C1-6BE6-49B2-8956-6093E2139D65}"/>
    <dgm:cxn modelId="{0795D16A-9368-40F3-BB74-B148811DC896}" srcId="{46EDE028-0C15-44A7-9B82-356FA9783334}" destId="{9164EF7D-F649-456A-8D7F-4588C9794A54}" srcOrd="3" destOrd="0" parTransId="{DE90CFD5-ED56-45C1-98F3-358CF1C2586D}" sibTransId="{45CD5AF1-9C35-4999-986D-B889D329855D}"/>
    <dgm:cxn modelId="{E86AD3D0-E1B2-4BDB-A970-E4A7FA2FD1D3}" type="presOf" srcId="{33C3427F-7A8B-49AE-A52A-4C038F73676E}" destId="{1D9D700F-823F-4971-8CF7-812577F5151A}" srcOrd="0" destOrd="0" presId="urn:microsoft.com/office/officeart/2011/layout/RadialPictureList"/>
    <dgm:cxn modelId="{3EBB9099-973D-4FF8-ACAE-E53548DF0CF3}" type="presOf" srcId="{70FABB18-2D64-4961-9E82-999E23DCCA30}" destId="{632660BA-A5F8-49A6-A502-438A1ECC7941}" srcOrd="0" destOrd="0" presId="urn:microsoft.com/office/officeart/2011/layout/RadialPictureList"/>
    <dgm:cxn modelId="{22EA7C6D-5CF2-4780-9960-69BD62F9AE11}" srcId="{46EDE028-0C15-44A7-9B82-356FA9783334}" destId="{3F93CA7C-3AFD-440F-94DA-CED7AEF959B3}" srcOrd="0" destOrd="0" parTransId="{8BD04613-22A8-44EC-80BF-30FCD6C0F30C}" sibTransId="{54051ED9-5FAA-4E28-92FB-547C4F0FB811}"/>
    <dgm:cxn modelId="{FA158E4B-F1C8-4923-A30C-30AC06061F74}" srcId="{46EDE028-0C15-44A7-9B82-356FA9783334}" destId="{58D4D4D7-C734-44E7-A098-004E557EEE51}" srcOrd="7" destOrd="0" parTransId="{54D51CBF-BE9C-4570-AC4E-FB05CCDCF64B}" sibTransId="{DE2B4B29-5134-47C3-B5B6-73240B55AFE9}"/>
    <dgm:cxn modelId="{979B5848-3A66-4D3D-AEA9-E37DB9D5B975}" srcId="{46EDE028-0C15-44A7-9B82-356FA9783334}" destId="{781A5FAD-744D-491F-8132-CD7DF50DE67E}" srcOrd="1" destOrd="0" parTransId="{1BF5F362-FB44-4A9B-9A5A-7A64CCC3D3E2}" sibTransId="{DAECC42F-4357-493E-8D20-36748ED151F7}"/>
    <dgm:cxn modelId="{D6158FDC-FCB1-4880-B646-238D672CF12C}" srcId="{46EDE028-0C15-44A7-9B82-356FA9783334}" destId="{0EB81ED0-158A-4C8E-B3F3-8E74326BE0AF}" srcOrd="6" destOrd="0" parTransId="{B5634D7D-4ABE-4706-8C2A-F8515EB34378}" sibTransId="{927A783B-88AD-4280-8B3D-8BA28758F6C2}"/>
    <dgm:cxn modelId="{77CCAF7C-0081-4806-881C-4C5D0CBEEE55}" type="presOf" srcId="{46EDE028-0C15-44A7-9B82-356FA9783334}" destId="{3ADB39E9-336B-440C-8015-10E2AD0905F5}" srcOrd="0" destOrd="0" presId="urn:microsoft.com/office/officeart/2011/layout/RadialPictureList"/>
    <dgm:cxn modelId="{EC3FC046-B099-48FD-B031-C469AFC5921D}" type="presOf" srcId="{3F93CA7C-3AFD-440F-94DA-CED7AEF959B3}" destId="{90F07B49-7F90-4039-B8DD-2DE922C3D170}" srcOrd="0" destOrd="0" presId="urn:microsoft.com/office/officeart/2011/layout/RadialPictureList"/>
    <dgm:cxn modelId="{26525308-833F-436D-A08A-8D0E25758496}" srcId="{3F93CA7C-3AFD-440F-94DA-CED7AEF959B3}" destId="{33C3427F-7A8B-49AE-A52A-4C038F73676E}" srcOrd="2" destOrd="0" parTransId="{D3345438-5B63-4770-B0AD-1EF932A4EC4E}" sibTransId="{418F7C41-3835-4FB4-ABEB-EC616ADCB15E}"/>
    <dgm:cxn modelId="{A5190A02-A1A6-4A22-B140-BCBC2FB75068}" srcId="{46EDE028-0C15-44A7-9B82-356FA9783334}" destId="{AC629F13-7E5B-4A6A-9AB5-66920261058E}" srcOrd="4" destOrd="0" parTransId="{B68D8C6A-4732-4E61-8096-9AAE87216FF9}" sibTransId="{12E38E72-D512-4446-B8FA-3B11FBA3BFE4}"/>
    <dgm:cxn modelId="{3B115B48-DCC4-4501-B7C5-2A55399010DC}" srcId="{3F93CA7C-3AFD-440F-94DA-CED7AEF959B3}" destId="{7E9A9BBF-590D-48D6-A4ED-93B264DCD6C3}" srcOrd="1" destOrd="0" parTransId="{0CE24D45-1A70-4DDC-B9D8-FFD30710706E}" sibTransId="{805262A8-626D-4105-B551-08CB6960D1B8}"/>
    <dgm:cxn modelId="{0BDE99F6-E1CE-4469-A5F8-61B0CD4AF43D}" type="presParOf" srcId="{3ADB39E9-336B-440C-8015-10E2AD0905F5}" destId="{90F07B49-7F90-4039-B8DD-2DE922C3D170}" srcOrd="0" destOrd="0" presId="urn:microsoft.com/office/officeart/2011/layout/RadialPictureList"/>
    <dgm:cxn modelId="{88AA8965-B2AB-46FA-B60E-32972E63ED80}" type="presParOf" srcId="{3ADB39E9-336B-440C-8015-10E2AD0905F5}" destId="{09432D53-6D62-4C06-B1D6-FCD2FD2DE4BD}" srcOrd="1" destOrd="0" presId="urn:microsoft.com/office/officeart/2011/layout/RadialPictureList"/>
    <dgm:cxn modelId="{BE10613A-E764-4CBD-A25E-45D844607B4D}" type="presParOf" srcId="{3ADB39E9-336B-440C-8015-10E2AD0905F5}" destId="{FE9E9C2E-7353-40C5-B407-FDF8A0EBAA87}" srcOrd="2" destOrd="0" presId="urn:microsoft.com/office/officeart/2011/layout/RadialPictureList"/>
    <dgm:cxn modelId="{FFF3F8E5-C5E7-4A30-93F6-8F615CC9E761}" type="presParOf" srcId="{3ADB39E9-336B-440C-8015-10E2AD0905F5}" destId="{632660BA-A5F8-49A6-A502-438A1ECC7941}" srcOrd="3" destOrd="0" presId="urn:microsoft.com/office/officeart/2011/layout/RadialPictureList"/>
    <dgm:cxn modelId="{74A7C792-F2A5-4F53-B4B3-7B45F107CF53}" type="presParOf" srcId="{3ADB39E9-336B-440C-8015-10E2AD0905F5}" destId="{456A074D-6AE1-4D04-BD40-2520007EEA34}" srcOrd="4" destOrd="0" presId="urn:microsoft.com/office/officeart/2011/layout/RadialPictureList"/>
    <dgm:cxn modelId="{1E608344-F3A8-42E1-98AD-923B5A099127}" type="presParOf" srcId="{456A074D-6AE1-4D04-BD40-2520007EEA34}" destId="{F9C109B2-E448-436D-883B-E1E19D4AE2F4}" srcOrd="0" destOrd="0" presId="urn:microsoft.com/office/officeart/2011/layout/RadialPictureList"/>
    <dgm:cxn modelId="{1B690AFB-3163-4B1B-AB62-1E4A485D4DF3}" type="presParOf" srcId="{3ADB39E9-336B-440C-8015-10E2AD0905F5}" destId="{369FF591-4819-4C86-87B5-E95141EDD4A5}" srcOrd="5" destOrd="0" presId="urn:microsoft.com/office/officeart/2011/layout/RadialPictureList"/>
    <dgm:cxn modelId="{2BE790B8-6145-4626-A9C0-26A9858EB67C}" type="presParOf" srcId="{3ADB39E9-336B-440C-8015-10E2AD0905F5}" destId="{CDE2D3F7-E0DC-41E3-AD4C-9E8A36B0F4E2}" srcOrd="6" destOrd="0" presId="urn:microsoft.com/office/officeart/2011/layout/RadialPictureList"/>
    <dgm:cxn modelId="{BB7B00D6-E1BC-4BA4-AEB2-1370B32099FB}" type="presParOf" srcId="{CDE2D3F7-E0DC-41E3-AD4C-9E8A36B0F4E2}" destId="{F961CEBD-F27B-49FB-A996-5769C73DB0DE}" srcOrd="0" destOrd="0" presId="urn:microsoft.com/office/officeart/2011/layout/RadialPictureList"/>
    <dgm:cxn modelId="{70D1E005-E4DA-45AC-A30D-26DFC93A2297}" type="presParOf" srcId="{3ADB39E9-336B-440C-8015-10E2AD0905F5}" destId="{1D9D700F-823F-4971-8CF7-812577F5151A}" srcOrd="7" destOrd="0" presId="urn:microsoft.com/office/officeart/2011/layout/RadialPicture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F2B365A-209B-4DCB-B6DE-12C422C344D7}" type="doc">
      <dgm:prSet loTypeId="urn:microsoft.com/office/officeart/2005/8/layout/radial3" loCatId="cycle" qsTypeId="urn:microsoft.com/office/officeart/2005/8/quickstyle/simple1" qsCatId="simple" csTypeId="urn:microsoft.com/office/officeart/2005/8/colors/colorful3" csCatId="colorful" phldr="1"/>
      <dgm:spPr/>
      <dgm:t>
        <a:bodyPr/>
        <a:lstStyle/>
        <a:p>
          <a:endParaRPr lang="ru-RU"/>
        </a:p>
      </dgm:t>
    </dgm:pt>
    <dgm:pt modelId="{30CD9405-824A-4874-8E48-52854B291793}">
      <dgm:prSet phldrT="[Текст]" custT="1">
        <dgm:style>
          <a:lnRef idx="2">
            <a:schemeClr val="accent2"/>
          </a:lnRef>
          <a:fillRef idx="1">
            <a:schemeClr val="lt1"/>
          </a:fillRef>
          <a:effectRef idx="0">
            <a:schemeClr val="accent2"/>
          </a:effectRef>
          <a:fontRef idx="minor">
            <a:schemeClr val="dk1"/>
          </a:fontRef>
        </dgm:style>
      </dgm:prSet>
      <dgm:spPr/>
      <dgm:t>
        <a:bodyPr/>
        <a:lstStyle/>
        <a:p>
          <a:r>
            <a:rPr lang="ru-RU" sz="2400" dirty="0" smtClean="0"/>
            <a:t>Обнаруженная после отчетной даты ошибка (с учетом условий принятия отчетности)</a:t>
          </a:r>
          <a:endParaRPr lang="ru-RU" sz="2400" dirty="0"/>
        </a:p>
      </dgm:t>
    </dgm:pt>
    <dgm:pt modelId="{A8DAFA5C-B42B-4F05-B7E1-54FB30933A24}" type="parTrans" cxnId="{3F6AE1E9-60DE-476B-AD40-983EB215879C}">
      <dgm:prSet/>
      <dgm:spPr/>
      <dgm:t>
        <a:bodyPr/>
        <a:lstStyle/>
        <a:p>
          <a:endParaRPr lang="ru-RU"/>
        </a:p>
      </dgm:t>
    </dgm:pt>
    <dgm:pt modelId="{83718672-61BF-4435-9729-C8050376930A}" type="sibTrans" cxnId="{3F6AE1E9-60DE-476B-AD40-983EB215879C}">
      <dgm:prSet/>
      <dgm:spPr/>
      <dgm:t>
        <a:bodyPr/>
        <a:lstStyle/>
        <a:p>
          <a:endParaRPr lang="ru-RU"/>
        </a:p>
      </dgm:t>
    </dgm:pt>
    <dgm:pt modelId="{08D3E104-BB34-4C3E-BB10-295B1BD50339}">
      <dgm:prSet phldrT="[Текст]" custT="1">
        <dgm:style>
          <a:lnRef idx="2">
            <a:schemeClr val="accent3"/>
          </a:lnRef>
          <a:fillRef idx="1">
            <a:schemeClr val="lt1"/>
          </a:fillRef>
          <a:effectRef idx="0">
            <a:schemeClr val="accent3"/>
          </a:effectRef>
          <a:fontRef idx="minor">
            <a:schemeClr val="dk1"/>
          </a:fontRef>
        </dgm:style>
      </dgm:prSet>
      <dgm:spPr/>
      <dgm:t>
        <a:bodyPr/>
        <a:lstStyle/>
        <a:p>
          <a:r>
            <a:rPr lang="ru-RU" sz="2400" dirty="0" smtClean="0">
              <a:latin typeface="Times New Roman" panose="02020603050405020304" pitchFamily="18" charset="0"/>
              <a:cs typeface="Times New Roman" panose="02020603050405020304" pitchFamily="18" charset="0"/>
            </a:rPr>
            <a:t>Изменения оценок</a:t>
          </a:r>
        </a:p>
        <a:p>
          <a:r>
            <a:rPr lang="ru-RU" sz="2400" dirty="0" smtClean="0">
              <a:latin typeface="Times New Roman" panose="02020603050405020304" pitchFamily="18" charset="0"/>
              <a:cs typeface="Times New Roman" panose="02020603050405020304" pitchFamily="18" charset="0"/>
            </a:rPr>
            <a:t> (кадастровой оценки) </a:t>
          </a:r>
        </a:p>
        <a:p>
          <a:r>
            <a:rPr lang="ru-RU" sz="2400" dirty="0" smtClean="0">
              <a:latin typeface="Times New Roman" panose="02020603050405020304" pitchFamily="18" charset="0"/>
              <a:cs typeface="Times New Roman" panose="02020603050405020304" pitchFamily="18" charset="0"/>
            </a:rPr>
            <a:t>НФА </a:t>
          </a:r>
        </a:p>
        <a:p>
          <a:r>
            <a:rPr lang="ru-RU" sz="2400" dirty="0" smtClean="0">
              <a:latin typeface="Times New Roman" panose="02020603050405020304" pitchFamily="18" charset="0"/>
              <a:cs typeface="Times New Roman" panose="02020603050405020304" pitchFamily="18" charset="0"/>
            </a:rPr>
            <a:t>после отчетной даты</a:t>
          </a:r>
          <a:endParaRPr lang="ru-RU" sz="2400" dirty="0">
            <a:latin typeface="Times New Roman" panose="02020603050405020304" pitchFamily="18" charset="0"/>
            <a:cs typeface="Times New Roman" panose="02020603050405020304" pitchFamily="18" charset="0"/>
          </a:endParaRPr>
        </a:p>
      </dgm:t>
    </dgm:pt>
    <dgm:pt modelId="{86BF3C3C-278D-42F6-88E5-27126D944BC2}" type="parTrans" cxnId="{61CA9068-DE1B-4D7C-A483-22AA1F72046B}">
      <dgm:prSet/>
      <dgm:spPr/>
      <dgm:t>
        <a:bodyPr/>
        <a:lstStyle/>
        <a:p>
          <a:endParaRPr lang="ru-RU"/>
        </a:p>
      </dgm:t>
    </dgm:pt>
    <dgm:pt modelId="{7DC5B778-9B4E-4620-A68C-BDBB474EB996}" type="sibTrans" cxnId="{61CA9068-DE1B-4D7C-A483-22AA1F72046B}">
      <dgm:prSet/>
      <dgm:spPr/>
      <dgm:t>
        <a:bodyPr/>
        <a:lstStyle/>
        <a:p>
          <a:endParaRPr lang="ru-RU"/>
        </a:p>
      </dgm:t>
    </dgm:pt>
    <dgm:pt modelId="{91516475-B893-4CF8-B2EF-7798EDD37442}">
      <dgm:prSet phldrT="[Текст]" custT="1">
        <dgm:style>
          <a:lnRef idx="2">
            <a:schemeClr val="accent1"/>
          </a:lnRef>
          <a:fillRef idx="1">
            <a:schemeClr val="lt1"/>
          </a:fillRef>
          <a:effectRef idx="0">
            <a:schemeClr val="accent1"/>
          </a:effectRef>
          <a:fontRef idx="minor">
            <a:schemeClr val="dk1"/>
          </a:fontRef>
        </dgm:style>
      </dgm:prSet>
      <dgm:spPr/>
      <dgm:t>
        <a:bodyPr/>
        <a:lstStyle/>
        <a:p>
          <a:r>
            <a:rPr lang="ru-RU" sz="2400" dirty="0" smtClean="0"/>
            <a:t>Существенное поступление или выбытие активов, в том  числе по результатам Инвентаризации  (годовой) </a:t>
          </a:r>
          <a:endParaRPr lang="ru-RU" sz="2400" dirty="0"/>
        </a:p>
      </dgm:t>
    </dgm:pt>
    <dgm:pt modelId="{62F8F1CB-A7F5-47F1-8A1F-1D3EAAB23F00}" type="parTrans" cxnId="{7E7CAB9B-360C-4746-B518-B14B931C695F}">
      <dgm:prSet/>
      <dgm:spPr/>
      <dgm:t>
        <a:bodyPr/>
        <a:lstStyle/>
        <a:p>
          <a:endParaRPr lang="ru-RU"/>
        </a:p>
      </dgm:t>
    </dgm:pt>
    <dgm:pt modelId="{E47AADB5-46F9-440E-BD7F-AE866CB61D37}" type="sibTrans" cxnId="{7E7CAB9B-360C-4746-B518-B14B931C695F}">
      <dgm:prSet/>
      <dgm:spPr/>
      <dgm:t>
        <a:bodyPr/>
        <a:lstStyle/>
        <a:p>
          <a:endParaRPr lang="ru-RU"/>
        </a:p>
      </dgm:t>
    </dgm:pt>
    <dgm:pt modelId="{B950743B-3A01-457F-AB30-00D8BB9A524D}">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ru-RU" sz="2400" dirty="0" smtClean="0"/>
            <a:t>Завершение  </a:t>
          </a:r>
          <a:r>
            <a:rPr lang="ru-RU" sz="2400" dirty="0" smtClean="0">
              <a:latin typeface="Times New Roman" panose="02020603050405020304" pitchFamily="18" charset="0"/>
              <a:cs typeface="Times New Roman" panose="02020603050405020304" pitchFamily="18" charset="0"/>
            </a:rPr>
            <a:t>судебного процесса</a:t>
          </a:r>
          <a:r>
            <a:rPr lang="ru-RU" sz="2400" dirty="0" smtClean="0"/>
            <a:t> которым подтверждается </a:t>
          </a:r>
        </a:p>
        <a:p>
          <a:r>
            <a:rPr lang="ru-RU" sz="2400" dirty="0" smtClean="0"/>
            <a:t>наличие на отчетную дату </a:t>
          </a:r>
        </a:p>
        <a:p>
          <a:r>
            <a:rPr lang="ru-RU" sz="2400" dirty="0" smtClean="0"/>
            <a:t>актива или </a:t>
          </a:r>
        </a:p>
        <a:p>
          <a:r>
            <a:rPr lang="ru-RU" sz="2400" dirty="0" smtClean="0"/>
            <a:t>обязательства</a:t>
          </a:r>
        </a:p>
      </dgm:t>
    </dgm:pt>
    <dgm:pt modelId="{20AB2B4D-925C-41B8-98CD-882717359C7B}" type="parTrans" cxnId="{D61D330E-6B1D-459B-B79F-0A3DEC401EA8}">
      <dgm:prSet/>
      <dgm:spPr/>
      <dgm:t>
        <a:bodyPr/>
        <a:lstStyle/>
        <a:p>
          <a:endParaRPr lang="ru-RU"/>
        </a:p>
      </dgm:t>
    </dgm:pt>
    <dgm:pt modelId="{95208252-5290-4817-9141-F3EA5CC549DA}" type="sibTrans" cxnId="{D61D330E-6B1D-459B-B79F-0A3DEC401EA8}">
      <dgm:prSet/>
      <dgm:spPr/>
      <dgm:t>
        <a:bodyPr/>
        <a:lstStyle/>
        <a:p>
          <a:endParaRPr lang="ru-RU"/>
        </a:p>
      </dgm:t>
    </dgm:pt>
    <dgm:pt modelId="{1399D2B2-896E-4FA6-AF2E-AB8933D58717}" type="pres">
      <dgm:prSet presAssocID="{EF2B365A-209B-4DCB-B6DE-12C422C344D7}" presName="composite" presStyleCnt="0">
        <dgm:presLayoutVars>
          <dgm:chMax val="1"/>
          <dgm:dir/>
          <dgm:resizeHandles val="exact"/>
        </dgm:presLayoutVars>
      </dgm:prSet>
      <dgm:spPr/>
      <dgm:t>
        <a:bodyPr/>
        <a:lstStyle/>
        <a:p>
          <a:endParaRPr lang="ru-RU"/>
        </a:p>
      </dgm:t>
    </dgm:pt>
    <dgm:pt modelId="{0B7BE791-1875-4CE6-9AEF-C9302F925D67}" type="pres">
      <dgm:prSet presAssocID="{EF2B365A-209B-4DCB-B6DE-12C422C344D7}" presName="radial" presStyleCnt="0">
        <dgm:presLayoutVars>
          <dgm:animLvl val="ctr"/>
        </dgm:presLayoutVars>
      </dgm:prSet>
      <dgm:spPr/>
    </dgm:pt>
    <dgm:pt modelId="{12564955-4ACF-4AA2-9136-D07B50B77DF3}" type="pres">
      <dgm:prSet presAssocID="{30CD9405-824A-4874-8E48-52854B291793}" presName="centerShape" presStyleLbl="vennNode1" presStyleIdx="0" presStyleCnt="4" custScaleX="78739" custScaleY="161183" custLinFactNeighborX="25417" custLinFactNeighborY="-11760"/>
      <dgm:spPr/>
      <dgm:t>
        <a:bodyPr/>
        <a:lstStyle/>
        <a:p>
          <a:endParaRPr lang="ru-RU"/>
        </a:p>
      </dgm:t>
    </dgm:pt>
    <dgm:pt modelId="{04E6B628-315E-472C-95E7-FFF45F8D4C50}" type="pres">
      <dgm:prSet presAssocID="{08D3E104-BB34-4C3E-BB10-295B1BD50339}" presName="node" presStyleLbl="vennNode1" presStyleIdx="1" presStyleCnt="4" custAng="0" custScaleX="127887" custScaleY="332587" custRadScaleRad="40364" custRadScaleInc="-86524">
        <dgm:presLayoutVars>
          <dgm:bulletEnabled val="1"/>
        </dgm:presLayoutVars>
      </dgm:prSet>
      <dgm:spPr/>
      <dgm:t>
        <a:bodyPr/>
        <a:lstStyle/>
        <a:p>
          <a:endParaRPr lang="ru-RU"/>
        </a:p>
      </dgm:t>
    </dgm:pt>
    <dgm:pt modelId="{A6B8CA4A-712B-4935-B829-DD48F50FABD5}" type="pres">
      <dgm:prSet presAssocID="{91516475-B893-4CF8-B2EF-7798EDD37442}" presName="node" presStyleLbl="vennNode1" presStyleIdx="2" presStyleCnt="4" custScaleX="127719" custScaleY="323897" custRadScaleRad="140484" custRadScaleInc="-33228">
        <dgm:presLayoutVars>
          <dgm:bulletEnabled val="1"/>
        </dgm:presLayoutVars>
      </dgm:prSet>
      <dgm:spPr/>
      <dgm:t>
        <a:bodyPr/>
        <a:lstStyle/>
        <a:p>
          <a:endParaRPr lang="ru-RU"/>
        </a:p>
      </dgm:t>
    </dgm:pt>
    <dgm:pt modelId="{74AF9DDF-EF39-4DC0-B632-827CBD65138E}" type="pres">
      <dgm:prSet presAssocID="{B950743B-3A01-457F-AB30-00D8BB9A524D}" presName="node" presStyleLbl="vennNode1" presStyleIdx="3" presStyleCnt="4" custScaleX="143704" custScaleY="333008" custRadScaleRad="134868" custRadScaleInc="31405">
        <dgm:presLayoutVars>
          <dgm:bulletEnabled val="1"/>
        </dgm:presLayoutVars>
      </dgm:prSet>
      <dgm:spPr/>
      <dgm:t>
        <a:bodyPr/>
        <a:lstStyle/>
        <a:p>
          <a:endParaRPr lang="ru-RU"/>
        </a:p>
      </dgm:t>
    </dgm:pt>
  </dgm:ptLst>
  <dgm:cxnLst>
    <dgm:cxn modelId="{F2ADDBC8-6E96-4DE6-9713-84F196B2DA75}" type="presOf" srcId="{91516475-B893-4CF8-B2EF-7798EDD37442}" destId="{A6B8CA4A-712B-4935-B829-DD48F50FABD5}" srcOrd="0" destOrd="0" presId="urn:microsoft.com/office/officeart/2005/8/layout/radial3"/>
    <dgm:cxn modelId="{61CA9068-DE1B-4D7C-A483-22AA1F72046B}" srcId="{30CD9405-824A-4874-8E48-52854B291793}" destId="{08D3E104-BB34-4C3E-BB10-295B1BD50339}" srcOrd="0" destOrd="0" parTransId="{86BF3C3C-278D-42F6-88E5-27126D944BC2}" sibTransId="{7DC5B778-9B4E-4620-A68C-BDBB474EB996}"/>
    <dgm:cxn modelId="{7E7CAB9B-360C-4746-B518-B14B931C695F}" srcId="{30CD9405-824A-4874-8E48-52854B291793}" destId="{91516475-B893-4CF8-B2EF-7798EDD37442}" srcOrd="1" destOrd="0" parTransId="{62F8F1CB-A7F5-47F1-8A1F-1D3EAAB23F00}" sibTransId="{E47AADB5-46F9-440E-BD7F-AE866CB61D37}"/>
    <dgm:cxn modelId="{77BDD688-3A4E-42A4-B7B1-3EFD1AC20C99}" type="presOf" srcId="{EF2B365A-209B-4DCB-B6DE-12C422C344D7}" destId="{1399D2B2-896E-4FA6-AF2E-AB8933D58717}" srcOrd="0" destOrd="0" presId="urn:microsoft.com/office/officeart/2005/8/layout/radial3"/>
    <dgm:cxn modelId="{EC040700-FAE4-4C41-BD48-121A78954EB7}" type="presOf" srcId="{30CD9405-824A-4874-8E48-52854B291793}" destId="{12564955-4ACF-4AA2-9136-D07B50B77DF3}" srcOrd="0" destOrd="0" presId="urn:microsoft.com/office/officeart/2005/8/layout/radial3"/>
    <dgm:cxn modelId="{D61D330E-6B1D-459B-B79F-0A3DEC401EA8}" srcId="{30CD9405-824A-4874-8E48-52854B291793}" destId="{B950743B-3A01-457F-AB30-00D8BB9A524D}" srcOrd="2" destOrd="0" parTransId="{20AB2B4D-925C-41B8-98CD-882717359C7B}" sibTransId="{95208252-5290-4817-9141-F3EA5CC549DA}"/>
    <dgm:cxn modelId="{3F6AE1E9-60DE-476B-AD40-983EB215879C}" srcId="{EF2B365A-209B-4DCB-B6DE-12C422C344D7}" destId="{30CD9405-824A-4874-8E48-52854B291793}" srcOrd="0" destOrd="0" parTransId="{A8DAFA5C-B42B-4F05-B7E1-54FB30933A24}" sibTransId="{83718672-61BF-4435-9729-C8050376930A}"/>
    <dgm:cxn modelId="{0160039C-F61F-44DE-B079-E8A37E726317}" type="presOf" srcId="{B950743B-3A01-457F-AB30-00D8BB9A524D}" destId="{74AF9DDF-EF39-4DC0-B632-827CBD65138E}" srcOrd="0" destOrd="0" presId="urn:microsoft.com/office/officeart/2005/8/layout/radial3"/>
    <dgm:cxn modelId="{0354B8DC-6207-45A3-9BFE-913DD5905841}" type="presOf" srcId="{08D3E104-BB34-4C3E-BB10-295B1BD50339}" destId="{04E6B628-315E-472C-95E7-FFF45F8D4C50}" srcOrd="0" destOrd="0" presId="urn:microsoft.com/office/officeart/2005/8/layout/radial3"/>
    <dgm:cxn modelId="{B9996C89-977E-4A95-8B05-8BA307BFB0FF}" type="presParOf" srcId="{1399D2B2-896E-4FA6-AF2E-AB8933D58717}" destId="{0B7BE791-1875-4CE6-9AEF-C9302F925D67}" srcOrd="0" destOrd="0" presId="urn:microsoft.com/office/officeart/2005/8/layout/radial3"/>
    <dgm:cxn modelId="{5763A09B-3D79-4A9D-83F7-0FE3910AAE0F}" type="presParOf" srcId="{0B7BE791-1875-4CE6-9AEF-C9302F925D67}" destId="{12564955-4ACF-4AA2-9136-D07B50B77DF3}" srcOrd="0" destOrd="0" presId="urn:microsoft.com/office/officeart/2005/8/layout/radial3"/>
    <dgm:cxn modelId="{8C3746A6-0497-4282-83B8-A45440C7AA57}" type="presParOf" srcId="{0B7BE791-1875-4CE6-9AEF-C9302F925D67}" destId="{04E6B628-315E-472C-95E7-FFF45F8D4C50}" srcOrd="1" destOrd="0" presId="urn:microsoft.com/office/officeart/2005/8/layout/radial3"/>
    <dgm:cxn modelId="{FA13FD0A-3E42-4BFE-9452-0F24AD52D160}" type="presParOf" srcId="{0B7BE791-1875-4CE6-9AEF-C9302F925D67}" destId="{A6B8CA4A-712B-4935-B829-DD48F50FABD5}" srcOrd="2" destOrd="0" presId="urn:microsoft.com/office/officeart/2005/8/layout/radial3"/>
    <dgm:cxn modelId="{EE8ED65B-2279-48A9-AE94-C824941ACC66}" type="presParOf" srcId="{0B7BE791-1875-4CE6-9AEF-C9302F925D67}" destId="{74AF9DDF-EF39-4DC0-B632-827CBD65138E}" srcOrd="3" destOrd="0" presId="urn:microsoft.com/office/officeart/2005/8/layout/radial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F2B365A-209B-4DCB-B6DE-12C422C344D7}" type="doc">
      <dgm:prSet loTypeId="urn:microsoft.com/office/officeart/2005/8/layout/radial3" loCatId="cycle" qsTypeId="urn:microsoft.com/office/officeart/2005/8/quickstyle/simple1" qsCatId="simple" csTypeId="urn:microsoft.com/office/officeart/2005/8/colors/colorful3" csCatId="colorful" phldr="1"/>
      <dgm:spPr/>
      <dgm:t>
        <a:bodyPr/>
        <a:lstStyle/>
        <a:p>
          <a:endParaRPr lang="ru-RU"/>
        </a:p>
      </dgm:t>
    </dgm:pt>
    <dgm:pt modelId="{E491E566-40D4-4DF2-9CC3-789D71B3C7E4}">
      <dgm:prSet custT="1">
        <dgm:style>
          <a:lnRef idx="2">
            <a:schemeClr val="accent4"/>
          </a:lnRef>
          <a:fillRef idx="1">
            <a:schemeClr val="lt1"/>
          </a:fillRef>
          <a:effectRef idx="0">
            <a:schemeClr val="accent4"/>
          </a:effectRef>
          <a:fontRef idx="minor">
            <a:schemeClr val="dk1"/>
          </a:fontRef>
        </dgm:style>
      </dgm:prSet>
      <dgm:spPr/>
      <dgm:t>
        <a:bodyPr/>
        <a:lstStyle/>
        <a:p>
          <a:r>
            <a:rPr lang="ru-RU" sz="2400" b="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завершение после отчетной даты </a:t>
          </a:r>
          <a:r>
            <a:rPr lang="ru-RU" sz="2400" b="1"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процесса оформления изменений существенных условий сделки</a:t>
          </a:r>
          <a:r>
            <a:rPr lang="ru-RU" sz="2400" b="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 который был инициирован в отчетном периоде</a:t>
          </a:r>
          <a:endParaRPr lang="ru-RU" sz="2400" b="0" dirty="0"/>
        </a:p>
      </dgm:t>
    </dgm:pt>
    <dgm:pt modelId="{A141CEE3-60FD-40CB-9975-24849C6E1FEA}" type="parTrans" cxnId="{0CD688AB-3E79-41B9-8A6B-6E0F1C0E5237}">
      <dgm:prSet/>
      <dgm:spPr/>
      <dgm:t>
        <a:bodyPr/>
        <a:lstStyle/>
        <a:p>
          <a:endParaRPr lang="ru-RU"/>
        </a:p>
      </dgm:t>
    </dgm:pt>
    <dgm:pt modelId="{72DB9EA5-C4A0-437C-9ED1-E258E35FCAD4}" type="sibTrans" cxnId="{0CD688AB-3E79-41B9-8A6B-6E0F1C0E5237}">
      <dgm:prSet/>
      <dgm:spPr/>
      <dgm:t>
        <a:bodyPr/>
        <a:lstStyle/>
        <a:p>
          <a:endParaRPr lang="ru-RU"/>
        </a:p>
      </dgm:t>
    </dgm:pt>
    <dgm:pt modelId="{39556082-D650-42CE-860E-BBF8BDBA892B}">
      <dgm:prSet custT="1">
        <dgm:style>
          <a:lnRef idx="2">
            <a:schemeClr val="accent3"/>
          </a:lnRef>
          <a:fillRef idx="1">
            <a:schemeClr val="lt1"/>
          </a:fillRef>
          <a:effectRef idx="0">
            <a:schemeClr val="accent3"/>
          </a:effectRef>
          <a:fontRef idx="minor">
            <a:schemeClr val="dk1"/>
          </a:fontRef>
        </dgm:style>
      </dgm:prSet>
      <dgm:spPr/>
      <dgm:t>
        <a:bodyPr/>
        <a:lstStyle/>
        <a:p>
          <a:r>
            <a:rPr lang="ru-RU" sz="2400" b="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завершение после отчетной даты процесса оформления </a:t>
          </a:r>
          <a:r>
            <a:rPr lang="ru-RU" sz="2400" b="1"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государственной регистрации права собственности </a:t>
          </a:r>
          <a:r>
            <a:rPr lang="ru-RU" sz="2400" b="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(ПОУ), который был инициирован в отчетном периоде</a:t>
          </a:r>
          <a:endParaRPr lang="ru-RU" sz="2400" b="0" dirty="0"/>
        </a:p>
      </dgm:t>
    </dgm:pt>
    <dgm:pt modelId="{799F282B-6D5B-4B72-BB03-65E6FC1D9794}" type="parTrans" cxnId="{4245AEE3-7138-4915-B6C6-39F33049526F}">
      <dgm:prSet/>
      <dgm:spPr/>
      <dgm:t>
        <a:bodyPr/>
        <a:lstStyle/>
        <a:p>
          <a:endParaRPr lang="ru-RU"/>
        </a:p>
      </dgm:t>
    </dgm:pt>
    <dgm:pt modelId="{5B7B0688-EF2A-421A-AEAB-373A396C9919}" type="sibTrans" cxnId="{4245AEE3-7138-4915-B6C6-39F33049526F}">
      <dgm:prSet/>
      <dgm:spPr/>
      <dgm:t>
        <a:bodyPr/>
        <a:lstStyle/>
        <a:p>
          <a:endParaRPr lang="ru-RU"/>
        </a:p>
      </dgm:t>
    </dgm:pt>
    <dgm:pt modelId="{2B518814-006A-4A95-A806-1582406D4667}">
      <dgm:prSet custT="1">
        <dgm:style>
          <a:lnRef idx="2">
            <a:schemeClr val="accent5"/>
          </a:lnRef>
          <a:fillRef idx="1">
            <a:schemeClr val="lt1"/>
          </a:fillRef>
          <a:effectRef idx="0">
            <a:schemeClr val="accent5"/>
          </a:effectRef>
          <a:fontRef idx="minor">
            <a:schemeClr val="dk1"/>
          </a:fontRef>
        </dgm:style>
      </dgm:prSet>
      <dgm:spPr/>
      <dgm:t>
        <a:bodyPr/>
        <a:lstStyle/>
        <a:p>
          <a:r>
            <a:rPr lang="ru-RU" sz="2400" b="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получение</a:t>
          </a:r>
          <a:r>
            <a:rPr lang="ru-RU" sz="24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 от страховой организации документа, устанавливающего (уточняющего) </a:t>
          </a:r>
          <a:r>
            <a:rPr lang="ru-RU" sz="2400" b="1"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размер страхового возмещения по страховому случаю</a:t>
          </a:r>
          <a:r>
            <a:rPr lang="ru-RU" sz="24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 произошедшему в отчетном периоде</a:t>
          </a:r>
          <a:endParaRPr lang="ru-RU" sz="2400" dirty="0"/>
        </a:p>
      </dgm:t>
    </dgm:pt>
    <dgm:pt modelId="{1E26EFB4-FBF7-4C18-ACD1-C793816FE287}" type="parTrans" cxnId="{E5320184-2933-4812-9E7A-F0B333DAAF6C}">
      <dgm:prSet/>
      <dgm:spPr/>
      <dgm:t>
        <a:bodyPr/>
        <a:lstStyle/>
        <a:p>
          <a:endParaRPr lang="ru-RU"/>
        </a:p>
      </dgm:t>
    </dgm:pt>
    <dgm:pt modelId="{F4AE392A-0CB0-4E0F-9050-BD3FE0A6ACEB}" type="sibTrans" cxnId="{E5320184-2933-4812-9E7A-F0B333DAAF6C}">
      <dgm:prSet/>
      <dgm:spPr/>
      <dgm:t>
        <a:bodyPr/>
        <a:lstStyle/>
        <a:p>
          <a:endParaRPr lang="ru-RU"/>
        </a:p>
      </dgm:t>
    </dgm:pt>
    <dgm:pt modelId="{1399D2B2-896E-4FA6-AF2E-AB8933D58717}" type="pres">
      <dgm:prSet presAssocID="{EF2B365A-209B-4DCB-B6DE-12C422C344D7}" presName="composite" presStyleCnt="0">
        <dgm:presLayoutVars>
          <dgm:chMax val="1"/>
          <dgm:dir/>
          <dgm:resizeHandles val="exact"/>
        </dgm:presLayoutVars>
      </dgm:prSet>
      <dgm:spPr/>
      <dgm:t>
        <a:bodyPr/>
        <a:lstStyle/>
        <a:p>
          <a:endParaRPr lang="ru-RU"/>
        </a:p>
      </dgm:t>
    </dgm:pt>
    <dgm:pt modelId="{0B7BE791-1875-4CE6-9AEF-C9302F925D67}" type="pres">
      <dgm:prSet presAssocID="{EF2B365A-209B-4DCB-B6DE-12C422C344D7}" presName="radial" presStyleCnt="0">
        <dgm:presLayoutVars>
          <dgm:animLvl val="ctr"/>
        </dgm:presLayoutVars>
      </dgm:prSet>
      <dgm:spPr/>
    </dgm:pt>
    <dgm:pt modelId="{239FB3AB-33F6-4A45-9F68-5F6200011DC8}" type="pres">
      <dgm:prSet presAssocID="{39556082-D650-42CE-860E-BBF8BDBA892B}" presName="centerShape" presStyleLbl="vennNode1" presStyleIdx="0" presStyleCnt="3" custScaleY="189930" custLinFactNeighborX="-1256" custLinFactNeighborY="1287"/>
      <dgm:spPr/>
      <dgm:t>
        <a:bodyPr/>
        <a:lstStyle/>
        <a:p>
          <a:endParaRPr lang="ru-RU"/>
        </a:p>
      </dgm:t>
    </dgm:pt>
    <dgm:pt modelId="{24BED126-29B2-418A-A169-5FF6D3BF712B}" type="pres">
      <dgm:prSet presAssocID="{2B518814-006A-4A95-A806-1582406D4667}" presName="node" presStyleLbl="vennNode1" presStyleIdx="1" presStyleCnt="3" custScaleX="195754" custScaleY="389953" custRadScaleRad="132271" custRadScaleInc="50872">
        <dgm:presLayoutVars>
          <dgm:bulletEnabled val="1"/>
        </dgm:presLayoutVars>
      </dgm:prSet>
      <dgm:spPr/>
      <dgm:t>
        <a:bodyPr/>
        <a:lstStyle/>
        <a:p>
          <a:endParaRPr lang="ru-RU"/>
        </a:p>
      </dgm:t>
    </dgm:pt>
    <dgm:pt modelId="{5A4F2F2D-484F-43CE-9F4E-64E4B859BF25}" type="pres">
      <dgm:prSet presAssocID="{E491E566-40D4-4DF2-9CC3-789D71B3C7E4}" presName="node" presStyleLbl="vennNode1" presStyleIdx="2" presStyleCnt="3" custScaleX="175104" custScaleY="376244" custRadScaleRad="129650" custRadScaleInc="49374">
        <dgm:presLayoutVars>
          <dgm:bulletEnabled val="1"/>
        </dgm:presLayoutVars>
      </dgm:prSet>
      <dgm:spPr/>
      <dgm:t>
        <a:bodyPr/>
        <a:lstStyle/>
        <a:p>
          <a:endParaRPr lang="ru-RU"/>
        </a:p>
      </dgm:t>
    </dgm:pt>
  </dgm:ptLst>
  <dgm:cxnLst>
    <dgm:cxn modelId="{0CD688AB-3E79-41B9-8A6B-6E0F1C0E5237}" srcId="{39556082-D650-42CE-860E-BBF8BDBA892B}" destId="{E491E566-40D4-4DF2-9CC3-789D71B3C7E4}" srcOrd="1" destOrd="0" parTransId="{A141CEE3-60FD-40CB-9975-24849C6E1FEA}" sibTransId="{72DB9EA5-C4A0-437C-9ED1-E258E35FCAD4}"/>
    <dgm:cxn modelId="{4245AEE3-7138-4915-B6C6-39F33049526F}" srcId="{EF2B365A-209B-4DCB-B6DE-12C422C344D7}" destId="{39556082-D650-42CE-860E-BBF8BDBA892B}" srcOrd="0" destOrd="0" parTransId="{799F282B-6D5B-4B72-BB03-65E6FC1D9794}" sibTransId="{5B7B0688-EF2A-421A-AEAB-373A396C9919}"/>
    <dgm:cxn modelId="{E5320184-2933-4812-9E7A-F0B333DAAF6C}" srcId="{39556082-D650-42CE-860E-BBF8BDBA892B}" destId="{2B518814-006A-4A95-A806-1582406D4667}" srcOrd="0" destOrd="0" parTransId="{1E26EFB4-FBF7-4C18-ACD1-C793816FE287}" sibTransId="{F4AE392A-0CB0-4E0F-9050-BD3FE0A6ACEB}"/>
    <dgm:cxn modelId="{D0F73552-CD28-49C6-BCCE-77A89DDD0021}" type="presOf" srcId="{EF2B365A-209B-4DCB-B6DE-12C422C344D7}" destId="{1399D2B2-896E-4FA6-AF2E-AB8933D58717}" srcOrd="0" destOrd="0" presId="urn:microsoft.com/office/officeart/2005/8/layout/radial3"/>
    <dgm:cxn modelId="{30A313FB-7323-4F12-99BE-FF1E0E20E182}" type="presOf" srcId="{E491E566-40D4-4DF2-9CC3-789D71B3C7E4}" destId="{5A4F2F2D-484F-43CE-9F4E-64E4B859BF25}" srcOrd="0" destOrd="0" presId="urn:microsoft.com/office/officeart/2005/8/layout/radial3"/>
    <dgm:cxn modelId="{21EA8F83-29D5-4050-BDE8-E5A27923ED55}" type="presOf" srcId="{39556082-D650-42CE-860E-BBF8BDBA892B}" destId="{239FB3AB-33F6-4A45-9F68-5F6200011DC8}" srcOrd="0" destOrd="0" presId="urn:microsoft.com/office/officeart/2005/8/layout/radial3"/>
    <dgm:cxn modelId="{B138D3DC-4DB6-4BA3-87C7-161A7904853F}" type="presOf" srcId="{2B518814-006A-4A95-A806-1582406D4667}" destId="{24BED126-29B2-418A-A169-5FF6D3BF712B}" srcOrd="0" destOrd="0" presId="urn:microsoft.com/office/officeart/2005/8/layout/radial3"/>
    <dgm:cxn modelId="{9559E112-4D13-4AB2-B5B1-B2E162F4842C}" type="presParOf" srcId="{1399D2B2-896E-4FA6-AF2E-AB8933D58717}" destId="{0B7BE791-1875-4CE6-9AEF-C9302F925D67}" srcOrd="0" destOrd="0" presId="urn:microsoft.com/office/officeart/2005/8/layout/radial3"/>
    <dgm:cxn modelId="{E9BBD5A3-9C51-44F6-B89D-74C01D7D47C1}" type="presParOf" srcId="{0B7BE791-1875-4CE6-9AEF-C9302F925D67}" destId="{239FB3AB-33F6-4A45-9F68-5F6200011DC8}" srcOrd="0" destOrd="0" presId="urn:microsoft.com/office/officeart/2005/8/layout/radial3"/>
    <dgm:cxn modelId="{FE876B00-C7A9-4A56-817F-EF29E1B38832}" type="presParOf" srcId="{0B7BE791-1875-4CE6-9AEF-C9302F925D67}" destId="{24BED126-29B2-418A-A169-5FF6D3BF712B}" srcOrd="1" destOrd="0" presId="urn:microsoft.com/office/officeart/2005/8/layout/radial3"/>
    <dgm:cxn modelId="{B362B056-1701-43FF-923A-D45F5F9E4359}" type="presParOf" srcId="{0B7BE791-1875-4CE6-9AEF-C9302F925D67}" destId="{5A4F2F2D-484F-43CE-9F4E-64E4B859BF25}" srcOrd="2"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49E17A-ECFA-46DC-BC43-E62B4416880D}" type="doc">
      <dgm:prSet loTypeId="urn:microsoft.com/office/officeart/2008/layout/VerticalCurvedList" loCatId="list" qsTypeId="urn:microsoft.com/office/officeart/2005/8/quickstyle/simple1" qsCatId="simple" csTypeId="urn:microsoft.com/office/officeart/2005/8/colors/accent2_1" csCatId="accent2" phldr="1"/>
      <dgm:spPr/>
      <dgm:t>
        <a:bodyPr/>
        <a:lstStyle/>
        <a:p>
          <a:endParaRPr lang="ru-RU"/>
        </a:p>
      </dgm:t>
    </dgm:pt>
    <dgm:pt modelId="{78013F0C-D1D8-4863-B55C-8CE1FAAEF434}">
      <dgm:prSet custT="1"/>
      <dgm:spPr>
        <a:effectLst>
          <a:glow rad="101600">
            <a:schemeClr val="accent4">
              <a:satMod val="175000"/>
              <a:alpha val="40000"/>
            </a:schemeClr>
          </a:glow>
        </a:effectLst>
      </dgm:spPr>
      <dgm:t>
        <a:bodyPr/>
        <a:lstStyle/>
        <a:p>
          <a:r>
            <a:rPr lang="ru-RU" sz="2000" dirty="0" smtClean="0">
              <a:latin typeface="Times New Roman" panose="02020603050405020304" pitchFamily="18" charset="0"/>
              <a:cs typeface="Times New Roman" panose="02020603050405020304" pitchFamily="18" charset="0"/>
            </a:rPr>
            <a:t>при установлении фактов хищений или злоупотреблений, а также порчи ценностей</a:t>
          </a:r>
          <a:endParaRPr lang="ru-RU" sz="2000" dirty="0">
            <a:latin typeface="Times New Roman" panose="02020603050405020304" pitchFamily="18" charset="0"/>
            <a:cs typeface="Times New Roman" panose="02020603050405020304" pitchFamily="18" charset="0"/>
          </a:endParaRPr>
        </a:p>
      </dgm:t>
    </dgm:pt>
    <dgm:pt modelId="{E83A85BE-6BC2-4904-AD84-160E6ABADCC5}" type="parTrans" cxnId="{BC2A1FAD-B013-4E9F-AB9C-918A16D10409}">
      <dgm:prSet/>
      <dgm:spPr/>
      <dgm:t>
        <a:bodyPr/>
        <a:lstStyle/>
        <a:p>
          <a:endParaRPr lang="ru-RU"/>
        </a:p>
      </dgm:t>
    </dgm:pt>
    <dgm:pt modelId="{F5A70420-62A6-4112-A0C7-B913241F7485}" type="sibTrans" cxnId="{BC2A1FAD-B013-4E9F-AB9C-918A16D10409}">
      <dgm:prSet/>
      <dgm:spPr/>
      <dgm:t>
        <a:bodyPr/>
        <a:lstStyle/>
        <a:p>
          <a:endParaRPr lang="ru-RU"/>
        </a:p>
      </dgm:t>
    </dgm:pt>
    <dgm:pt modelId="{03DFCB6F-08A4-414F-80FD-7CFC15551DE1}">
      <dgm:prSet custT="1"/>
      <dgm:spPr>
        <a:effectLst>
          <a:glow rad="101600">
            <a:schemeClr val="accent5">
              <a:satMod val="175000"/>
              <a:alpha val="40000"/>
            </a:schemeClr>
          </a:glow>
        </a:effectLst>
      </dgm:spPr>
      <dgm:t>
        <a:bodyPr/>
        <a:lstStyle/>
        <a:p>
          <a:r>
            <a:rPr lang="ru-RU" sz="2000" dirty="0" smtClean="0"/>
            <a:t>в случае стихийных бедствий, пожара, аварий или других чрезвычайных ситуаций, вызванных экстремальными условиями</a:t>
          </a:r>
          <a:endParaRPr lang="ru-RU" sz="2000" dirty="0"/>
        </a:p>
      </dgm:t>
    </dgm:pt>
    <dgm:pt modelId="{0EF9F72D-526C-4D4E-8346-EA4A36532664}" type="parTrans" cxnId="{5B617A67-B142-4FEA-9274-17E952428E96}">
      <dgm:prSet/>
      <dgm:spPr/>
      <dgm:t>
        <a:bodyPr/>
        <a:lstStyle/>
        <a:p>
          <a:endParaRPr lang="ru-RU"/>
        </a:p>
      </dgm:t>
    </dgm:pt>
    <dgm:pt modelId="{EA6EC668-712F-42A7-844F-E38A62DC9738}" type="sibTrans" cxnId="{5B617A67-B142-4FEA-9274-17E952428E96}">
      <dgm:prSet/>
      <dgm:spPr/>
      <dgm:t>
        <a:bodyPr/>
        <a:lstStyle/>
        <a:p>
          <a:endParaRPr lang="ru-RU"/>
        </a:p>
      </dgm:t>
    </dgm:pt>
    <dgm:pt modelId="{3E64AF3C-2D44-4682-BAAC-9547D7AA01D4}">
      <dgm:prSet custT="1"/>
      <dgm:spPr>
        <a:effectLst>
          <a:glow rad="101600">
            <a:schemeClr val="accent5">
              <a:satMod val="175000"/>
              <a:alpha val="40000"/>
            </a:schemeClr>
          </a:glow>
        </a:effectLst>
      </dgm:spPr>
      <dgm:t>
        <a:bodyPr/>
        <a:lstStyle/>
        <a:p>
          <a:r>
            <a:rPr lang="ru-RU" sz="2000" dirty="0" smtClean="0"/>
            <a:t>при смене материально ответственных лиц (на день приемки - передачи дел)</a:t>
          </a:r>
          <a:endParaRPr lang="ru-RU" sz="2000" dirty="0"/>
        </a:p>
      </dgm:t>
    </dgm:pt>
    <dgm:pt modelId="{B42E4ADD-7C2C-40BF-A704-E0B1DBDFC030}" type="parTrans" cxnId="{7803E38B-94AE-4C5A-ABB1-E0A80B45413E}">
      <dgm:prSet/>
      <dgm:spPr/>
      <dgm:t>
        <a:bodyPr/>
        <a:lstStyle/>
        <a:p>
          <a:endParaRPr lang="ru-RU"/>
        </a:p>
      </dgm:t>
    </dgm:pt>
    <dgm:pt modelId="{CDEB95DB-4704-47C9-8062-D966A0C2C955}" type="sibTrans" cxnId="{7803E38B-94AE-4C5A-ABB1-E0A80B45413E}">
      <dgm:prSet/>
      <dgm:spPr/>
      <dgm:t>
        <a:bodyPr/>
        <a:lstStyle/>
        <a:p>
          <a:endParaRPr lang="ru-RU"/>
        </a:p>
      </dgm:t>
    </dgm:pt>
    <dgm:pt modelId="{3260DCF8-94D8-4097-8E1A-AED8DA93DCAD}">
      <dgm:prSet custT="1"/>
      <dgm:spPr>
        <a:effectLst>
          <a:glow rad="101600">
            <a:schemeClr val="accent5">
              <a:satMod val="175000"/>
              <a:alpha val="40000"/>
            </a:schemeClr>
          </a:glow>
        </a:effectLst>
      </dgm:spPr>
      <dgm:t>
        <a:bodyPr/>
        <a:lstStyle/>
        <a:p>
          <a:r>
            <a:rPr lang="ru-RU" sz="2000" dirty="0" smtClean="0"/>
            <a:t>при передаче имущества организации в аренду, управление, безвозмездное пользовании, а также выкупе, продаже комплекса объектов учета </a:t>
          </a:r>
          <a:endParaRPr lang="ru-RU" sz="2000" dirty="0"/>
        </a:p>
      </dgm:t>
    </dgm:pt>
    <dgm:pt modelId="{1909E479-55E3-48FC-A6BE-39568CB394C7}" type="parTrans" cxnId="{E33BADA7-42D9-44B1-AD93-8732F3E0C203}">
      <dgm:prSet/>
      <dgm:spPr/>
      <dgm:t>
        <a:bodyPr/>
        <a:lstStyle/>
        <a:p>
          <a:endParaRPr lang="ru-RU"/>
        </a:p>
      </dgm:t>
    </dgm:pt>
    <dgm:pt modelId="{4AEA66ED-E523-4F88-8C03-8291AE0DC5D8}" type="sibTrans" cxnId="{E33BADA7-42D9-44B1-AD93-8732F3E0C203}">
      <dgm:prSet/>
      <dgm:spPr/>
      <dgm:t>
        <a:bodyPr/>
        <a:lstStyle/>
        <a:p>
          <a:endParaRPr lang="ru-RU"/>
        </a:p>
      </dgm:t>
    </dgm:pt>
    <dgm:pt modelId="{DE109F12-AFD2-4A4F-86B6-E5657175B6D2}">
      <dgm:prSet custT="1"/>
      <dgm:spPr>
        <a:effectLst>
          <a:glow rad="139700">
            <a:schemeClr val="accent5">
              <a:satMod val="175000"/>
              <a:alpha val="40000"/>
            </a:schemeClr>
          </a:glow>
        </a:effectLst>
      </dgm:spPr>
      <dgm:t>
        <a:bodyPr/>
        <a:lstStyle/>
        <a:p>
          <a:r>
            <a:rPr lang="ru-RU" sz="2000" dirty="0" smtClean="0"/>
            <a:t>в других случаях, предусмотренных законодательством Российской Федерации или нормативными актами Министерства финансов Российской Федерации</a:t>
          </a:r>
          <a:endParaRPr lang="ru-RU" sz="2000" dirty="0"/>
        </a:p>
      </dgm:t>
    </dgm:pt>
    <dgm:pt modelId="{4E6706E2-C0D2-462B-9FA5-1D7F7A87A6D6}" type="parTrans" cxnId="{319A03D0-256D-4C51-8655-183C611F6F4A}">
      <dgm:prSet/>
      <dgm:spPr/>
      <dgm:t>
        <a:bodyPr/>
        <a:lstStyle/>
        <a:p>
          <a:endParaRPr lang="ru-RU"/>
        </a:p>
      </dgm:t>
    </dgm:pt>
    <dgm:pt modelId="{3993A4B7-403C-4EE7-A793-AB2D8051FB67}" type="sibTrans" cxnId="{319A03D0-256D-4C51-8655-183C611F6F4A}">
      <dgm:prSet/>
      <dgm:spPr/>
      <dgm:t>
        <a:bodyPr/>
        <a:lstStyle/>
        <a:p>
          <a:endParaRPr lang="ru-RU"/>
        </a:p>
      </dgm:t>
    </dgm:pt>
    <dgm:pt modelId="{F4753A3D-ADAC-401B-9735-9DFC6E4129F9}" type="pres">
      <dgm:prSet presAssocID="{2949E17A-ECFA-46DC-BC43-E62B4416880D}" presName="Name0" presStyleCnt="0">
        <dgm:presLayoutVars>
          <dgm:chMax val="7"/>
          <dgm:chPref val="7"/>
          <dgm:dir/>
        </dgm:presLayoutVars>
      </dgm:prSet>
      <dgm:spPr/>
      <dgm:t>
        <a:bodyPr/>
        <a:lstStyle/>
        <a:p>
          <a:endParaRPr lang="ru-RU"/>
        </a:p>
      </dgm:t>
    </dgm:pt>
    <dgm:pt modelId="{397033CE-4A20-44A1-A36F-87A3F425461F}" type="pres">
      <dgm:prSet presAssocID="{2949E17A-ECFA-46DC-BC43-E62B4416880D}" presName="Name1" presStyleCnt="0"/>
      <dgm:spPr/>
    </dgm:pt>
    <dgm:pt modelId="{CE1E3CF0-2E5C-4491-9FC4-34E0EB9CF1A2}" type="pres">
      <dgm:prSet presAssocID="{2949E17A-ECFA-46DC-BC43-E62B4416880D}" presName="cycle" presStyleCnt="0"/>
      <dgm:spPr/>
    </dgm:pt>
    <dgm:pt modelId="{21744C7F-527C-49EC-A7F9-76A090F84704}" type="pres">
      <dgm:prSet presAssocID="{2949E17A-ECFA-46DC-BC43-E62B4416880D}" presName="srcNode" presStyleLbl="node1" presStyleIdx="0" presStyleCnt="5"/>
      <dgm:spPr/>
    </dgm:pt>
    <dgm:pt modelId="{E5439D70-6787-4FF5-8807-52767968F42D}" type="pres">
      <dgm:prSet presAssocID="{2949E17A-ECFA-46DC-BC43-E62B4416880D}" presName="conn" presStyleLbl="parChTrans1D2" presStyleIdx="0" presStyleCnt="1"/>
      <dgm:spPr/>
      <dgm:t>
        <a:bodyPr/>
        <a:lstStyle/>
        <a:p>
          <a:endParaRPr lang="ru-RU"/>
        </a:p>
      </dgm:t>
    </dgm:pt>
    <dgm:pt modelId="{0736B93F-D973-4F36-97B9-253AE222C4E8}" type="pres">
      <dgm:prSet presAssocID="{2949E17A-ECFA-46DC-BC43-E62B4416880D}" presName="extraNode" presStyleLbl="node1" presStyleIdx="0" presStyleCnt="5"/>
      <dgm:spPr/>
    </dgm:pt>
    <dgm:pt modelId="{31DDE051-B449-4E1E-86F3-2F31FCDC503A}" type="pres">
      <dgm:prSet presAssocID="{2949E17A-ECFA-46DC-BC43-E62B4416880D}" presName="dstNode" presStyleLbl="node1" presStyleIdx="0" presStyleCnt="5"/>
      <dgm:spPr/>
    </dgm:pt>
    <dgm:pt modelId="{196154AD-AB95-4BC7-BC79-C2B9E581A05C}" type="pres">
      <dgm:prSet presAssocID="{78013F0C-D1D8-4863-B55C-8CE1FAAEF434}" presName="text_1" presStyleLbl="node1" presStyleIdx="0" presStyleCnt="5" custScaleY="81055">
        <dgm:presLayoutVars>
          <dgm:bulletEnabled val="1"/>
        </dgm:presLayoutVars>
      </dgm:prSet>
      <dgm:spPr/>
      <dgm:t>
        <a:bodyPr/>
        <a:lstStyle/>
        <a:p>
          <a:endParaRPr lang="ru-RU"/>
        </a:p>
      </dgm:t>
    </dgm:pt>
    <dgm:pt modelId="{26BD5A2F-B463-4C9E-8BA5-FBC45B59D637}" type="pres">
      <dgm:prSet presAssocID="{78013F0C-D1D8-4863-B55C-8CE1FAAEF434}" presName="accent_1" presStyleCnt="0"/>
      <dgm:spPr/>
    </dgm:pt>
    <dgm:pt modelId="{0EFD9831-D338-4546-A81A-4422208F5047}" type="pres">
      <dgm:prSet presAssocID="{78013F0C-D1D8-4863-B55C-8CE1FAAEF434}" presName="accentRepeatNode" presStyleLbl="solidFgAcc1" presStyleIdx="0" presStyleCnt="5"/>
      <dgm:spPr>
        <a:blipFill rotWithShape="0">
          <a:blip xmlns:r="http://schemas.openxmlformats.org/officeDocument/2006/relationships" r:embed="rId1"/>
          <a:tile tx="0" ty="0" sx="100000" sy="100000" flip="none" algn="tl"/>
        </a:blipFill>
      </dgm:spPr>
    </dgm:pt>
    <dgm:pt modelId="{C34DD267-FAEB-440E-8DB5-3AE272A23546}" type="pres">
      <dgm:prSet presAssocID="{03DFCB6F-08A4-414F-80FD-7CFC15551DE1}" presName="text_2" presStyleLbl="node1" presStyleIdx="1" presStyleCnt="5" custScaleY="161920">
        <dgm:presLayoutVars>
          <dgm:bulletEnabled val="1"/>
        </dgm:presLayoutVars>
      </dgm:prSet>
      <dgm:spPr/>
      <dgm:t>
        <a:bodyPr/>
        <a:lstStyle/>
        <a:p>
          <a:endParaRPr lang="ru-RU"/>
        </a:p>
      </dgm:t>
    </dgm:pt>
    <dgm:pt modelId="{BB44F306-212E-401C-A08A-6B79D5E30071}" type="pres">
      <dgm:prSet presAssocID="{03DFCB6F-08A4-414F-80FD-7CFC15551DE1}" presName="accent_2" presStyleCnt="0"/>
      <dgm:spPr/>
    </dgm:pt>
    <dgm:pt modelId="{1AD22E3A-1C28-4B74-96AC-3E2B70246788}" type="pres">
      <dgm:prSet presAssocID="{03DFCB6F-08A4-414F-80FD-7CFC15551DE1}" presName="accentRepeatNode" presStyleLbl="solidFgAcc1" presStyleIdx="1" presStyleCnt="5"/>
      <dgm:spPr>
        <a:blipFill rotWithShape="0">
          <a:blip xmlns:r="http://schemas.openxmlformats.org/officeDocument/2006/relationships" r:embed="rId1"/>
          <a:tile tx="0" ty="0" sx="100000" sy="100000" flip="none" algn="tl"/>
        </a:blipFill>
      </dgm:spPr>
    </dgm:pt>
    <dgm:pt modelId="{E2BC02AE-933D-455A-B207-990295A50CD3}" type="pres">
      <dgm:prSet presAssocID="{3E64AF3C-2D44-4682-BAAC-9547D7AA01D4}" presName="text_3" presStyleLbl="node1" presStyleIdx="2" presStyleCnt="5" custScaleY="101376">
        <dgm:presLayoutVars>
          <dgm:bulletEnabled val="1"/>
        </dgm:presLayoutVars>
      </dgm:prSet>
      <dgm:spPr/>
      <dgm:t>
        <a:bodyPr/>
        <a:lstStyle/>
        <a:p>
          <a:endParaRPr lang="ru-RU"/>
        </a:p>
      </dgm:t>
    </dgm:pt>
    <dgm:pt modelId="{4F60D1A4-762F-4A77-8B3A-28AF9549A8C8}" type="pres">
      <dgm:prSet presAssocID="{3E64AF3C-2D44-4682-BAAC-9547D7AA01D4}" presName="accent_3" presStyleCnt="0"/>
      <dgm:spPr/>
    </dgm:pt>
    <dgm:pt modelId="{EB166496-92C8-4979-8916-49E555031145}" type="pres">
      <dgm:prSet presAssocID="{3E64AF3C-2D44-4682-BAAC-9547D7AA01D4}" presName="accentRepeatNode" presStyleLbl="solidFgAcc1" presStyleIdx="2" presStyleCnt="5"/>
      <dgm:spPr>
        <a:blipFill rotWithShape="0">
          <a:blip xmlns:r="http://schemas.openxmlformats.org/officeDocument/2006/relationships" r:embed="rId1"/>
          <a:tile tx="0" ty="0" sx="100000" sy="100000" flip="none" algn="tl"/>
        </a:blipFill>
      </dgm:spPr>
    </dgm:pt>
    <dgm:pt modelId="{D67DBB06-62C4-4101-A721-B235FC7D98FC}" type="pres">
      <dgm:prSet presAssocID="{3260DCF8-94D8-4097-8E1A-AED8DA93DCAD}" presName="text_4" presStyleLbl="node1" presStyleIdx="3" presStyleCnt="5" custScaleX="101056" custScaleY="127570" custLinFactNeighborX="-47" custLinFactNeighborY="-24324">
        <dgm:presLayoutVars>
          <dgm:bulletEnabled val="1"/>
        </dgm:presLayoutVars>
      </dgm:prSet>
      <dgm:spPr/>
      <dgm:t>
        <a:bodyPr/>
        <a:lstStyle/>
        <a:p>
          <a:endParaRPr lang="ru-RU"/>
        </a:p>
      </dgm:t>
    </dgm:pt>
    <dgm:pt modelId="{F3236094-3A55-430B-8C58-9F804A1B33DC}" type="pres">
      <dgm:prSet presAssocID="{3260DCF8-94D8-4097-8E1A-AED8DA93DCAD}" presName="accent_4" presStyleCnt="0"/>
      <dgm:spPr/>
    </dgm:pt>
    <dgm:pt modelId="{427E108B-65FC-4207-903A-9328A832527A}" type="pres">
      <dgm:prSet presAssocID="{3260DCF8-94D8-4097-8E1A-AED8DA93DCAD}" presName="accentRepeatNode" presStyleLbl="solidFgAcc1" presStyleIdx="3" presStyleCnt="5" custLinFactNeighborX="-12487" custLinFactNeighborY="-9440"/>
      <dgm:spPr>
        <a:blipFill rotWithShape="0">
          <a:blip xmlns:r="http://schemas.openxmlformats.org/officeDocument/2006/relationships" r:embed="rId1"/>
          <a:tile tx="0" ty="0" sx="100000" sy="100000" flip="none" algn="tl"/>
        </a:blipFill>
      </dgm:spPr>
    </dgm:pt>
    <dgm:pt modelId="{DE6338E4-A797-447D-964D-2427D2ED7962}" type="pres">
      <dgm:prSet presAssocID="{DE109F12-AFD2-4A4F-86B6-E5657175B6D2}" presName="text_5" presStyleLbl="node1" presStyleIdx="4" presStyleCnt="5" custScaleX="101331" custScaleY="154880">
        <dgm:presLayoutVars>
          <dgm:bulletEnabled val="1"/>
        </dgm:presLayoutVars>
      </dgm:prSet>
      <dgm:spPr/>
      <dgm:t>
        <a:bodyPr/>
        <a:lstStyle/>
        <a:p>
          <a:endParaRPr lang="ru-RU"/>
        </a:p>
      </dgm:t>
    </dgm:pt>
    <dgm:pt modelId="{ABA01EF1-5122-48BF-8749-BB92F2455AC1}" type="pres">
      <dgm:prSet presAssocID="{DE109F12-AFD2-4A4F-86B6-E5657175B6D2}" presName="accent_5" presStyleCnt="0"/>
      <dgm:spPr/>
    </dgm:pt>
    <dgm:pt modelId="{9453C68F-15BE-4C07-9F3A-4B45A79B6125}" type="pres">
      <dgm:prSet presAssocID="{DE109F12-AFD2-4A4F-86B6-E5657175B6D2}" presName="accentRepeatNode" presStyleLbl="solidFgAcc1" presStyleIdx="4" presStyleCnt="5"/>
      <dgm:spPr>
        <a:blipFill rotWithShape="0">
          <a:blip xmlns:r="http://schemas.openxmlformats.org/officeDocument/2006/relationships" r:embed="rId1"/>
          <a:tile tx="0" ty="0" sx="100000" sy="100000" flip="none" algn="tl"/>
        </a:blipFill>
      </dgm:spPr>
    </dgm:pt>
  </dgm:ptLst>
  <dgm:cxnLst>
    <dgm:cxn modelId="{BD938B9D-561E-459B-8CAD-90DFDF28504A}" type="presOf" srcId="{3260DCF8-94D8-4097-8E1A-AED8DA93DCAD}" destId="{D67DBB06-62C4-4101-A721-B235FC7D98FC}" srcOrd="0" destOrd="0" presId="urn:microsoft.com/office/officeart/2008/layout/VerticalCurvedList"/>
    <dgm:cxn modelId="{8760A953-769F-4A70-95D0-15E5D3F65E8A}" type="presOf" srcId="{78013F0C-D1D8-4863-B55C-8CE1FAAEF434}" destId="{196154AD-AB95-4BC7-BC79-C2B9E581A05C}" srcOrd="0" destOrd="0" presId="urn:microsoft.com/office/officeart/2008/layout/VerticalCurvedList"/>
    <dgm:cxn modelId="{74A81675-2C51-43C7-B3BE-77CDFD8B4FF1}" type="presOf" srcId="{03DFCB6F-08A4-414F-80FD-7CFC15551DE1}" destId="{C34DD267-FAEB-440E-8DB5-3AE272A23546}" srcOrd="0" destOrd="0" presId="urn:microsoft.com/office/officeart/2008/layout/VerticalCurvedList"/>
    <dgm:cxn modelId="{5B617A67-B142-4FEA-9274-17E952428E96}" srcId="{2949E17A-ECFA-46DC-BC43-E62B4416880D}" destId="{03DFCB6F-08A4-414F-80FD-7CFC15551DE1}" srcOrd="1" destOrd="0" parTransId="{0EF9F72D-526C-4D4E-8346-EA4A36532664}" sibTransId="{EA6EC668-712F-42A7-844F-E38A62DC9738}"/>
    <dgm:cxn modelId="{21656542-9812-40BB-B6B4-6EDF4C24A446}" type="presOf" srcId="{DE109F12-AFD2-4A4F-86B6-E5657175B6D2}" destId="{DE6338E4-A797-447D-964D-2427D2ED7962}" srcOrd="0" destOrd="0" presId="urn:microsoft.com/office/officeart/2008/layout/VerticalCurvedList"/>
    <dgm:cxn modelId="{319A03D0-256D-4C51-8655-183C611F6F4A}" srcId="{2949E17A-ECFA-46DC-BC43-E62B4416880D}" destId="{DE109F12-AFD2-4A4F-86B6-E5657175B6D2}" srcOrd="4" destOrd="0" parTransId="{4E6706E2-C0D2-462B-9FA5-1D7F7A87A6D6}" sibTransId="{3993A4B7-403C-4EE7-A793-AB2D8051FB67}"/>
    <dgm:cxn modelId="{BC2A1FAD-B013-4E9F-AB9C-918A16D10409}" srcId="{2949E17A-ECFA-46DC-BC43-E62B4416880D}" destId="{78013F0C-D1D8-4863-B55C-8CE1FAAEF434}" srcOrd="0" destOrd="0" parTransId="{E83A85BE-6BC2-4904-AD84-160E6ABADCC5}" sibTransId="{F5A70420-62A6-4112-A0C7-B913241F7485}"/>
    <dgm:cxn modelId="{73BDCCCE-F15D-4927-BE1F-F6737FA5073A}" type="presOf" srcId="{2949E17A-ECFA-46DC-BC43-E62B4416880D}" destId="{F4753A3D-ADAC-401B-9735-9DFC6E4129F9}" srcOrd="0" destOrd="0" presId="urn:microsoft.com/office/officeart/2008/layout/VerticalCurvedList"/>
    <dgm:cxn modelId="{AD04A814-311F-4AA8-B998-B0E66E9EE987}" type="presOf" srcId="{F5A70420-62A6-4112-A0C7-B913241F7485}" destId="{E5439D70-6787-4FF5-8807-52767968F42D}" srcOrd="0" destOrd="0" presId="urn:microsoft.com/office/officeart/2008/layout/VerticalCurvedList"/>
    <dgm:cxn modelId="{E33BADA7-42D9-44B1-AD93-8732F3E0C203}" srcId="{2949E17A-ECFA-46DC-BC43-E62B4416880D}" destId="{3260DCF8-94D8-4097-8E1A-AED8DA93DCAD}" srcOrd="3" destOrd="0" parTransId="{1909E479-55E3-48FC-A6BE-39568CB394C7}" sibTransId="{4AEA66ED-E523-4F88-8C03-8291AE0DC5D8}"/>
    <dgm:cxn modelId="{7803E38B-94AE-4C5A-ABB1-E0A80B45413E}" srcId="{2949E17A-ECFA-46DC-BC43-E62B4416880D}" destId="{3E64AF3C-2D44-4682-BAAC-9547D7AA01D4}" srcOrd="2" destOrd="0" parTransId="{B42E4ADD-7C2C-40BF-A704-E0B1DBDFC030}" sibTransId="{CDEB95DB-4704-47C9-8062-D966A0C2C955}"/>
    <dgm:cxn modelId="{DDACE136-FFBD-4AC8-BCF8-2A5C521C9EC4}" type="presOf" srcId="{3E64AF3C-2D44-4682-BAAC-9547D7AA01D4}" destId="{E2BC02AE-933D-455A-B207-990295A50CD3}" srcOrd="0" destOrd="0" presId="urn:microsoft.com/office/officeart/2008/layout/VerticalCurvedList"/>
    <dgm:cxn modelId="{9B8C183E-EE21-4CB0-BB1C-98E7742DF4A9}" type="presParOf" srcId="{F4753A3D-ADAC-401B-9735-9DFC6E4129F9}" destId="{397033CE-4A20-44A1-A36F-87A3F425461F}" srcOrd="0" destOrd="0" presId="urn:microsoft.com/office/officeart/2008/layout/VerticalCurvedList"/>
    <dgm:cxn modelId="{9C1D53A8-B169-4711-A8E4-59CDDA4E1BFF}" type="presParOf" srcId="{397033CE-4A20-44A1-A36F-87A3F425461F}" destId="{CE1E3CF0-2E5C-4491-9FC4-34E0EB9CF1A2}" srcOrd="0" destOrd="0" presId="urn:microsoft.com/office/officeart/2008/layout/VerticalCurvedList"/>
    <dgm:cxn modelId="{FB76A013-6A47-4418-95C7-2249AA498501}" type="presParOf" srcId="{CE1E3CF0-2E5C-4491-9FC4-34E0EB9CF1A2}" destId="{21744C7F-527C-49EC-A7F9-76A090F84704}" srcOrd="0" destOrd="0" presId="urn:microsoft.com/office/officeart/2008/layout/VerticalCurvedList"/>
    <dgm:cxn modelId="{888C7AF1-6524-45EC-B7BA-BFC908DC7FF0}" type="presParOf" srcId="{CE1E3CF0-2E5C-4491-9FC4-34E0EB9CF1A2}" destId="{E5439D70-6787-4FF5-8807-52767968F42D}" srcOrd="1" destOrd="0" presId="urn:microsoft.com/office/officeart/2008/layout/VerticalCurvedList"/>
    <dgm:cxn modelId="{BA6F69D4-521B-4C77-B797-63F9F2BB48E4}" type="presParOf" srcId="{CE1E3CF0-2E5C-4491-9FC4-34E0EB9CF1A2}" destId="{0736B93F-D973-4F36-97B9-253AE222C4E8}" srcOrd="2" destOrd="0" presId="urn:microsoft.com/office/officeart/2008/layout/VerticalCurvedList"/>
    <dgm:cxn modelId="{456ADE7B-6AE7-42FD-9E3A-FA4CBE6CFA2B}" type="presParOf" srcId="{CE1E3CF0-2E5C-4491-9FC4-34E0EB9CF1A2}" destId="{31DDE051-B449-4E1E-86F3-2F31FCDC503A}" srcOrd="3" destOrd="0" presId="urn:microsoft.com/office/officeart/2008/layout/VerticalCurvedList"/>
    <dgm:cxn modelId="{1B2514C1-1720-45F8-BAC1-797DD6EDE6E7}" type="presParOf" srcId="{397033CE-4A20-44A1-A36F-87A3F425461F}" destId="{196154AD-AB95-4BC7-BC79-C2B9E581A05C}" srcOrd="1" destOrd="0" presId="urn:microsoft.com/office/officeart/2008/layout/VerticalCurvedList"/>
    <dgm:cxn modelId="{B54BCE14-44D6-4BD3-BD6E-50E298680A28}" type="presParOf" srcId="{397033CE-4A20-44A1-A36F-87A3F425461F}" destId="{26BD5A2F-B463-4C9E-8BA5-FBC45B59D637}" srcOrd="2" destOrd="0" presId="urn:microsoft.com/office/officeart/2008/layout/VerticalCurvedList"/>
    <dgm:cxn modelId="{0C408131-466A-4DED-B24D-FDC9B64FEB4E}" type="presParOf" srcId="{26BD5A2F-B463-4C9E-8BA5-FBC45B59D637}" destId="{0EFD9831-D338-4546-A81A-4422208F5047}" srcOrd="0" destOrd="0" presId="urn:microsoft.com/office/officeart/2008/layout/VerticalCurvedList"/>
    <dgm:cxn modelId="{1F159303-04C0-447B-B16A-A50321C7E595}" type="presParOf" srcId="{397033CE-4A20-44A1-A36F-87A3F425461F}" destId="{C34DD267-FAEB-440E-8DB5-3AE272A23546}" srcOrd="3" destOrd="0" presId="urn:microsoft.com/office/officeart/2008/layout/VerticalCurvedList"/>
    <dgm:cxn modelId="{C14A3DFA-C722-49CA-97B6-0086F6077229}" type="presParOf" srcId="{397033CE-4A20-44A1-A36F-87A3F425461F}" destId="{BB44F306-212E-401C-A08A-6B79D5E30071}" srcOrd="4" destOrd="0" presId="urn:microsoft.com/office/officeart/2008/layout/VerticalCurvedList"/>
    <dgm:cxn modelId="{5439BEE9-94BB-4616-A851-090D563D29A9}" type="presParOf" srcId="{BB44F306-212E-401C-A08A-6B79D5E30071}" destId="{1AD22E3A-1C28-4B74-96AC-3E2B70246788}" srcOrd="0" destOrd="0" presId="urn:microsoft.com/office/officeart/2008/layout/VerticalCurvedList"/>
    <dgm:cxn modelId="{CA87D51B-A508-4281-86D9-0BAEFDD1CC6D}" type="presParOf" srcId="{397033CE-4A20-44A1-A36F-87A3F425461F}" destId="{E2BC02AE-933D-455A-B207-990295A50CD3}" srcOrd="5" destOrd="0" presId="urn:microsoft.com/office/officeart/2008/layout/VerticalCurvedList"/>
    <dgm:cxn modelId="{9A4CB3F0-75F1-41FD-BEA8-6AAD7ECFCA08}" type="presParOf" srcId="{397033CE-4A20-44A1-A36F-87A3F425461F}" destId="{4F60D1A4-762F-4A77-8B3A-28AF9549A8C8}" srcOrd="6" destOrd="0" presId="urn:microsoft.com/office/officeart/2008/layout/VerticalCurvedList"/>
    <dgm:cxn modelId="{46315838-1B75-4CEC-AF4A-A22DBB144893}" type="presParOf" srcId="{4F60D1A4-762F-4A77-8B3A-28AF9549A8C8}" destId="{EB166496-92C8-4979-8916-49E555031145}" srcOrd="0" destOrd="0" presId="urn:microsoft.com/office/officeart/2008/layout/VerticalCurvedList"/>
    <dgm:cxn modelId="{2D176409-9A2F-4AE8-9F0A-34BB85BA731D}" type="presParOf" srcId="{397033CE-4A20-44A1-A36F-87A3F425461F}" destId="{D67DBB06-62C4-4101-A721-B235FC7D98FC}" srcOrd="7" destOrd="0" presId="urn:microsoft.com/office/officeart/2008/layout/VerticalCurvedList"/>
    <dgm:cxn modelId="{03E95E78-6FB3-4C15-B134-32F60578D53D}" type="presParOf" srcId="{397033CE-4A20-44A1-A36F-87A3F425461F}" destId="{F3236094-3A55-430B-8C58-9F804A1B33DC}" srcOrd="8" destOrd="0" presId="urn:microsoft.com/office/officeart/2008/layout/VerticalCurvedList"/>
    <dgm:cxn modelId="{063DFDCA-716A-4DFF-B2E3-EF7F3193EA98}" type="presParOf" srcId="{F3236094-3A55-430B-8C58-9F804A1B33DC}" destId="{427E108B-65FC-4207-903A-9328A832527A}" srcOrd="0" destOrd="0" presId="urn:microsoft.com/office/officeart/2008/layout/VerticalCurvedList"/>
    <dgm:cxn modelId="{6158B124-8276-46D6-BFA1-A2CECAD3F37F}" type="presParOf" srcId="{397033CE-4A20-44A1-A36F-87A3F425461F}" destId="{DE6338E4-A797-447D-964D-2427D2ED7962}" srcOrd="9" destOrd="0" presId="urn:microsoft.com/office/officeart/2008/layout/VerticalCurvedList"/>
    <dgm:cxn modelId="{1FA8DEAB-3E10-4629-BD95-A766B5306380}" type="presParOf" srcId="{397033CE-4A20-44A1-A36F-87A3F425461F}" destId="{ABA01EF1-5122-48BF-8749-BB92F2455AC1}" srcOrd="10" destOrd="0" presId="urn:microsoft.com/office/officeart/2008/layout/VerticalCurvedList"/>
    <dgm:cxn modelId="{639C7441-05D3-4230-9C7E-DD5D0A185FF2}" type="presParOf" srcId="{ABA01EF1-5122-48BF-8749-BB92F2455AC1}" destId="{9453C68F-15BE-4C07-9F3A-4B45A79B6125}"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41DD18-0261-4225-9C9D-31E577DAE86B}" type="doc">
      <dgm:prSet loTypeId="urn:microsoft.com/office/officeart/2005/8/layout/vList3#1" loCatId="list" qsTypeId="urn:microsoft.com/office/officeart/2005/8/quickstyle/simple1" qsCatId="simple" csTypeId="urn:microsoft.com/office/officeart/2005/8/colors/colorful3" csCatId="colorful" phldr="1"/>
      <dgm:spPr/>
    </dgm:pt>
    <dgm:pt modelId="{5BB2A970-221C-450E-8BE4-A60E3B1DC6F9}">
      <dgm:prSet custT="1">
        <dgm:style>
          <a:lnRef idx="2">
            <a:schemeClr val="accent2"/>
          </a:lnRef>
          <a:fillRef idx="1">
            <a:schemeClr val="lt1"/>
          </a:fillRef>
          <a:effectRef idx="0">
            <a:schemeClr val="accent2"/>
          </a:effectRef>
          <a:fontRef idx="minor">
            <a:schemeClr val="dk1"/>
          </a:fontRef>
        </dgm:style>
      </dgm:prSet>
      <dgm:spPr>
        <a:effectLst>
          <a:glow rad="101600">
            <a:schemeClr val="accent6">
              <a:satMod val="175000"/>
              <a:alpha val="40000"/>
            </a:schemeClr>
          </a:glow>
        </a:effectLst>
      </dgm:spPr>
      <dgm:t>
        <a:bodyPr/>
        <a:lstStyle/>
        <a:p>
          <a:pPr algn="just"/>
          <a:r>
            <a:rPr lang="ru-RU" sz="2400" dirty="0" smtClean="0">
              <a:latin typeface="Times New Roman" panose="02020603050405020304" pitchFamily="18" charset="0"/>
              <a:cs typeface="Times New Roman" panose="02020603050405020304" pitchFamily="18" charset="0"/>
            </a:rPr>
            <a:t>Результаты инвентаризации отражаются в учете и бухгалтерской (финансовой) отчетности </a:t>
          </a:r>
          <a:r>
            <a:rPr lang="ru-RU" sz="2400" b="1" dirty="0" smtClean="0">
              <a:solidFill>
                <a:srgbClr val="FF0000"/>
              </a:solidFill>
              <a:latin typeface="Times New Roman" panose="02020603050405020304" pitchFamily="18" charset="0"/>
              <a:cs typeface="Times New Roman" panose="02020603050405020304" pitchFamily="18" charset="0"/>
            </a:rPr>
            <a:t>того месяца, в котором была закончена инвентаризация</a:t>
          </a:r>
          <a:endParaRPr lang="ru-RU" sz="2400" b="1" dirty="0">
            <a:solidFill>
              <a:srgbClr val="FF0000"/>
            </a:solidFill>
            <a:latin typeface="Times New Roman" panose="02020603050405020304" pitchFamily="18" charset="0"/>
            <a:cs typeface="Times New Roman" panose="02020603050405020304" pitchFamily="18" charset="0"/>
          </a:endParaRPr>
        </a:p>
      </dgm:t>
    </dgm:pt>
    <dgm:pt modelId="{8AC056B0-6D99-4019-950A-94FAC2280347}" type="parTrans" cxnId="{24B84262-73CE-458A-B39A-B1EAB233D54B}">
      <dgm:prSet/>
      <dgm:spPr/>
      <dgm:t>
        <a:bodyPr/>
        <a:lstStyle/>
        <a:p>
          <a:endParaRPr lang="ru-RU"/>
        </a:p>
      </dgm:t>
    </dgm:pt>
    <dgm:pt modelId="{2BF586CF-DD09-489E-A0ED-EA6473D503A6}" type="sibTrans" cxnId="{24B84262-73CE-458A-B39A-B1EAB233D54B}">
      <dgm:prSet/>
      <dgm:spPr/>
      <dgm:t>
        <a:bodyPr/>
        <a:lstStyle/>
        <a:p>
          <a:endParaRPr lang="ru-RU"/>
        </a:p>
      </dgm:t>
    </dgm:pt>
    <dgm:pt modelId="{5B432012-D940-49DA-8B2F-42140E6AE4E8}">
      <dgm:prSet custT="1">
        <dgm:style>
          <a:lnRef idx="2">
            <a:schemeClr val="accent3"/>
          </a:lnRef>
          <a:fillRef idx="1">
            <a:schemeClr val="lt1"/>
          </a:fillRef>
          <a:effectRef idx="0">
            <a:schemeClr val="accent3"/>
          </a:effectRef>
          <a:fontRef idx="minor">
            <a:schemeClr val="dk1"/>
          </a:fontRef>
        </dgm:style>
      </dgm:prSet>
      <dgm:spPr>
        <a:effectLst>
          <a:glow rad="101600">
            <a:schemeClr val="accent5">
              <a:satMod val="175000"/>
              <a:alpha val="40000"/>
            </a:schemeClr>
          </a:glow>
        </a:effectLst>
      </dgm:spPr>
      <dgm:t>
        <a:bodyPr/>
        <a:lstStyle/>
        <a:p>
          <a:pPr algn="just"/>
          <a:r>
            <a:rPr lang="ru-RU" sz="2400" dirty="0" smtClean="0">
              <a:latin typeface="Times New Roman" panose="02020603050405020304" pitchFamily="18" charset="0"/>
              <a:cs typeface="Times New Roman" panose="02020603050405020304" pitchFamily="18" charset="0"/>
            </a:rPr>
            <a:t>Результаты инвентаризации, проведенной  </a:t>
          </a:r>
          <a:r>
            <a:rPr lang="ru-RU" sz="2800" b="1" dirty="0" smtClean="0">
              <a:solidFill>
                <a:schemeClr val="accent5">
                  <a:lumMod val="75000"/>
                </a:schemeClr>
              </a:solidFill>
              <a:latin typeface="Times New Roman" panose="02020603050405020304" pitchFamily="18" charset="0"/>
              <a:cs typeface="Times New Roman" panose="02020603050405020304" pitchFamily="18" charset="0"/>
            </a:rPr>
            <a:t>в целях </a:t>
          </a:r>
          <a:r>
            <a:rPr lang="ru-RU" sz="2400" b="1" dirty="0" smtClean="0">
              <a:solidFill>
                <a:srgbClr val="FF0000"/>
              </a:solidFill>
              <a:latin typeface="Times New Roman" panose="02020603050405020304" pitchFamily="18" charset="0"/>
              <a:cs typeface="Times New Roman" panose="02020603050405020304" pitchFamily="18" charset="0"/>
            </a:rPr>
            <a:t>составления годовой бухгалтерской (финансовой) отчетности </a:t>
          </a:r>
          <a:r>
            <a:rPr lang="ru-RU" sz="2400" dirty="0" smtClean="0">
              <a:latin typeface="Times New Roman" panose="02020603050405020304" pitchFamily="18" charset="0"/>
              <a:cs typeface="Times New Roman" panose="02020603050405020304" pitchFamily="18" charset="0"/>
            </a:rPr>
            <a:t>(даже  если протоколы, акты были подписаны например в январе) - </a:t>
          </a:r>
          <a:r>
            <a:rPr lang="ru-RU" sz="2400" b="1" dirty="0" smtClean="0">
              <a:solidFill>
                <a:srgbClr val="FF0000"/>
              </a:solidFill>
              <a:latin typeface="Times New Roman" panose="02020603050405020304" pitchFamily="18" charset="0"/>
              <a:cs typeface="Times New Roman" panose="02020603050405020304" pitchFamily="18" charset="0"/>
            </a:rPr>
            <a:t>в годовой бухгалтерской (финансовой) отчетности</a:t>
          </a:r>
          <a:endParaRPr lang="ru-RU" sz="2400" b="1" dirty="0">
            <a:solidFill>
              <a:srgbClr val="FF0000"/>
            </a:solidFill>
            <a:latin typeface="Times New Roman" panose="02020603050405020304" pitchFamily="18" charset="0"/>
            <a:cs typeface="Times New Roman" panose="02020603050405020304" pitchFamily="18" charset="0"/>
          </a:endParaRPr>
        </a:p>
      </dgm:t>
    </dgm:pt>
    <dgm:pt modelId="{267712E3-82B3-41D3-97C9-CB81473EB4E0}" type="parTrans" cxnId="{DCAAA862-1587-4D01-95C4-F1A7CEEB1D12}">
      <dgm:prSet/>
      <dgm:spPr/>
      <dgm:t>
        <a:bodyPr/>
        <a:lstStyle/>
        <a:p>
          <a:endParaRPr lang="ru-RU"/>
        </a:p>
      </dgm:t>
    </dgm:pt>
    <dgm:pt modelId="{97B5B1BB-0ACE-43B9-845C-372FB41D6CEE}" type="sibTrans" cxnId="{DCAAA862-1587-4D01-95C4-F1A7CEEB1D12}">
      <dgm:prSet/>
      <dgm:spPr/>
      <dgm:t>
        <a:bodyPr/>
        <a:lstStyle/>
        <a:p>
          <a:endParaRPr lang="ru-RU"/>
        </a:p>
      </dgm:t>
    </dgm:pt>
    <dgm:pt modelId="{58EC2205-CEB1-403B-A552-F4F55791A185}">
      <dgm:prSet custT="1">
        <dgm:style>
          <a:lnRef idx="2">
            <a:schemeClr val="dk1"/>
          </a:lnRef>
          <a:fillRef idx="1">
            <a:schemeClr val="lt1"/>
          </a:fillRef>
          <a:effectRef idx="0">
            <a:schemeClr val="dk1"/>
          </a:effectRef>
          <a:fontRef idx="minor">
            <a:schemeClr val="dk1"/>
          </a:fontRef>
        </dgm:style>
      </dgm:prSet>
      <dgm:spPr>
        <a:effectLst>
          <a:glow rad="101600">
            <a:schemeClr val="accent5">
              <a:satMod val="175000"/>
              <a:alpha val="40000"/>
            </a:schemeClr>
          </a:glow>
        </a:effectLst>
        <a:scene3d>
          <a:camera prst="orthographicFront"/>
          <a:lightRig rig="threePt" dir="t"/>
        </a:scene3d>
        <a:sp3d>
          <a:bevelT/>
        </a:sp3d>
      </dgm:spPr>
      <dgm:t>
        <a:bodyPr/>
        <a:lstStyle/>
        <a:p>
          <a:pPr algn="just"/>
          <a:r>
            <a:rPr lang="ru-RU" sz="2400" dirty="0" smtClean="0">
              <a:latin typeface="Times New Roman" panose="02020603050405020304" pitchFamily="18" charset="0"/>
              <a:cs typeface="Times New Roman" panose="02020603050405020304" pitchFamily="18" charset="0"/>
            </a:rPr>
            <a:t>Результаты инвентаризации </a:t>
          </a:r>
          <a:r>
            <a:rPr lang="ru-RU" sz="2400" b="1" dirty="0" smtClean="0">
              <a:solidFill>
                <a:srgbClr val="FF0000"/>
              </a:solidFill>
              <a:latin typeface="Times New Roman" panose="02020603050405020304" pitchFamily="18" charset="0"/>
              <a:cs typeface="Times New Roman" panose="02020603050405020304" pitchFamily="18" charset="0"/>
            </a:rPr>
            <a:t>реорганизуемого (ликвидируемого) субъекта учета </a:t>
          </a:r>
          <a:r>
            <a:rPr lang="ru-RU" sz="2400" dirty="0" smtClean="0">
              <a:latin typeface="Times New Roman" panose="02020603050405020304" pitchFamily="18" charset="0"/>
              <a:cs typeface="Times New Roman" panose="02020603050405020304" pitchFamily="18" charset="0"/>
            </a:rPr>
            <a:t>отражаются в  бухгалтерской (финансовой) отчетности, представляемой </a:t>
          </a:r>
          <a:r>
            <a:rPr lang="ru-RU" sz="2400" b="1" dirty="0" smtClean="0">
              <a:solidFill>
                <a:srgbClr val="FF0000"/>
              </a:solidFill>
              <a:latin typeface="Times New Roman" panose="02020603050405020304" pitchFamily="18" charset="0"/>
              <a:cs typeface="Times New Roman" panose="02020603050405020304" pitchFamily="18" charset="0"/>
            </a:rPr>
            <a:t>на дату его реорганизации, ликвидации учреждения, уп</a:t>
          </a:r>
          <a:r>
            <a:rPr lang="ru-RU" sz="2400" dirty="0" smtClean="0">
              <a:solidFill>
                <a:srgbClr val="FF0000"/>
              </a:solidFill>
              <a:latin typeface="Times New Roman" panose="02020603050405020304" pitchFamily="18" charset="0"/>
              <a:cs typeface="Times New Roman" panose="02020603050405020304" pitchFamily="18" charset="0"/>
            </a:rPr>
            <a:t>разднения</a:t>
          </a:r>
          <a:r>
            <a:rPr lang="ru-RU" sz="2400" dirty="0" smtClean="0">
              <a:latin typeface="Times New Roman" panose="02020603050405020304" pitchFamily="18" charset="0"/>
              <a:cs typeface="Times New Roman" panose="02020603050405020304" pitchFamily="18" charset="0"/>
            </a:rPr>
            <a:t> государственного органа (органа местного самоуправления).</a:t>
          </a:r>
          <a:endParaRPr lang="ru-RU" sz="2400" dirty="0">
            <a:latin typeface="Times New Roman" panose="02020603050405020304" pitchFamily="18" charset="0"/>
            <a:cs typeface="Times New Roman" panose="02020603050405020304" pitchFamily="18" charset="0"/>
          </a:endParaRPr>
        </a:p>
      </dgm:t>
    </dgm:pt>
    <dgm:pt modelId="{8D92AD22-CE72-4CF5-BCE0-50FCE888F661}" type="parTrans" cxnId="{29437B9D-095B-43AE-BD73-15F4B55F4478}">
      <dgm:prSet/>
      <dgm:spPr/>
      <dgm:t>
        <a:bodyPr/>
        <a:lstStyle/>
        <a:p>
          <a:endParaRPr lang="ru-RU"/>
        </a:p>
      </dgm:t>
    </dgm:pt>
    <dgm:pt modelId="{1A38E8A6-A7E4-4DA0-96AA-68C14A4077B2}" type="sibTrans" cxnId="{29437B9D-095B-43AE-BD73-15F4B55F4478}">
      <dgm:prSet/>
      <dgm:spPr/>
      <dgm:t>
        <a:bodyPr/>
        <a:lstStyle/>
        <a:p>
          <a:endParaRPr lang="ru-RU"/>
        </a:p>
      </dgm:t>
    </dgm:pt>
    <dgm:pt modelId="{3D5BACF9-269E-4412-B05E-A82E8E559FA6}" type="pres">
      <dgm:prSet presAssocID="{6641DD18-0261-4225-9C9D-31E577DAE86B}" presName="linearFlow" presStyleCnt="0">
        <dgm:presLayoutVars>
          <dgm:dir/>
          <dgm:resizeHandles val="exact"/>
        </dgm:presLayoutVars>
      </dgm:prSet>
      <dgm:spPr/>
    </dgm:pt>
    <dgm:pt modelId="{482915C0-5693-4063-976A-DEBC88E19645}" type="pres">
      <dgm:prSet presAssocID="{5BB2A970-221C-450E-8BE4-A60E3B1DC6F9}" presName="composite" presStyleCnt="0"/>
      <dgm:spPr/>
    </dgm:pt>
    <dgm:pt modelId="{12362009-7F4D-4BEF-AE29-0E21CED2986C}" type="pres">
      <dgm:prSet presAssocID="{5BB2A970-221C-450E-8BE4-A60E3B1DC6F9}" presName="imgShp" presStyleLbl="fgImgPlace1" presStyleIdx="0" presStyleCnt="3" custLinFactNeighborX="-54766" custLinFactNeighborY="-35"/>
      <dgm:spPr>
        <a:solidFill>
          <a:srgbClr val="00B0F0"/>
        </a:solidFill>
      </dgm:spPr>
    </dgm:pt>
    <dgm:pt modelId="{41BD675A-1876-4044-A196-AE1C73EA9A25}" type="pres">
      <dgm:prSet presAssocID="{5BB2A970-221C-450E-8BE4-A60E3B1DC6F9}" presName="txShp" presStyleLbl="node1" presStyleIdx="0" presStyleCnt="3" custScaleX="131257" custLinFactNeighborX="10005" custLinFactNeighborY="4657">
        <dgm:presLayoutVars>
          <dgm:bulletEnabled val="1"/>
        </dgm:presLayoutVars>
      </dgm:prSet>
      <dgm:spPr/>
      <dgm:t>
        <a:bodyPr/>
        <a:lstStyle/>
        <a:p>
          <a:endParaRPr lang="ru-RU"/>
        </a:p>
      </dgm:t>
    </dgm:pt>
    <dgm:pt modelId="{42C1373B-1263-4178-A277-4B7F80AEFB2C}" type="pres">
      <dgm:prSet presAssocID="{2BF586CF-DD09-489E-A0ED-EA6473D503A6}" presName="spacing" presStyleCnt="0"/>
      <dgm:spPr/>
    </dgm:pt>
    <dgm:pt modelId="{D97D1DB7-7564-45E0-BBA5-BC2D74CE68E3}" type="pres">
      <dgm:prSet presAssocID="{5B432012-D940-49DA-8B2F-42140E6AE4E8}" presName="composite" presStyleCnt="0"/>
      <dgm:spPr/>
    </dgm:pt>
    <dgm:pt modelId="{FB8B298E-24D5-42AB-ACF4-91AB53267BAF}" type="pres">
      <dgm:prSet presAssocID="{5B432012-D940-49DA-8B2F-42140E6AE4E8}" presName="imgShp" presStyleLbl="fgImgPlace1" presStyleIdx="1" presStyleCnt="3" custLinFactNeighborX="-54766" custLinFactNeighborY="-7887"/>
      <dgm:spPr>
        <a:solidFill>
          <a:srgbClr val="00B0F0"/>
        </a:solidFill>
      </dgm:spPr>
    </dgm:pt>
    <dgm:pt modelId="{26689293-0A87-41B5-9A3C-9AE9B46451B2}" type="pres">
      <dgm:prSet presAssocID="{5B432012-D940-49DA-8B2F-42140E6AE4E8}" presName="txShp" presStyleLbl="node1" presStyleIdx="1" presStyleCnt="3" custScaleX="142103" custScaleY="131406" custLinFactNeighborX="3918" custLinFactNeighborY="-11586">
        <dgm:presLayoutVars>
          <dgm:bulletEnabled val="1"/>
        </dgm:presLayoutVars>
      </dgm:prSet>
      <dgm:spPr/>
      <dgm:t>
        <a:bodyPr/>
        <a:lstStyle/>
        <a:p>
          <a:endParaRPr lang="ru-RU"/>
        </a:p>
      </dgm:t>
    </dgm:pt>
    <dgm:pt modelId="{3EABD706-B18B-4561-A263-D14A88834CE4}" type="pres">
      <dgm:prSet presAssocID="{97B5B1BB-0ACE-43B9-845C-372FB41D6CEE}" presName="spacing" presStyleCnt="0"/>
      <dgm:spPr/>
    </dgm:pt>
    <dgm:pt modelId="{BC8638B6-5C3F-4020-AEB0-448FF96B39A5}" type="pres">
      <dgm:prSet presAssocID="{58EC2205-CEB1-403B-A552-F4F55791A185}" presName="composite" presStyleCnt="0"/>
      <dgm:spPr/>
    </dgm:pt>
    <dgm:pt modelId="{DEBE30CF-55CE-433E-92E8-D035306F891B}" type="pres">
      <dgm:prSet presAssocID="{58EC2205-CEB1-403B-A552-F4F55791A185}" presName="imgShp" presStyleLbl="fgImgPlace1" presStyleIdx="2" presStyleCnt="3" custLinFactNeighborX="-59458" custLinFactNeighborY="-15739"/>
      <dgm:spPr>
        <a:solidFill>
          <a:srgbClr val="00B0F0"/>
        </a:solidFill>
      </dgm:spPr>
    </dgm:pt>
    <dgm:pt modelId="{D2B70F2C-F1FC-4D1F-803F-061B9B92B5BE}" type="pres">
      <dgm:prSet presAssocID="{58EC2205-CEB1-403B-A552-F4F55791A185}" presName="txShp" presStyleLbl="node1" presStyleIdx="2" presStyleCnt="3" custScaleX="135037" custScaleY="192261" custLinFactNeighborX="11166" custLinFactNeighborY="-25124">
        <dgm:presLayoutVars>
          <dgm:bulletEnabled val="1"/>
        </dgm:presLayoutVars>
      </dgm:prSet>
      <dgm:spPr/>
      <dgm:t>
        <a:bodyPr/>
        <a:lstStyle/>
        <a:p>
          <a:endParaRPr lang="ru-RU"/>
        </a:p>
      </dgm:t>
    </dgm:pt>
  </dgm:ptLst>
  <dgm:cxnLst>
    <dgm:cxn modelId="{ECFD0AF5-3574-4A89-9069-45885E38AA34}" type="presOf" srcId="{58EC2205-CEB1-403B-A552-F4F55791A185}" destId="{D2B70F2C-F1FC-4D1F-803F-061B9B92B5BE}" srcOrd="0" destOrd="0" presId="urn:microsoft.com/office/officeart/2005/8/layout/vList3#1"/>
    <dgm:cxn modelId="{24B84262-73CE-458A-B39A-B1EAB233D54B}" srcId="{6641DD18-0261-4225-9C9D-31E577DAE86B}" destId="{5BB2A970-221C-450E-8BE4-A60E3B1DC6F9}" srcOrd="0" destOrd="0" parTransId="{8AC056B0-6D99-4019-950A-94FAC2280347}" sibTransId="{2BF586CF-DD09-489E-A0ED-EA6473D503A6}"/>
    <dgm:cxn modelId="{29437B9D-095B-43AE-BD73-15F4B55F4478}" srcId="{6641DD18-0261-4225-9C9D-31E577DAE86B}" destId="{58EC2205-CEB1-403B-A552-F4F55791A185}" srcOrd="2" destOrd="0" parTransId="{8D92AD22-CE72-4CF5-BCE0-50FCE888F661}" sibTransId="{1A38E8A6-A7E4-4DA0-96AA-68C14A4077B2}"/>
    <dgm:cxn modelId="{87AC3CD1-6594-451D-A474-1802245DEBFB}" type="presOf" srcId="{6641DD18-0261-4225-9C9D-31E577DAE86B}" destId="{3D5BACF9-269E-4412-B05E-A82E8E559FA6}" srcOrd="0" destOrd="0" presId="urn:microsoft.com/office/officeart/2005/8/layout/vList3#1"/>
    <dgm:cxn modelId="{2CE23E0D-A6F4-42FF-8932-CB6764B98EBE}" type="presOf" srcId="{5B432012-D940-49DA-8B2F-42140E6AE4E8}" destId="{26689293-0A87-41B5-9A3C-9AE9B46451B2}" srcOrd="0" destOrd="0" presId="urn:microsoft.com/office/officeart/2005/8/layout/vList3#1"/>
    <dgm:cxn modelId="{3C855C65-E8DF-4245-8B73-FD10557A91B8}" type="presOf" srcId="{5BB2A970-221C-450E-8BE4-A60E3B1DC6F9}" destId="{41BD675A-1876-4044-A196-AE1C73EA9A25}" srcOrd="0" destOrd="0" presId="urn:microsoft.com/office/officeart/2005/8/layout/vList3#1"/>
    <dgm:cxn modelId="{DCAAA862-1587-4D01-95C4-F1A7CEEB1D12}" srcId="{6641DD18-0261-4225-9C9D-31E577DAE86B}" destId="{5B432012-D940-49DA-8B2F-42140E6AE4E8}" srcOrd="1" destOrd="0" parTransId="{267712E3-82B3-41D3-97C9-CB81473EB4E0}" sibTransId="{97B5B1BB-0ACE-43B9-845C-372FB41D6CEE}"/>
    <dgm:cxn modelId="{4954F1F4-2F59-4E30-A735-9D016640A19B}" type="presParOf" srcId="{3D5BACF9-269E-4412-B05E-A82E8E559FA6}" destId="{482915C0-5693-4063-976A-DEBC88E19645}" srcOrd="0" destOrd="0" presId="urn:microsoft.com/office/officeart/2005/8/layout/vList3#1"/>
    <dgm:cxn modelId="{CA5D2817-3C4B-4B83-932A-74E9AEBD9709}" type="presParOf" srcId="{482915C0-5693-4063-976A-DEBC88E19645}" destId="{12362009-7F4D-4BEF-AE29-0E21CED2986C}" srcOrd="0" destOrd="0" presId="urn:microsoft.com/office/officeart/2005/8/layout/vList3#1"/>
    <dgm:cxn modelId="{6B9E73A2-9323-4F12-892F-25247089613E}" type="presParOf" srcId="{482915C0-5693-4063-976A-DEBC88E19645}" destId="{41BD675A-1876-4044-A196-AE1C73EA9A25}" srcOrd="1" destOrd="0" presId="urn:microsoft.com/office/officeart/2005/8/layout/vList3#1"/>
    <dgm:cxn modelId="{0DE17CF9-FE64-49DB-9185-723F026A6B82}" type="presParOf" srcId="{3D5BACF9-269E-4412-B05E-A82E8E559FA6}" destId="{42C1373B-1263-4178-A277-4B7F80AEFB2C}" srcOrd="1" destOrd="0" presId="urn:microsoft.com/office/officeart/2005/8/layout/vList3#1"/>
    <dgm:cxn modelId="{C418638A-78C2-48AF-A9C3-ACFE5B240E57}" type="presParOf" srcId="{3D5BACF9-269E-4412-B05E-A82E8E559FA6}" destId="{D97D1DB7-7564-45E0-BBA5-BC2D74CE68E3}" srcOrd="2" destOrd="0" presId="urn:microsoft.com/office/officeart/2005/8/layout/vList3#1"/>
    <dgm:cxn modelId="{7A47C663-37B3-4BF7-83AC-405C5E5DFCA7}" type="presParOf" srcId="{D97D1DB7-7564-45E0-BBA5-BC2D74CE68E3}" destId="{FB8B298E-24D5-42AB-ACF4-91AB53267BAF}" srcOrd="0" destOrd="0" presId="urn:microsoft.com/office/officeart/2005/8/layout/vList3#1"/>
    <dgm:cxn modelId="{58DD12D7-FE12-46CC-BF6F-92D41295F232}" type="presParOf" srcId="{D97D1DB7-7564-45E0-BBA5-BC2D74CE68E3}" destId="{26689293-0A87-41B5-9A3C-9AE9B46451B2}" srcOrd="1" destOrd="0" presId="urn:microsoft.com/office/officeart/2005/8/layout/vList3#1"/>
    <dgm:cxn modelId="{8EB6BA9A-04B7-40E0-AD76-B41D80923A7D}" type="presParOf" srcId="{3D5BACF9-269E-4412-B05E-A82E8E559FA6}" destId="{3EABD706-B18B-4561-A263-D14A88834CE4}" srcOrd="3" destOrd="0" presId="urn:microsoft.com/office/officeart/2005/8/layout/vList3#1"/>
    <dgm:cxn modelId="{F8AE574C-92E6-46EC-A7D7-B4C933D8049B}" type="presParOf" srcId="{3D5BACF9-269E-4412-B05E-A82E8E559FA6}" destId="{BC8638B6-5C3F-4020-AEB0-448FF96B39A5}" srcOrd="4" destOrd="0" presId="urn:microsoft.com/office/officeart/2005/8/layout/vList3#1"/>
    <dgm:cxn modelId="{B8E89377-0DF4-453D-82B0-342D75BD7646}" type="presParOf" srcId="{BC8638B6-5C3F-4020-AEB0-448FF96B39A5}" destId="{DEBE30CF-55CE-433E-92E8-D035306F891B}" srcOrd="0" destOrd="0" presId="urn:microsoft.com/office/officeart/2005/8/layout/vList3#1"/>
    <dgm:cxn modelId="{B702CFAC-D1FB-4881-8B9C-C18426C8B872}" type="presParOf" srcId="{BC8638B6-5C3F-4020-AEB0-448FF96B39A5}" destId="{D2B70F2C-F1FC-4D1F-803F-061B9B92B5BE}" srcOrd="1" destOrd="0" presId="urn:microsoft.com/office/officeart/2005/8/layout/vList3#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802744-33EF-4840-85A4-6D129F65FBFF}" type="doc">
      <dgm:prSet loTypeId="urn:microsoft.com/office/officeart/2005/8/layout/pyramid2" loCatId="pyramid" qsTypeId="urn:microsoft.com/office/officeart/2005/8/quickstyle/simple1" qsCatId="simple" csTypeId="urn:microsoft.com/office/officeart/2005/8/colors/accent0_2" csCatId="mainScheme" phldr="1"/>
      <dgm:spPr/>
      <dgm:t>
        <a:bodyPr/>
        <a:lstStyle/>
        <a:p>
          <a:endParaRPr lang="ru-RU"/>
        </a:p>
      </dgm:t>
    </dgm:pt>
    <dgm:pt modelId="{072787EF-8253-4CB5-980F-7A5C26AF2478}">
      <dgm:prSet/>
      <dgm:spPr>
        <a:solidFill>
          <a:schemeClr val="accent6">
            <a:lumMod val="60000"/>
            <a:lumOff val="40000"/>
            <a:alpha val="90000"/>
          </a:schemeClr>
        </a:solidFill>
      </dgm:spPr>
      <dgm:t>
        <a:bodyPr/>
        <a:lstStyle/>
        <a:p>
          <a:r>
            <a:rPr lang="ru-RU" dirty="0" smtClean="0">
              <a:solidFill>
                <a:srgbClr val="000000"/>
              </a:solidFill>
              <a:effectLst/>
              <a:latin typeface="Times New Roman" panose="02020603050405020304" pitchFamily="18" charset="0"/>
              <a:ea typeface="Times New Roman" panose="02020603050405020304" pitchFamily="18" charset="0"/>
            </a:rPr>
            <a:t>порядок взаимодействия структурных подразделений </a:t>
          </a:r>
          <a:endParaRPr lang="ru-RU" b="1" dirty="0">
            <a:solidFill>
              <a:schemeClr val="tx1"/>
            </a:solidFill>
          </a:endParaRPr>
        </a:p>
      </dgm:t>
    </dgm:pt>
    <dgm:pt modelId="{165C9ADC-E550-4515-8419-0D7E9B11B87B}" type="parTrans" cxnId="{4799ED4A-A6E4-4477-8C7D-35E5629FA5BB}">
      <dgm:prSet/>
      <dgm:spPr/>
      <dgm:t>
        <a:bodyPr/>
        <a:lstStyle/>
        <a:p>
          <a:endParaRPr lang="ru-RU"/>
        </a:p>
      </dgm:t>
    </dgm:pt>
    <dgm:pt modelId="{E044EA2A-B427-45AD-A67D-E0176C14FD81}" type="sibTrans" cxnId="{4799ED4A-A6E4-4477-8C7D-35E5629FA5BB}">
      <dgm:prSet/>
      <dgm:spPr/>
      <dgm:t>
        <a:bodyPr/>
        <a:lstStyle/>
        <a:p>
          <a:endParaRPr lang="ru-RU"/>
        </a:p>
      </dgm:t>
    </dgm:pt>
    <dgm:pt modelId="{7C9C1877-25FB-4FEA-B22D-26E8B9B3901C}">
      <dgm:prSet custT="1"/>
      <dgm:spPr>
        <a:solidFill>
          <a:schemeClr val="accent3">
            <a:lumMod val="60000"/>
            <a:lumOff val="40000"/>
            <a:alpha val="90000"/>
          </a:schemeClr>
        </a:solidFill>
      </dgm:spPr>
      <dgm:t>
        <a:bodyPr/>
        <a:lstStyle/>
        <a:p>
          <a:r>
            <a:rPr lang="ru-RU" sz="24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порядок осуществления внутреннего контроля</a:t>
          </a:r>
          <a:endParaRPr lang="ru-RU" sz="2400" dirty="0"/>
        </a:p>
      </dgm:t>
    </dgm:pt>
    <dgm:pt modelId="{C57D12B1-36B5-48DA-8503-E2ABE1D0DA71}" type="parTrans" cxnId="{4F8C082C-6115-46EF-AC5F-A931379AE1B5}">
      <dgm:prSet/>
      <dgm:spPr/>
      <dgm:t>
        <a:bodyPr/>
        <a:lstStyle/>
        <a:p>
          <a:endParaRPr lang="ru-RU"/>
        </a:p>
      </dgm:t>
    </dgm:pt>
    <dgm:pt modelId="{8129D914-E633-40F7-9B67-8783861532D8}" type="sibTrans" cxnId="{4F8C082C-6115-46EF-AC5F-A931379AE1B5}">
      <dgm:prSet/>
      <dgm:spPr/>
      <dgm:t>
        <a:bodyPr/>
        <a:lstStyle/>
        <a:p>
          <a:endParaRPr lang="ru-RU"/>
        </a:p>
      </dgm:t>
    </dgm:pt>
    <dgm:pt modelId="{1574EC0F-F5B5-4E3A-B4E6-3AF087B369DF}">
      <dgm:prSet custT="1"/>
      <dgm:spPr>
        <a:solidFill>
          <a:srgbClr val="CCFFFF">
            <a:alpha val="90000"/>
          </a:srgbClr>
        </a:solidFill>
      </dgm:spPr>
      <dgm:t>
        <a:bodyPr/>
        <a:lstStyle/>
        <a:p>
          <a:r>
            <a:rPr lang="ru-RU" sz="28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правила документооборота и технологии обработки учетной информации</a:t>
          </a:r>
          <a:endParaRPr lang="ru-RU" sz="2800" dirty="0">
            <a:solidFill>
              <a:schemeClr val="tx1"/>
            </a:solidFill>
          </a:endParaRPr>
        </a:p>
      </dgm:t>
    </dgm:pt>
    <dgm:pt modelId="{2CFA8BD2-35C3-411B-871A-60059E6844AF}" type="sibTrans" cxnId="{1B8EB08B-3880-4000-9CB8-576EA6FF543F}">
      <dgm:prSet/>
      <dgm:spPr/>
      <dgm:t>
        <a:bodyPr/>
        <a:lstStyle/>
        <a:p>
          <a:endParaRPr lang="ru-RU"/>
        </a:p>
      </dgm:t>
    </dgm:pt>
    <dgm:pt modelId="{D48D32EC-7B46-4357-8925-D2C72270B100}" type="parTrans" cxnId="{1B8EB08B-3880-4000-9CB8-576EA6FF543F}">
      <dgm:prSet/>
      <dgm:spPr/>
      <dgm:t>
        <a:bodyPr/>
        <a:lstStyle/>
        <a:p>
          <a:endParaRPr lang="ru-RU"/>
        </a:p>
      </dgm:t>
    </dgm:pt>
    <dgm:pt modelId="{8210783E-DFB5-4585-A29E-E6C12B48F563}">
      <dgm:prSet custT="1"/>
      <dgm:spPr>
        <a:solidFill>
          <a:schemeClr val="accent5">
            <a:lumMod val="40000"/>
            <a:lumOff val="60000"/>
            <a:alpha val="90000"/>
          </a:schemeClr>
        </a:solidFill>
      </dgm:spPr>
      <dgm:t>
        <a:bodyPr/>
        <a:lstStyle/>
        <a:p>
          <a:endParaRPr lang="ru-RU" sz="24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endParaRPr>
        </a:p>
        <a:p>
          <a:r>
            <a:rPr lang="ru-RU" sz="24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Формы первичных документов (не предусмотренные законодательством РФ)</a:t>
          </a:r>
        </a:p>
        <a:p>
          <a:endParaRPr lang="ru-RU" sz="2400" dirty="0"/>
        </a:p>
      </dgm:t>
    </dgm:pt>
    <dgm:pt modelId="{E619F6C1-77F9-4D51-8618-DCE9CCD7D38D}" type="sibTrans" cxnId="{CBBE12DB-84B1-42AA-AE2A-6C929F0B36BE}">
      <dgm:prSet/>
      <dgm:spPr/>
      <dgm:t>
        <a:bodyPr/>
        <a:lstStyle/>
        <a:p>
          <a:endParaRPr lang="ru-RU"/>
        </a:p>
      </dgm:t>
    </dgm:pt>
    <dgm:pt modelId="{F75AA640-5817-4C6E-833F-F0559BF51C78}" type="parTrans" cxnId="{CBBE12DB-84B1-42AA-AE2A-6C929F0B36BE}">
      <dgm:prSet/>
      <dgm:spPr/>
      <dgm:t>
        <a:bodyPr/>
        <a:lstStyle/>
        <a:p>
          <a:endParaRPr lang="ru-RU"/>
        </a:p>
      </dgm:t>
    </dgm:pt>
    <dgm:pt modelId="{C50FA44A-5C4F-48CE-A36F-E4CD7B3AE775}" type="pres">
      <dgm:prSet presAssocID="{0C802744-33EF-4840-85A4-6D129F65FBFF}" presName="compositeShape" presStyleCnt="0">
        <dgm:presLayoutVars>
          <dgm:dir/>
          <dgm:resizeHandles/>
        </dgm:presLayoutVars>
      </dgm:prSet>
      <dgm:spPr/>
      <dgm:t>
        <a:bodyPr/>
        <a:lstStyle/>
        <a:p>
          <a:endParaRPr lang="ru-RU"/>
        </a:p>
      </dgm:t>
    </dgm:pt>
    <dgm:pt modelId="{DC743CF2-F1A0-4A85-8D76-95929FD35AE4}" type="pres">
      <dgm:prSet presAssocID="{0C802744-33EF-4840-85A4-6D129F65FBFF}" presName="pyramid" presStyleLbl="node1" presStyleIdx="0" presStyleCnt="1" custLinFactNeighborX="-225" custLinFactNeighborY="-639"/>
      <dgm:spPr/>
    </dgm:pt>
    <dgm:pt modelId="{5225D3DD-F5DA-4AA0-B5DE-F3BF99E5E730}" type="pres">
      <dgm:prSet presAssocID="{0C802744-33EF-4840-85A4-6D129F65FBFF}" presName="theList" presStyleCnt="0"/>
      <dgm:spPr/>
    </dgm:pt>
    <dgm:pt modelId="{A429878E-92BA-4FF7-8C1F-97375EE4BFBD}" type="pres">
      <dgm:prSet presAssocID="{8210783E-DFB5-4585-A29E-E6C12B48F563}" presName="aNode" presStyleLbl="fgAcc1" presStyleIdx="0" presStyleCnt="4" custScaleX="187005" custScaleY="186981" custLinFactY="-43903" custLinFactNeighborX="-12192" custLinFactNeighborY="-100000">
        <dgm:presLayoutVars>
          <dgm:bulletEnabled val="1"/>
        </dgm:presLayoutVars>
      </dgm:prSet>
      <dgm:spPr/>
      <dgm:t>
        <a:bodyPr/>
        <a:lstStyle/>
        <a:p>
          <a:endParaRPr lang="ru-RU"/>
        </a:p>
      </dgm:t>
    </dgm:pt>
    <dgm:pt modelId="{5CD29859-27FF-4844-8403-BBF1BDC7CFCA}" type="pres">
      <dgm:prSet presAssocID="{8210783E-DFB5-4585-A29E-E6C12B48F563}" presName="aSpace" presStyleCnt="0"/>
      <dgm:spPr/>
    </dgm:pt>
    <dgm:pt modelId="{571A9A89-B4F2-4276-A395-59E2C8217E60}" type="pres">
      <dgm:prSet presAssocID="{1574EC0F-F5B5-4E3A-B4E6-3AF087B369DF}" presName="aNode" presStyleLbl="fgAcc1" presStyleIdx="1" presStyleCnt="4" custScaleX="221897" custScaleY="159777" custLinFactNeighborX="-10969" custLinFactNeighborY="58596">
        <dgm:presLayoutVars>
          <dgm:bulletEnabled val="1"/>
        </dgm:presLayoutVars>
      </dgm:prSet>
      <dgm:spPr/>
      <dgm:t>
        <a:bodyPr/>
        <a:lstStyle/>
        <a:p>
          <a:endParaRPr lang="ru-RU"/>
        </a:p>
      </dgm:t>
    </dgm:pt>
    <dgm:pt modelId="{A03798EB-FA2A-42A0-AE8D-296FB0D6EB9B}" type="pres">
      <dgm:prSet presAssocID="{1574EC0F-F5B5-4E3A-B4E6-3AF087B369DF}" presName="aSpace" presStyleCnt="0"/>
      <dgm:spPr/>
    </dgm:pt>
    <dgm:pt modelId="{D748E9DB-922B-4DD1-B6F2-5596069D0DAA}" type="pres">
      <dgm:prSet presAssocID="{072787EF-8253-4CB5-980F-7A5C26AF2478}" presName="aNode" presStyleLbl="fgAcc1" presStyleIdx="2" presStyleCnt="4" custScaleX="262641" custScaleY="160450" custLinFactY="168369" custLinFactNeighborX="-4877" custLinFactNeighborY="200000">
        <dgm:presLayoutVars>
          <dgm:bulletEnabled val="1"/>
        </dgm:presLayoutVars>
      </dgm:prSet>
      <dgm:spPr/>
      <dgm:t>
        <a:bodyPr/>
        <a:lstStyle/>
        <a:p>
          <a:endParaRPr lang="ru-RU"/>
        </a:p>
      </dgm:t>
    </dgm:pt>
    <dgm:pt modelId="{C2D75345-F14D-4544-ADD3-075AEAA72A95}" type="pres">
      <dgm:prSet presAssocID="{072787EF-8253-4CB5-980F-7A5C26AF2478}" presName="aSpace" presStyleCnt="0"/>
      <dgm:spPr/>
    </dgm:pt>
    <dgm:pt modelId="{C47603D0-F003-4275-8C7B-C698B7ADA26A}" type="pres">
      <dgm:prSet presAssocID="{7C9C1877-25FB-4FEA-B22D-26E8B9B3901C}" presName="aNode" presStyleLbl="fgAcc1" presStyleIdx="3" presStyleCnt="4" custScaleX="237216" custLinFactY="-88992" custLinFactNeighborX="-13392" custLinFactNeighborY="-100000">
        <dgm:presLayoutVars>
          <dgm:bulletEnabled val="1"/>
        </dgm:presLayoutVars>
      </dgm:prSet>
      <dgm:spPr/>
      <dgm:t>
        <a:bodyPr/>
        <a:lstStyle/>
        <a:p>
          <a:endParaRPr lang="ru-RU"/>
        </a:p>
      </dgm:t>
    </dgm:pt>
    <dgm:pt modelId="{A3F1BC37-DC70-48C8-BD3D-08177AA7BF45}" type="pres">
      <dgm:prSet presAssocID="{7C9C1877-25FB-4FEA-B22D-26E8B9B3901C}" presName="aSpace" presStyleCnt="0"/>
      <dgm:spPr/>
    </dgm:pt>
  </dgm:ptLst>
  <dgm:cxnLst>
    <dgm:cxn modelId="{66F0F002-1EA8-416D-839B-7FF76867CC91}" type="presOf" srcId="{1574EC0F-F5B5-4E3A-B4E6-3AF087B369DF}" destId="{571A9A89-B4F2-4276-A395-59E2C8217E60}" srcOrd="0" destOrd="0" presId="urn:microsoft.com/office/officeart/2005/8/layout/pyramid2"/>
    <dgm:cxn modelId="{3B15F470-CB44-4A06-9336-96E48D5FDAB5}" type="presOf" srcId="{0C802744-33EF-4840-85A4-6D129F65FBFF}" destId="{C50FA44A-5C4F-48CE-A36F-E4CD7B3AE775}" srcOrd="0" destOrd="0" presId="urn:microsoft.com/office/officeart/2005/8/layout/pyramid2"/>
    <dgm:cxn modelId="{1B8EB08B-3880-4000-9CB8-576EA6FF543F}" srcId="{0C802744-33EF-4840-85A4-6D129F65FBFF}" destId="{1574EC0F-F5B5-4E3A-B4E6-3AF087B369DF}" srcOrd="1" destOrd="0" parTransId="{D48D32EC-7B46-4357-8925-D2C72270B100}" sibTransId="{2CFA8BD2-35C3-411B-871A-60059E6844AF}"/>
    <dgm:cxn modelId="{4799ED4A-A6E4-4477-8C7D-35E5629FA5BB}" srcId="{0C802744-33EF-4840-85A4-6D129F65FBFF}" destId="{072787EF-8253-4CB5-980F-7A5C26AF2478}" srcOrd="2" destOrd="0" parTransId="{165C9ADC-E550-4515-8419-0D7E9B11B87B}" sibTransId="{E044EA2A-B427-45AD-A67D-E0176C14FD81}"/>
    <dgm:cxn modelId="{943EAAD3-B5F9-40F9-ABDC-38DC7EE66971}" type="presOf" srcId="{7C9C1877-25FB-4FEA-B22D-26E8B9B3901C}" destId="{C47603D0-F003-4275-8C7B-C698B7ADA26A}" srcOrd="0" destOrd="0" presId="urn:microsoft.com/office/officeart/2005/8/layout/pyramid2"/>
    <dgm:cxn modelId="{4F8C082C-6115-46EF-AC5F-A931379AE1B5}" srcId="{0C802744-33EF-4840-85A4-6D129F65FBFF}" destId="{7C9C1877-25FB-4FEA-B22D-26E8B9B3901C}" srcOrd="3" destOrd="0" parTransId="{C57D12B1-36B5-48DA-8503-E2ABE1D0DA71}" sibTransId="{8129D914-E633-40F7-9B67-8783861532D8}"/>
    <dgm:cxn modelId="{CBBE12DB-84B1-42AA-AE2A-6C929F0B36BE}" srcId="{0C802744-33EF-4840-85A4-6D129F65FBFF}" destId="{8210783E-DFB5-4585-A29E-E6C12B48F563}" srcOrd="0" destOrd="0" parTransId="{F75AA640-5817-4C6E-833F-F0559BF51C78}" sibTransId="{E619F6C1-77F9-4D51-8618-DCE9CCD7D38D}"/>
    <dgm:cxn modelId="{B7EEA251-E7B8-4C1D-AC9E-E3292893EAC0}" type="presOf" srcId="{072787EF-8253-4CB5-980F-7A5C26AF2478}" destId="{D748E9DB-922B-4DD1-B6F2-5596069D0DAA}" srcOrd="0" destOrd="0" presId="urn:microsoft.com/office/officeart/2005/8/layout/pyramid2"/>
    <dgm:cxn modelId="{AA5A0B97-E81F-4D75-A94D-9A2ACE672E85}" type="presOf" srcId="{8210783E-DFB5-4585-A29E-E6C12B48F563}" destId="{A429878E-92BA-4FF7-8C1F-97375EE4BFBD}" srcOrd="0" destOrd="0" presId="urn:microsoft.com/office/officeart/2005/8/layout/pyramid2"/>
    <dgm:cxn modelId="{4F198AB7-9F21-4C07-9CCC-3F129182DD68}" type="presParOf" srcId="{C50FA44A-5C4F-48CE-A36F-E4CD7B3AE775}" destId="{DC743CF2-F1A0-4A85-8D76-95929FD35AE4}" srcOrd="0" destOrd="0" presId="urn:microsoft.com/office/officeart/2005/8/layout/pyramid2"/>
    <dgm:cxn modelId="{03A3AD19-CC8E-4420-B730-E05150A93652}" type="presParOf" srcId="{C50FA44A-5C4F-48CE-A36F-E4CD7B3AE775}" destId="{5225D3DD-F5DA-4AA0-B5DE-F3BF99E5E730}" srcOrd="1" destOrd="0" presId="urn:microsoft.com/office/officeart/2005/8/layout/pyramid2"/>
    <dgm:cxn modelId="{8FB7244E-0C0B-4462-BC6C-F35943BAC1F1}" type="presParOf" srcId="{5225D3DD-F5DA-4AA0-B5DE-F3BF99E5E730}" destId="{A429878E-92BA-4FF7-8C1F-97375EE4BFBD}" srcOrd="0" destOrd="0" presId="urn:microsoft.com/office/officeart/2005/8/layout/pyramid2"/>
    <dgm:cxn modelId="{71C755DD-DC6B-47F7-88D7-B59996A99E2E}" type="presParOf" srcId="{5225D3DD-F5DA-4AA0-B5DE-F3BF99E5E730}" destId="{5CD29859-27FF-4844-8403-BBF1BDC7CFCA}" srcOrd="1" destOrd="0" presId="urn:microsoft.com/office/officeart/2005/8/layout/pyramid2"/>
    <dgm:cxn modelId="{AAE4120B-58D1-4289-923B-78EA64F71132}" type="presParOf" srcId="{5225D3DD-F5DA-4AA0-B5DE-F3BF99E5E730}" destId="{571A9A89-B4F2-4276-A395-59E2C8217E60}" srcOrd="2" destOrd="0" presId="urn:microsoft.com/office/officeart/2005/8/layout/pyramid2"/>
    <dgm:cxn modelId="{1EBF660E-BB04-4E12-AC00-B9F45A96031D}" type="presParOf" srcId="{5225D3DD-F5DA-4AA0-B5DE-F3BF99E5E730}" destId="{A03798EB-FA2A-42A0-AE8D-296FB0D6EB9B}" srcOrd="3" destOrd="0" presId="urn:microsoft.com/office/officeart/2005/8/layout/pyramid2"/>
    <dgm:cxn modelId="{7F3A2BB3-4CC9-4A78-8333-CFF777504BFB}" type="presParOf" srcId="{5225D3DD-F5DA-4AA0-B5DE-F3BF99E5E730}" destId="{D748E9DB-922B-4DD1-B6F2-5596069D0DAA}" srcOrd="4" destOrd="0" presId="urn:microsoft.com/office/officeart/2005/8/layout/pyramid2"/>
    <dgm:cxn modelId="{22A8CAA6-7BAB-4D24-8D19-79F51234B6C4}" type="presParOf" srcId="{5225D3DD-F5DA-4AA0-B5DE-F3BF99E5E730}" destId="{C2D75345-F14D-4544-ADD3-075AEAA72A95}" srcOrd="5" destOrd="0" presId="urn:microsoft.com/office/officeart/2005/8/layout/pyramid2"/>
    <dgm:cxn modelId="{04892E00-8D14-430C-9402-6A963B9CA07C}" type="presParOf" srcId="{5225D3DD-F5DA-4AA0-B5DE-F3BF99E5E730}" destId="{C47603D0-F003-4275-8C7B-C698B7ADA26A}" srcOrd="6" destOrd="0" presId="urn:microsoft.com/office/officeart/2005/8/layout/pyramid2"/>
    <dgm:cxn modelId="{FE97202C-8517-4332-BF76-3D701C7C872D}" type="presParOf" srcId="{5225D3DD-F5DA-4AA0-B5DE-F3BF99E5E730}" destId="{A3F1BC37-DC70-48C8-BD3D-08177AA7BF45}" srcOrd="7"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802744-33EF-4840-85A4-6D129F65FBFF}" type="doc">
      <dgm:prSet loTypeId="urn:microsoft.com/office/officeart/2005/8/layout/pyramid2" loCatId="pyramid" qsTypeId="urn:microsoft.com/office/officeart/2005/8/quickstyle/simple1" qsCatId="simple" csTypeId="urn:microsoft.com/office/officeart/2005/8/colors/accent0_2" csCatId="mainScheme" phldr="1"/>
      <dgm:spPr/>
      <dgm:t>
        <a:bodyPr/>
        <a:lstStyle/>
        <a:p>
          <a:endParaRPr lang="ru-RU"/>
        </a:p>
      </dgm:t>
    </dgm:pt>
    <dgm:pt modelId="{072787EF-8253-4CB5-980F-7A5C26AF2478}">
      <dgm:prSet/>
      <dgm:spPr>
        <a:solidFill>
          <a:schemeClr val="accent6">
            <a:lumMod val="60000"/>
            <a:lumOff val="40000"/>
            <a:alpha val="90000"/>
          </a:schemeClr>
        </a:solidFill>
      </dgm:spPr>
      <dgm:t>
        <a:bodyPr/>
        <a:lstStyle/>
        <a:p>
          <a:endParaRPr lang="ru-RU" b="1" dirty="0">
            <a:solidFill>
              <a:schemeClr val="tx1"/>
            </a:solidFill>
          </a:endParaRPr>
        </a:p>
      </dgm:t>
    </dgm:pt>
    <dgm:pt modelId="{165C9ADC-E550-4515-8419-0D7E9B11B87B}" type="parTrans" cxnId="{4799ED4A-A6E4-4477-8C7D-35E5629FA5BB}">
      <dgm:prSet/>
      <dgm:spPr/>
      <dgm:t>
        <a:bodyPr/>
        <a:lstStyle/>
        <a:p>
          <a:endParaRPr lang="ru-RU"/>
        </a:p>
      </dgm:t>
    </dgm:pt>
    <dgm:pt modelId="{E044EA2A-B427-45AD-A67D-E0176C14FD81}" type="sibTrans" cxnId="{4799ED4A-A6E4-4477-8C7D-35E5629FA5BB}">
      <dgm:prSet/>
      <dgm:spPr/>
      <dgm:t>
        <a:bodyPr/>
        <a:lstStyle/>
        <a:p>
          <a:endParaRPr lang="ru-RU"/>
        </a:p>
      </dgm:t>
    </dgm:pt>
    <dgm:pt modelId="{8210783E-DFB5-4585-A29E-E6C12B48F563}">
      <dgm:prSet custT="1"/>
      <dgm:spPr>
        <a:solidFill>
          <a:schemeClr val="accent5">
            <a:lumMod val="40000"/>
            <a:lumOff val="60000"/>
            <a:alpha val="90000"/>
          </a:schemeClr>
        </a:solidFill>
      </dgm:spPr>
      <dgm:t>
        <a:bodyPr/>
        <a:lstStyle/>
        <a:p>
          <a:endParaRPr lang="ru-RU" sz="24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endParaRPr>
        </a:p>
        <a:p>
          <a:r>
            <a:rPr lang="ru-RU" sz="2400" dirty="0" smtClean="0">
              <a:solidFill>
                <a:srgbClr val="000000"/>
              </a:solidFill>
              <a:effectLst/>
              <a:latin typeface="Times New Roman" panose="02020603050405020304" pitchFamily="18" charset="0"/>
              <a:ea typeface="Times New Roman" panose="02020603050405020304" pitchFamily="18" charset="0"/>
            </a:rPr>
            <a:t>порядок признания в бухгалтерском учете и раскрытия в бухгалтерской (финансовой) отчетности событий после отчетной</a:t>
          </a:r>
          <a:r>
            <a:rPr lang="ru-RU" sz="24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a:t>
          </a:r>
        </a:p>
        <a:p>
          <a:endParaRPr lang="ru-RU" sz="2400" dirty="0"/>
        </a:p>
      </dgm:t>
    </dgm:pt>
    <dgm:pt modelId="{E619F6C1-77F9-4D51-8618-DCE9CCD7D38D}" type="sibTrans" cxnId="{CBBE12DB-84B1-42AA-AE2A-6C929F0B36BE}">
      <dgm:prSet/>
      <dgm:spPr/>
      <dgm:t>
        <a:bodyPr/>
        <a:lstStyle/>
        <a:p>
          <a:endParaRPr lang="ru-RU"/>
        </a:p>
      </dgm:t>
    </dgm:pt>
    <dgm:pt modelId="{F75AA640-5817-4C6E-833F-F0559BF51C78}" type="parTrans" cxnId="{CBBE12DB-84B1-42AA-AE2A-6C929F0B36BE}">
      <dgm:prSet/>
      <dgm:spPr/>
      <dgm:t>
        <a:bodyPr/>
        <a:lstStyle/>
        <a:p>
          <a:endParaRPr lang="ru-RU"/>
        </a:p>
      </dgm:t>
    </dgm:pt>
    <dgm:pt modelId="{99A09384-9C95-4705-A14A-C6CC2C67E38F}">
      <dgm:prSet custT="1"/>
      <dgm:spPr>
        <a:solidFill>
          <a:srgbClr val="CCFFFF">
            <a:alpha val="90000"/>
          </a:srgbClr>
        </a:solidFill>
      </dgm:spPr>
      <dgm:t>
        <a:bodyPr/>
        <a:lstStyle/>
        <a:p>
          <a:r>
            <a:rPr lang="ru-RU" sz="2400" dirty="0" smtClean="0">
              <a:solidFill>
                <a:srgbClr val="000000"/>
              </a:solidFill>
              <a:effectLst/>
              <a:latin typeface="Times New Roman" panose="02020603050405020304" pitchFamily="18" charset="0"/>
              <a:ea typeface="Times New Roman" panose="02020603050405020304" pitchFamily="18" charset="0"/>
            </a:rPr>
            <a:t>порядок взаимодействия лиц, ответственных за оформление фактов хозяйственной жизни, по предоставлению первичных учетных документов для ведения бухгалтерского учета</a:t>
          </a:r>
          <a:endParaRPr lang="ru-RU" sz="2400" b="1" dirty="0">
            <a:solidFill>
              <a:schemeClr val="tx1"/>
            </a:solidFill>
          </a:endParaRPr>
        </a:p>
      </dgm:t>
    </dgm:pt>
    <dgm:pt modelId="{73B83D29-9D20-472A-8F56-A2F9ACDC19A0}" type="parTrans" cxnId="{B26B22CF-F725-4630-ACF6-8B72462489B2}">
      <dgm:prSet/>
      <dgm:spPr/>
      <dgm:t>
        <a:bodyPr/>
        <a:lstStyle/>
        <a:p>
          <a:endParaRPr lang="ru-RU"/>
        </a:p>
      </dgm:t>
    </dgm:pt>
    <dgm:pt modelId="{3BC10395-BB58-4412-BED5-663FF42354F6}" type="sibTrans" cxnId="{B26B22CF-F725-4630-ACF6-8B72462489B2}">
      <dgm:prSet/>
      <dgm:spPr/>
      <dgm:t>
        <a:bodyPr/>
        <a:lstStyle/>
        <a:p>
          <a:endParaRPr lang="ru-RU"/>
        </a:p>
      </dgm:t>
    </dgm:pt>
    <dgm:pt modelId="{C50FA44A-5C4F-48CE-A36F-E4CD7B3AE775}" type="pres">
      <dgm:prSet presAssocID="{0C802744-33EF-4840-85A4-6D129F65FBFF}" presName="compositeShape" presStyleCnt="0">
        <dgm:presLayoutVars>
          <dgm:dir/>
          <dgm:resizeHandles/>
        </dgm:presLayoutVars>
      </dgm:prSet>
      <dgm:spPr/>
      <dgm:t>
        <a:bodyPr/>
        <a:lstStyle/>
        <a:p>
          <a:endParaRPr lang="ru-RU"/>
        </a:p>
      </dgm:t>
    </dgm:pt>
    <dgm:pt modelId="{DC743CF2-F1A0-4A85-8D76-95929FD35AE4}" type="pres">
      <dgm:prSet presAssocID="{0C802744-33EF-4840-85A4-6D129F65FBFF}" presName="pyramid" presStyleLbl="node1" presStyleIdx="0" presStyleCnt="1" custLinFactNeighborX="-225" custLinFactNeighborY="-639"/>
      <dgm:spPr/>
    </dgm:pt>
    <dgm:pt modelId="{5225D3DD-F5DA-4AA0-B5DE-F3BF99E5E730}" type="pres">
      <dgm:prSet presAssocID="{0C802744-33EF-4840-85A4-6D129F65FBFF}" presName="theList" presStyleCnt="0"/>
      <dgm:spPr/>
    </dgm:pt>
    <dgm:pt modelId="{A429878E-92BA-4FF7-8C1F-97375EE4BFBD}" type="pres">
      <dgm:prSet presAssocID="{8210783E-DFB5-4585-A29E-E6C12B48F563}" presName="aNode" presStyleLbl="fgAcc1" presStyleIdx="0" presStyleCnt="3" custScaleX="277992" custScaleY="186981" custLinFactY="200000" custLinFactNeighborX="-2438" custLinFactNeighborY="218513">
        <dgm:presLayoutVars>
          <dgm:bulletEnabled val="1"/>
        </dgm:presLayoutVars>
      </dgm:prSet>
      <dgm:spPr/>
      <dgm:t>
        <a:bodyPr/>
        <a:lstStyle/>
        <a:p>
          <a:endParaRPr lang="ru-RU"/>
        </a:p>
      </dgm:t>
    </dgm:pt>
    <dgm:pt modelId="{5CD29859-27FF-4844-8403-BBF1BDC7CFCA}" type="pres">
      <dgm:prSet presAssocID="{8210783E-DFB5-4585-A29E-E6C12B48F563}" presName="aSpace" presStyleCnt="0"/>
      <dgm:spPr/>
    </dgm:pt>
    <dgm:pt modelId="{DC50CA3C-A2BF-4EA1-9116-6006CABA70D9}" type="pres">
      <dgm:prSet presAssocID="{99A09384-9C95-4705-A14A-C6CC2C67E38F}" presName="aNode" presStyleLbl="fgAcc1" presStyleIdx="1" presStyleCnt="3" custScaleX="265779" custScaleY="218083" custLinFactY="-200000" custLinFactNeighborX="-8545" custLinFactNeighborY="-280305">
        <dgm:presLayoutVars>
          <dgm:bulletEnabled val="1"/>
        </dgm:presLayoutVars>
      </dgm:prSet>
      <dgm:spPr/>
      <dgm:t>
        <a:bodyPr/>
        <a:lstStyle/>
        <a:p>
          <a:endParaRPr lang="ru-RU"/>
        </a:p>
      </dgm:t>
    </dgm:pt>
    <dgm:pt modelId="{A07428B8-F500-4D75-812E-A3A7D95C872F}" type="pres">
      <dgm:prSet presAssocID="{99A09384-9C95-4705-A14A-C6CC2C67E38F}" presName="aSpace" presStyleCnt="0"/>
      <dgm:spPr/>
    </dgm:pt>
    <dgm:pt modelId="{D748E9DB-922B-4DD1-B6F2-5596069D0DAA}" type="pres">
      <dgm:prSet presAssocID="{072787EF-8253-4CB5-980F-7A5C26AF2478}" presName="aNode" presStyleLbl="fgAcc1" presStyleIdx="2" presStyleCnt="3" custScaleX="286329" custScaleY="160450" custLinFactY="30451" custLinFactNeighborX="-19851" custLinFactNeighborY="100000">
        <dgm:presLayoutVars>
          <dgm:bulletEnabled val="1"/>
        </dgm:presLayoutVars>
      </dgm:prSet>
      <dgm:spPr/>
      <dgm:t>
        <a:bodyPr/>
        <a:lstStyle/>
        <a:p>
          <a:endParaRPr lang="ru-RU"/>
        </a:p>
      </dgm:t>
    </dgm:pt>
    <dgm:pt modelId="{C2D75345-F14D-4544-ADD3-075AEAA72A95}" type="pres">
      <dgm:prSet presAssocID="{072787EF-8253-4CB5-980F-7A5C26AF2478}" presName="aSpace" presStyleCnt="0"/>
      <dgm:spPr/>
    </dgm:pt>
  </dgm:ptLst>
  <dgm:cxnLst>
    <dgm:cxn modelId="{1B12FD65-9C4F-4918-AC5B-1A9441A2AAA4}" type="presOf" srcId="{99A09384-9C95-4705-A14A-C6CC2C67E38F}" destId="{DC50CA3C-A2BF-4EA1-9116-6006CABA70D9}" srcOrd="0" destOrd="0" presId="urn:microsoft.com/office/officeart/2005/8/layout/pyramid2"/>
    <dgm:cxn modelId="{18710365-DDAF-46BE-85F8-A56D8C44B2AE}" type="presOf" srcId="{8210783E-DFB5-4585-A29E-E6C12B48F563}" destId="{A429878E-92BA-4FF7-8C1F-97375EE4BFBD}" srcOrd="0" destOrd="0" presId="urn:microsoft.com/office/officeart/2005/8/layout/pyramid2"/>
    <dgm:cxn modelId="{B26B22CF-F725-4630-ACF6-8B72462489B2}" srcId="{0C802744-33EF-4840-85A4-6D129F65FBFF}" destId="{99A09384-9C95-4705-A14A-C6CC2C67E38F}" srcOrd="1" destOrd="0" parTransId="{73B83D29-9D20-472A-8F56-A2F9ACDC19A0}" sibTransId="{3BC10395-BB58-4412-BED5-663FF42354F6}"/>
    <dgm:cxn modelId="{4799ED4A-A6E4-4477-8C7D-35E5629FA5BB}" srcId="{0C802744-33EF-4840-85A4-6D129F65FBFF}" destId="{072787EF-8253-4CB5-980F-7A5C26AF2478}" srcOrd="2" destOrd="0" parTransId="{165C9ADC-E550-4515-8419-0D7E9B11B87B}" sibTransId="{E044EA2A-B427-45AD-A67D-E0176C14FD81}"/>
    <dgm:cxn modelId="{AFE84B7D-C7B3-4E16-B2CF-4F1C60D31F89}" type="presOf" srcId="{072787EF-8253-4CB5-980F-7A5C26AF2478}" destId="{D748E9DB-922B-4DD1-B6F2-5596069D0DAA}" srcOrd="0" destOrd="0" presId="urn:microsoft.com/office/officeart/2005/8/layout/pyramid2"/>
    <dgm:cxn modelId="{C9716C1D-C877-415E-B123-F52A91CC0E0C}" type="presOf" srcId="{0C802744-33EF-4840-85A4-6D129F65FBFF}" destId="{C50FA44A-5C4F-48CE-A36F-E4CD7B3AE775}" srcOrd="0" destOrd="0" presId="urn:microsoft.com/office/officeart/2005/8/layout/pyramid2"/>
    <dgm:cxn modelId="{CBBE12DB-84B1-42AA-AE2A-6C929F0B36BE}" srcId="{0C802744-33EF-4840-85A4-6D129F65FBFF}" destId="{8210783E-DFB5-4585-A29E-E6C12B48F563}" srcOrd="0" destOrd="0" parTransId="{F75AA640-5817-4C6E-833F-F0559BF51C78}" sibTransId="{E619F6C1-77F9-4D51-8618-DCE9CCD7D38D}"/>
    <dgm:cxn modelId="{65263C7C-DED8-401B-AFED-FD54B13C0AE8}" type="presParOf" srcId="{C50FA44A-5C4F-48CE-A36F-E4CD7B3AE775}" destId="{DC743CF2-F1A0-4A85-8D76-95929FD35AE4}" srcOrd="0" destOrd="0" presId="urn:microsoft.com/office/officeart/2005/8/layout/pyramid2"/>
    <dgm:cxn modelId="{F6DDE4C4-4271-476D-893B-AE83C6CC9827}" type="presParOf" srcId="{C50FA44A-5C4F-48CE-A36F-E4CD7B3AE775}" destId="{5225D3DD-F5DA-4AA0-B5DE-F3BF99E5E730}" srcOrd="1" destOrd="0" presId="urn:microsoft.com/office/officeart/2005/8/layout/pyramid2"/>
    <dgm:cxn modelId="{2A93DBAF-3D2F-426A-A2BA-D2B90321E8C2}" type="presParOf" srcId="{5225D3DD-F5DA-4AA0-B5DE-F3BF99E5E730}" destId="{A429878E-92BA-4FF7-8C1F-97375EE4BFBD}" srcOrd="0" destOrd="0" presId="urn:microsoft.com/office/officeart/2005/8/layout/pyramid2"/>
    <dgm:cxn modelId="{F45EA4B8-84CF-4F3E-A9BC-135946A9FA64}" type="presParOf" srcId="{5225D3DD-F5DA-4AA0-B5DE-F3BF99E5E730}" destId="{5CD29859-27FF-4844-8403-BBF1BDC7CFCA}" srcOrd="1" destOrd="0" presId="urn:microsoft.com/office/officeart/2005/8/layout/pyramid2"/>
    <dgm:cxn modelId="{14F1DE1E-59AC-445F-BC05-730F5BA07BBF}" type="presParOf" srcId="{5225D3DD-F5DA-4AA0-B5DE-F3BF99E5E730}" destId="{DC50CA3C-A2BF-4EA1-9116-6006CABA70D9}" srcOrd="2" destOrd="0" presId="urn:microsoft.com/office/officeart/2005/8/layout/pyramid2"/>
    <dgm:cxn modelId="{82BEA3E3-8EF9-4BFE-81D1-046E01D65967}" type="presParOf" srcId="{5225D3DD-F5DA-4AA0-B5DE-F3BF99E5E730}" destId="{A07428B8-F500-4D75-812E-A3A7D95C872F}" srcOrd="3" destOrd="0" presId="urn:microsoft.com/office/officeart/2005/8/layout/pyramid2"/>
    <dgm:cxn modelId="{241994D6-93DC-4BBA-B61E-2AC6138D591D}" type="presParOf" srcId="{5225D3DD-F5DA-4AA0-B5DE-F3BF99E5E730}" destId="{D748E9DB-922B-4DD1-B6F2-5596069D0DAA}" srcOrd="4" destOrd="0" presId="urn:microsoft.com/office/officeart/2005/8/layout/pyramid2"/>
    <dgm:cxn modelId="{D99B2640-647A-4D05-B197-AED8134EFB09}" type="presParOf" srcId="{5225D3DD-F5DA-4AA0-B5DE-F3BF99E5E730}" destId="{C2D75345-F14D-4544-ADD3-075AEAA72A95}" srcOrd="5"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C802744-33EF-4840-85A4-6D129F65FBFF}" type="doc">
      <dgm:prSet loTypeId="urn:microsoft.com/office/officeart/2005/8/layout/pyramid2" loCatId="pyramid" qsTypeId="urn:microsoft.com/office/officeart/2005/8/quickstyle/simple1" qsCatId="simple" csTypeId="urn:microsoft.com/office/officeart/2005/8/colors/accent0_2" csCatId="mainScheme" phldr="1"/>
      <dgm:spPr/>
      <dgm:t>
        <a:bodyPr/>
        <a:lstStyle/>
        <a:p>
          <a:endParaRPr lang="ru-RU"/>
        </a:p>
      </dgm:t>
    </dgm:pt>
    <dgm:pt modelId="{51D4F0CD-DE37-4248-B0D0-C725F654DC54}">
      <dgm:prSet custT="1"/>
      <dgm:spPr>
        <a:solidFill>
          <a:srgbClr val="FFFF00">
            <a:alpha val="90000"/>
          </a:srgbClr>
        </a:solidFill>
      </dgm:spPr>
      <dgm:t>
        <a:bodyPr/>
        <a:lstStyle/>
        <a:p>
          <a:endParaRPr lang="ru-RU" sz="2800" dirty="0">
            <a:solidFill>
              <a:schemeClr val="tx1"/>
            </a:solidFill>
          </a:endParaRPr>
        </a:p>
      </dgm:t>
    </dgm:pt>
    <dgm:pt modelId="{46F31C98-DA74-478F-BDEE-A728AC6A6E5F}" type="parTrans" cxnId="{6A9F89DF-A9D1-440D-ABCF-29C399AEF8DC}">
      <dgm:prSet/>
      <dgm:spPr/>
      <dgm:t>
        <a:bodyPr/>
        <a:lstStyle/>
        <a:p>
          <a:endParaRPr lang="ru-RU"/>
        </a:p>
      </dgm:t>
    </dgm:pt>
    <dgm:pt modelId="{BD7E390B-D2EC-466C-9FF3-B2C5DE23A56A}" type="sibTrans" cxnId="{6A9F89DF-A9D1-440D-ABCF-29C399AEF8DC}">
      <dgm:prSet/>
      <dgm:spPr/>
      <dgm:t>
        <a:bodyPr/>
        <a:lstStyle/>
        <a:p>
          <a:endParaRPr lang="ru-RU"/>
        </a:p>
      </dgm:t>
    </dgm:pt>
    <dgm:pt modelId="{072787EF-8253-4CB5-980F-7A5C26AF2478}">
      <dgm:prSet custT="1"/>
      <dgm:spPr>
        <a:solidFill>
          <a:schemeClr val="accent6">
            <a:lumMod val="60000"/>
            <a:lumOff val="40000"/>
            <a:alpha val="90000"/>
          </a:schemeClr>
        </a:solidFill>
      </dgm:spPr>
      <dgm:t>
        <a:bodyPr/>
        <a:lstStyle/>
        <a:p>
          <a:r>
            <a:rPr lang="ru-RU" sz="3200" b="1" dirty="0" smtClean="0">
              <a:solidFill>
                <a:schemeClr val="tx1"/>
              </a:solidFill>
            </a:rPr>
            <a:t>Методы начисления </a:t>
          </a:r>
          <a:r>
            <a:rPr lang="ru-RU" sz="3200" b="0" dirty="0" smtClean="0">
              <a:solidFill>
                <a:schemeClr val="tx1"/>
              </a:solidFill>
            </a:rPr>
            <a:t>амортизации</a:t>
          </a:r>
          <a:endParaRPr lang="ru-RU" sz="3200" b="0" dirty="0">
            <a:solidFill>
              <a:schemeClr val="tx1"/>
            </a:solidFill>
          </a:endParaRPr>
        </a:p>
      </dgm:t>
    </dgm:pt>
    <dgm:pt modelId="{165C9ADC-E550-4515-8419-0D7E9B11B87B}" type="parTrans" cxnId="{4799ED4A-A6E4-4477-8C7D-35E5629FA5BB}">
      <dgm:prSet/>
      <dgm:spPr/>
      <dgm:t>
        <a:bodyPr/>
        <a:lstStyle/>
        <a:p>
          <a:endParaRPr lang="ru-RU"/>
        </a:p>
      </dgm:t>
    </dgm:pt>
    <dgm:pt modelId="{E044EA2A-B427-45AD-A67D-E0176C14FD81}" type="sibTrans" cxnId="{4799ED4A-A6E4-4477-8C7D-35E5629FA5BB}">
      <dgm:prSet/>
      <dgm:spPr/>
      <dgm:t>
        <a:bodyPr/>
        <a:lstStyle/>
        <a:p>
          <a:endParaRPr lang="ru-RU"/>
        </a:p>
      </dgm:t>
    </dgm:pt>
    <dgm:pt modelId="{C50FA44A-5C4F-48CE-A36F-E4CD7B3AE775}" type="pres">
      <dgm:prSet presAssocID="{0C802744-33EF-4840-85A4-6D129F65FBFF}" presName="compositeShape" presStyleCnt="0">
        <dgm:presLayoutVars>
          <dgm:dir/>
          <dgm:resizeHandles/>
        </dgm:presLayoutVars>
      </dgm:prSet>
      <dgm:spPr/>
      <dgm:t>
        <a:bodyPr/>
        <a:lstStyle/>
        <a:p>
          <a:endParaRPr lang="ru-RU"/>
        </a:p>
      </dgm:t>
    </dgm:pt>
    <dgm:pt modelId="{DC743CF2-F1A0-4A85-8D76-95929FD35AE4}" type="pres">
      <dgm:prSet presAssocID="{0C802744-33EF-4840-85A4-6D129F65FBFF}" presName="pyramid" presStyleLbl="node1" presStyleIdx="0" presStyleCnt="1" custLinFactNeighborX="19919" custLinFactNeighborY="-1041"/>
      <dgm:spPr/>
    </dgm:pt>
    <dgm:pt modelId="{5225D3DD-F5DA-4AA0-B5DE-F3BF99E5E730}" type="pres">
      <dgm:prSet presAssocID="{0C802744-33EF-4840-85A4-6D129F65FBFF}" presName="theList" presStyleCnt="0"/>
      <dgm:spPr/>
    </dgm:pt>
    <dgm:pt modelId="{C5A9CA1C-C156-46A7-B1F0-9C0BADB279EC}" type="pres">
      <dgm:prSet presAssocID="{51D4F0CD-DE37-4248-B0D0-C725F654DC54}" presName="aNode" presStyleLbl="fgAcc1" presStyleIdx="0" presStyleCnt="2" custScaleX="170695" custScaleY="149461" custLinFactY="27437" custLinFactNeighborX="15894" custLinFactNeighborY="100000">
        <dgm:presLayoutVars>
          <dgm:bulletEnabled val="1"/>
        </dgm:presLayoutVars>
      </dgm:prSet>
      <dgm:spPr/>
      <dgm:t>
        <a:bodyPr/>
        <a:lstStyle/>
        <a:p>
          <a:endParaRPr lang="ru-RU"/>
        </a:p>
      </dgm:t>
    </dgm:pt>
    <dgm:pt modelId="{47F5E0A4-54A3-43F9-AA2B-76CF706565BE}" type="pres">
      <dgm:prSet presAssocID="{51D4F0CD-DE37-4248-B0D0-C725F654DC54}" presName="aSpace" presStyleCnt="0"/>
      <dgm:spPr/>
    </dgm:pt>
    <dgm:pt modelId="{D748E9DB-922B-4DD1-B6F2-5596069D0DAA}" type="pres">
      <dgm:prSet presAssocID="{072787EF-8253-4CB5-980F-7A5C26AF2478}" presName="aNode" presStyleLbl="fgAcc1" presStyleIdx="1" presStyleCnt="2" custScaleX="171108" custScaleY="160450" custLinFactY="47529" custLinFactNeighborX="-62636" custLinFactNeighborY="100000">
        <dgm:presLayoutVars>
          <dgm:bulletEnabled val="1"/>
        </dgm:presLayoutVars>
      </dgm:prSet>
      <dgm:spPr/>
      <dgm:t>
        <a:bodyPr/>
        <a:lstStyle/>
        <a:p>
          <a:endParaRPr lang="ru-RU"/>
        </a:p>
      </dgm:t>
    </dgm:pt>
    <dgm:pt modelId="{C2D75345-F14D-4544-ADD3-075AEAA72A95}" type="pres">
      <dgm:prSet presAssocID="{072787EF-8253-4CB5-980F-7A5C26AF2478}" presName="aSpace" presStyleCnt="0"/>
      <dgm:spPr/>
    </dgm:pt>
  </dgm:ptLst>
  <dgm:cxnLst>
    <dgm:cxn modelId="{6A9F89DF-A9D1-440D-ABCF-29C399AEF8DC}" srcId="{0C802744-33EF-4840-85A4-6D129F65FBFF}" destId="{51D4F0CD-DE37-4248-B0D0-C725F654DC54}" srcOrd="0" destOrd="0" parTransId="{46F31C98-DA74-478F-BDEE-A728AC6A6E5F}" sibTransId="{BD7E390B-D2EC-466C-9FF3-B2C5DE23A56A}"/>
    <dgm:cxn modelId="{4799ED4A-A6E4-4477-8C7D-35E5629FA5BB}" srcId="{0C802744-33EF-4840-85A4-6D129F65FBFF}" destId="{072787EF-8253-4CB5-980F-7A5C26AF2478}" srcOrd="1" destOrd="0" parTransId="{165C9ADC-E550-4515-8419-0D7E9B11B87B}" sibTransId="{E044EA2A-B427-45AD-A67D-E0176C14FD81}"/>
    <dgm:cxn modelId="{86F5AA77-44FE-45BA-9E91-F7B22FEC5D9E}" type="presOf" srcId="{0C802744-33EF-4840-85A4-6D129F65FBFF}" destId="{C50FA44A-5C4F-48CE-A36F-E4CD7B3AE775}" srcOrd="0" destOrd="0" presId="urn:microsoft.com/office/officeart/2005/8/layout/pyramid2"/>
    <dgm:cxn modelId="{78627B7F-D1D4-4338-B619-EE243C26C5CC}" type="presOf" srcId="{072787EF-8253-4CB5-980F-7A5C26AF2478}" destId="{D748E9DB-922B-4DD1-B6F2-5596069D0DAA}" srcOrd="0" destOrd="0" presId="urn:microsoft.com/office/officeart/2005/8/layout/pyramid2"/>
    <dgm:cxn modelId="{76F3BE38-B7AE-4D3D-BFE4-0F6C43D24F7B}" type="presOf" srcId="{51D4F0CD-DE37-4248-B0D0-C725F654DC54}" destId="{C5A9CA1C-C156-46A7-B1F0-9C0BADB279EC}" srcOrd="0" destOrd="0" presId="urn:microsoft.com/office/officeart/2005/8/layout/pyramid2"/>
    <dgm:cxn modelId="{753CB228-4FBB-4447-988A-043F762653F0}" type="presParOf" srcId="{C50FA44A-5C4F-48CE-A36F-E4CD7B3AE775}" destId="{DC743CF2-F1A0-4A85-8D76-95929FD35AE4}" srcOrd="0" destOrd="0" presId="urn:microsoft.com/office/officeart/2005/8/layout/pyramid2"/>
    <dgm:cxn modelId="{E268FE87-F027-433A-BE05-D0A2DD6CB637}" type="presParOf" srcId="{C50FA44A-5C4F-48CE-A36F-E4CD7B3AE775}" destId="{5225D3DD-F5DA-4AA0-B5DE-F3BF99E5E730}" srcOrd="1" destOrd="0" presId="urn:microsoft.com/office/officeart/2005/8/layout/pyramid2"/>
    <dgm:cxn modelId="{6E2F89B0-B4D1-4769-935A-6B25DD635D42}" type="presParOf" srcId="{5225D3DD-F5DA-4AA0-B5DE-F3BF99E5E730}" destId="{C5A9CA1C-C156-46A7-B1F0-9C0BADB279EC}" srcOrd="0" destOrd="0" presId="urn:microsoft.com/office/officeart/2005/8/layout/pyramid2"/>
    <dgm:cxn modelId="{04D2FCD4-B9ED-406D-A618-10870E03AD2D}" type="presParOf" srcId="{5225D3DD-F5DA-4AA0-B5DE-F3BF99E5E730}" destId="{47F5E0A4-54A3-43F9-AA2B-76CF706565BE}" srcOrd="1" destOrd="0" presId="urn:microsoft.com/office/officeart/2005/8/layout/pyramid2"/>
    <dgm:cxn modelId="{922BC1D4-5797-4CF6-B156-7DB82ECA1404}" type="presParOf" srcId="{5225D3DD-F5DA-4AA0-B5DE-F3BF99E5E730}" destId="{D748E9DB-922B-4DD1-B6F2-5596069D0DAA}" srcOrd="2" destOrd="0" presId="urn:microsoft.com/office/officeart/2005/8/layout/pyramid2"/>
    <dgm:cxn modelId="{2BDC0DFB-1697-4BE6-B929-AD781407B4F0}" type="presParOf" srcId="{5225D3DD-F5DA-4AA0-B5DE-F3BF99E5E730}" destId="{C2D75345-F14D-4544-ADD3-075AEAA72A95}" srcOrd="3"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2B04A4-EF97-4049-8B55-C1A61317675E}" type="doc">
      <dgm:prSet loTypeId="urn:microsoft.com/office/officeart/2005/8/layout/vList6" loCatId="list" qsTypeId="urn:microsoft.com/office/officeart/2005/8/quickstyle/simple1" qsCatId="simple" csTypeId="urn:microsoft.com/office/officeart/2005/8/colors/accent3_2" csCatId="accent3" phldr="1"/>
      <dgm:spPr/>
      <dgm:t>
        <a:bodyPr/>
        <a:lstStyle/>
        <a:p>
          <a:endParaRPr lang="ru-RU"/>
        </a:p>
      </dgm:t>
    </dgm:pt>
    <dgm:pt modelId="{87EDBAD7-3C1C-460D-AEFB-83BC941E0E15}">
      <dgm:prSet/>
      <dgm:spPr/>
      <dgm:t>
        <a:bodyPr/>
        <a:lstStyle/>
        <a:p>
          <a:pPr rtl="0"/>
          <a:endParaRPr lang="ru-RU" dirty="0"/>
        </a:p>
      </dgm:t>
    </dgm:pt>
    <dgm:pt modelId="{FC89C0FE-B13C-4CF3-8112-DBF5401C3265}" type="parTrans" cxnId="{E50307ED-2156-4722-B9F9-2D08F2633598}">
      <dgm:prSet/>
      <dgm:spPr/>
      <dgm:t>
        <a:bodyPr/>
        <a:lstStyle/>
        <a:p>
          <a:endParaRPr lang="ru-RU"/>
        </a:p>
      </dgm:t>
    </dgm:pt>
    <dgm:pt modelId="{4BB6FD20-A154-473D-8035-6E44D2CAD3C1}" type="sibTrans" cxnId="{E50307ED-2156-4722-B9F9-2D08F2633598}">
      <dgm:prSet/>
      <dgm:spPr/>
      <dgm:t>
        <a:bodyPr/>
        <a:lstStyle/>
        <a:p>
          <a:endParaRPr lang="ru-RU"/>
        </a:p>
      </dgm:t>
    </dgm:pt>
    <dgm:pt modelId="{9A1FB316-4C08-4025-9F87-710BB7765252}">
      <dgm:prSet/>
      <dgm:spPr/>
      <dgm:t>
        <a:bodyPr/>
        <a:lstStyle/>
        <a:p>
          <a:pPr rtl="0"/>
          <a:endParaRPr lang="ru-RU" dirty="0"/>
        </a:p>
      </dgm:t>
    </dgm:pt>
    <dgm:pt modelId="{36B7679F-951B-45C4-A4AA-B5B6B0F9719E}" type="parTrans" cxnId="{A65C7EAE-C6C8-4BFE-AE07-877838F908B5}">
      <dgm:prSet/>
      <dgm:spPr/>
      <dgm:t>
        <a:bodyPr/>
        <a:lstStyle/>
        <a:p>
          <a:endParaRPr lang="ru-RU"/>
        </a:p>
      </dgm:t>
    </dgm:pt>
    <dgm:pt modelId="{CBDB5C7C-9EF7-4D75-AE70-AC17727A0686}" type="sibTrans" cxnId="{A65C7EAE-C6C8-4BFE-AE07-877838F908B5}">
      <dgm:prSet/>
      <dgm:spPr/>
      <dgm:t>
        <a:bodyPr/>
        <a:lstStyle/>
        <a:p>
          <a:endParaRPr lang="ru-RU"/>
        </a:p>
      </dgm:t>
    </dgm:pt>
    <dgm:pt modelId="{60B5BC72-A063-4C29-9AC9-CD0A601A2FD4}">
      <dgm:prSet/>
      <dgm:spPr>
        <a:ln>
          <a:solidFill>
            <a:schemeClr val="accent3">
              <a:lumMod val="50000"/>
              <a:alpha val="90000"/>
            </a:schemeClr>
          </a:solidFill>
        </a:ln>
      </dgm:spPr>
      <dgm:t>
        <a:bodyPr/>
        <a:lstStyle/>
        <a:p>
          <a:r>
            <a:rPr lang="ru-RU" b="1" dirty="0" smtClean="0">
              <a:latin typeface="Times New Roman" panose="02020603050405020304" pitchFamily="18" charset="0"/>
              <a:cs typeface="Times New Roman" panose="02020603050405020304" pitchFamily="18" charset="0"/>
            </a:rPr>
            <a:t>метод рыночных цен</a:t>
          </a:r>
          <a:endParaRPr lang="ru-RU" dirty="0"/>
        </a:p>
      </dgm:t>
    </dgm:pt>
    <dgm:pt modelId="{74594BDA-F559-4409-BE5D-DEB86F1BC57A}" type="parTrans" cxnId="{706AFC2D-587B-4E25-A334-4B710437081D}">
      <dgm:prSet/>
      <dgm:spPr/>
      <dgm:t>
        <a:bodyPr/>
        <a:lstStyle/>
        <a:p>
          <a:endParaRPr lang="ru-RU"/>
        </a:p>
      </dgm:t>
    </dgm:pt>
    <dgm:pt modelId="{938A922D-EDB0-418E-ACAA-B5B5DE472A89}" type="sibTrans" cxnId="{706AFC2D-587B-4E25-A334-4B710437081D}">
      <dgm:prSet/>
      <dgm:spPr/>
      <dgm:t>
        <a:bodyPr/>
        <a:lstStyle/>
        <a:p>
          <a:endParaRPr lang="ru-RU"/>
        </a:p>
      </dgm:t>
    </dgm:pt>
    <dgm:pt modelId="{A4F800D3-C674-4C73-8698-6774C02220B2}">
      <dgm:prSet/>
      <dgm:spPr>
        <a:ln>
          <a:solidFill>
            <a:schemeClr val="accent3">
              <a:lumMod val="50000"/>
              <a:alpha val="90000"/>
            </a:schemeClr>
          </a:solidFill>
        </a:ln>
      </dgm:spPr>
      <dgm:t>
        <a:bodyPr/>
        <a:lstStyle/>
        <a:p>
          <a:r>
            <a:rPr lang="ru-RU" b="1" dirty="0" smtClean="0">
              <a:latin typeface="Times New Roman" panose="02020603050405020304" pitchFamily="18" charset="0"/>
              <a:cs typeface="Times New Roman" panose="02020603050405020304" pitchFamily="18" charset="0"/>
            </a:rPr>
            <a:t>метод амортизированной стоимости замещения</a:t>
          </a:r>
          <a:endParaRPr lang="ru-RU" dirty="0"/>
        </a:p>
      </dgm:t>
    </dgm:pt>
    <dgm:pt modelId="{6050A226-CEA7-4C22-8B77-1FB7E0EF82E9}" type="parTrans" cxnId="{59EC7F96-6DCC-4766-8C87-CFE796F52FB5}">
      <dgm:prSet/>
      <dgm:spPr/>
      <dgm:t>
        <a:bodyPr/>
        <a:lstStyle/>
        <a:p>
          <a:endParaRPr lang="ru-RU"/>
        </a:p>
      </dgm:t>
    </dgm:pt>
    <dgm:pt modelId="{AF677235-7964-445F-BFE6-7BF9C1FE19EE}" type="sibTrans" cxnId="{59EC7F96-6DCC-4766-8C87-CFE796F52FB5}">
      <dgm:prSet/>
      <dgm:spPr/>
      <dgm:t>
        <a:bodyPr/>
        <a:lstStyle/>
        <a:p>
          <a:endParaRPr lang="ru-RU"/>
        </a:p>
      </dgm:t>
    </dgm:pt>
    <dgm:pt modelId="{70F6FABB-0EFE-478D-9FDF-6381DEFCDD63}" type="pres">
      <dgm:prSet presAssocID="{6C2B04A4-EF97-4049-8B55-C1A61317675E}" presName="Name0" presStyleCnt="0">
        <dgm:presLayoutVars>
          <dgm:dir/>
          <dgm:animLvl val="lvl"/>
          <dgm:resizeHandles/>
        </dgm:presLayoutVars>
      </dgm:prSet>
      <dgm:spPr/>
      <dgm:t>
        <a:bodyPr/>
        <a:lstStyle/>
        <a:p>
          <a:endParaRPr lang="ru-RU"/>
        </a:p>
      </dgm:t>
    </dgm:pt>
    <dgm:pt modelId="{51106F19-8E15-46EF-B8D3-235B771B61CB}" type="pres">
      <dgm:prSet presAssocID="{87EDBAD7-3C1C-460D-AEFB-83BC941E0E15}" presName="linNode" presStyleCnt="0"/>
      <dgm:spPr/>
    </dgm:pt>
    <dgm:pt modelId="{38D01225-14DB-4768-A11F-A8E31C8316C6}" type="pres">
      <dgm:prSet presAssocID="{87EDBAD7-3C1C-460D-AEFB-83BC941E0E15}" presName="parentShp" presStyleLbl="node1" presStyleIdx="0" presStyleCnt="2" custScaleX="78818">
        <dgm:presLayoutVars>
          <dgm:bulletEnabled val="1"/>
        </dgm:presLayoutVars>
      </dgm:prSet>
      <dgm:spPr/>
      <dgm:t>
        <a:bodyPr/>
        <a:lstStyle/>
        <a:p>
          <a:endParaRPr lang="ru-RU"/>
        </a:p>
      </dgm:t>
    </dgm:pt>
    <dgm:pt modelId="{65C5CA70-5A73-438D-A7A8-B087A8BFC8E7}" type="pres">
      <dgm:prSet presAssocID="{87EDBAD7-3C1C-460D-AEFB-83BC941E0E15}" presName="childShp" presStyleLbl="bgAccFollowNode1" presStyleIdx="0" presStyleCnt="2">
        <dgm:presLayoutVars>
          <dgm:bulletEnabled val="1"/>
        </dgm:presLayoutVars>
      </dgm:prSet>
      <dgm:spPr/>
      <dgm:t>
        <a:bodyPr/>
        <a:lstStyle/>
        <a:p>
          <a:endParaRPr lang="ru-RU"/>
        </a:p>
      </dgm:t>
    </dgm:pt>
    <dgm:pt modelId="{56062D14-C407-4A80-A67D-D21ECEF046F3}" type="pres">
      <dgm:prSet presAssocID="{4BB6FD20-A154-473D-8035-6E44D2CAD3C1}" presName="spacing" presStyleCnt="0"/>
      <dgm:spPr/>
    </dgm:pt>
    <dgm:pt modelId="{B363EF2E-EB51-4CFC-9F7C-E84347714A22}" type="pres">
      <dgm:prSet presAssocID="{9A1FB316-4C08-4025-9F87-710BB7765252}" presName="linNode" presStyleCnt="0"/>
      <dgm:spPr/>
    </dgm:pt>
    <dgm:pt modelId="{923F62A9-D093-419E-A93F-8A9F284B5455}" type="pres">
      <dgm:prSet presAssocID="{9A1FB316-4C08-4025-9F87-710BB7765252}" presName="parentShp" presStyleLbl="node1" presStyleIdx="1" presStyleCnt="2" custScaleX="83298">
        <dgm:presLayoutVars>
          <dgm:bulletEnabled val="1"/>
        </dgm:presLayoutVars>
      </dgm:prSet>
      <dgm:spPr/>
      <dgm:t>
        <a:bodyPr/>
        <a:lstStyle/>
        <a:p>
          <a:endParaRPr lang="ru-RU"/>
        </a:p>
      </dgm:t>
    </dgm:pt>
    <dgm:pt modelId="{B27162B2-F608-4964-8C45-944C08D56CDB}" type="pres">
      <dgm:prSet presAssocID="{9A1FB316-4C08-4025-9F87-710BB7765252}" presName="childShp" presStyleLbl="bgAccFollowNode1" presStyleIdx="1" presStyleCnt="2">
        <dgm:presLayoutVars>
          <dgm:bulletEnabled val="1"/>
        </dgm:presLayoutVars>
      </dgm:prSet>
      <dgm:spPr/>
      <dgm:t>
        <a:bodyPr/>
        <a:lstStyle/>
        <a:p>
          <a:endParaRPr lang="ru-RU"/>
        </a:p>
      </dgm:t>
    </dgm:pt>
  </dgm:ptLst>
  <dgm:cxnLst>
    <dgm:cxn modelId="{E2C0CABD-DFBC-43B8-A185-5DCBDAF928F9}" type="presOf" srcId="{60B5BC72-A063-4C29-9AC9-CD0A601A2FD4}" destId="{65C5CA70-5A73-438D-A7A8-B087A8BFC8E7}" srcOrd="0" destOrd="0" presId="urn:microsoft.com/office/officeart/2005/8/layout/vList6"/>
    <dgm:cxn modelId="{E50307ED-2156-4722-B9F9-2D08F2633598}" srcId="{6C2B04A4-EF97-4049-8B55-C1A61317675E}" destId="{87EDBAD7-3C1C-460D-AEFB-83BC941E0E15}" srcOrd="0" destOrd="0" parTransId="{FC89C0FE-B13C-4CF3-8112-DBF5401C3265}" sibTransId="{4BB6FD20-A154-473D-8035-6E44D2CAD3C1}"/>
    <dgm:cxn modelId="{83930C4D-5B82-4B09-B58B-1EE0FEE922CA}" type="presOf" srcId="{9A1FB316-4C08-4025-9F87-710BB7765252}" destId="{923F62A9-D093-419E-A93F-8A9F284B5455}" srcOrd="0" destOrd="0" presId="urn:microsoft.com/office/officeart/2005/8/layout/vList6"/>
    <dgm:cxn modelId="{766EAA68-D3E9-4ECB-A090-6D65BFC81C71}" type="presOf" srcId="{87EDBAD7-3C1C-460D-AEFB-83BC941E0E15}" destId="{38D01225-14DB-4768-A11F-A8E31C8316C6}" srcOrd="0" destOrd="0" presId="urn:microsoft.com/office/officeart/2005/8/layout/vList6"/>
    <dgm:cxn modelId="{E4DB17A2-CB4A-47DF-9611-C2BC2A7C0014}" type="presOf" srcId="{6C2B04A4-EF97-4049-8B55-C1A61317675E}" destId="{70F6FABB-0EFE-478D-9FDF-6381DEFCDD63}" srcOrd="0" destOrd="0" presId="urn:microsoft.com/office/officeart/2005/8/layout/vList6"/>
    <dgm:cxn modelId="{86B618B5-DE6C-4F33-A8CE-B640D33507DD}" type="presOf" srcId="{A4F800D3-C674-4C73-8698-6774C02220B2}" destId="{B27162B2-F608-4964-8C45-944C08D56CDB}" srcOrd="0" destOrd="0" presId="urn:microsoft.com/office/officeart/2005/8/layout/vList6"/>
    <dgm:cxn modelId="{706AFC2D-587B-4E25-A334-4B710437081D}" srcId="{87EDBAD7-3C1C-460D-AEFB-83BC941E0E15}" destId="{60B5BC72-A063-4C29-9AC9-CD0A601A2FD4}" srcOrd="0" destOrd="0" parTransId="{74594BDA-F559-4409-BE5D-DEB86F1BC57A}" sibTransId="{938A922D-EDB0-418E-ACAA-B5B5DE472A89}"/>
    <dgm:cxn modelId="{A65C7EAE-C6C8-4BFE-AE07-877838F908B5}" srcId="{6C2B04A4-EF97-4049-8B55-C1A61317675E}" destId="{9A1FB316-4C08-4025-9F87-710BB7765252}" srcOrd="1" destOrd="0" parTransId="{36B7679F-951B-45C4-A4AA-B5B6B0F9719E}" sibTransId="{CBDB5C7C-9EF7-4D75-AE70-AC17727A0686}"/>
    <dgm:cxn modelId="{59EC7F96-6DCC-4766-8C87-CFE796F52FB5}" srcId="{9A1FB316-4C08-4025-9F87-710BB7765252}" destId="{A4F800D3-C674-4C73-8698-6774C02220B2}" srcOrd="0" destOrd="0" parTransId="{6050A226-CEA7-4C22-8B77-1FB7E0EF82E9}" sibTransId="{AF677235-7964-445F-BFE6-7BF9C1FE19EE}"/>
    <dgm:cxn modelId="{D734AB68-9E53-4C9C-8A2A-E2560CAADB1A}" type="presParOf" srcId="{70F6FABB-0EFE-478D-9FDF-6381DEFCDD63}" destId="{51106F19-8E15-46EF-B8D3-235B771B61CB}" srcOrd="0" destOrd="0" presId="urn:microsoft.com/office/officeart/2005/8/layout/vList6"/>
    <dgm:cxn modelId="{62DE3142-FE23-4A1F-9D86-C816EC8776BF}" type="presParOf" srcId="{51106F19-8E15-46EF-B8D3-235B771B61CB}" destId="{38D01225-14DB-4768-A11F-A8E31C8316C6}" srcOrd="0" destOrd="0" presId="urn:microsoft.com/office/officeart/2005/8/layout/vList6"/>
    <dgm:cxn modelId="{785CA014-0563-483C-8238-2D805EDA5963}" type="presParOf" srcId="{51106F19-8E15-46EF-B8D3-235B771B61CB}" destId="{65C5CA70-5A73-438D-A7A8-B087A8BFC8E7}" srcOrd="1" destOrd="0" presId="urn:microsoft.com/office/officeart/2005/8/layout/vList6"/>
    <dgm:cxn modelId="{814E12F7-D6AB-46EB-B3B4-D38F47877D5B}" type="presParOf" srcId="{70F6FABB-0EFE-478D-9FDF-6381DEFCDD63}" destId="{56062D14-C407-4A80-A67D-D21ECEF046F3}" srcOrd="1" destOrd="0" presId="urn:microsoft.com/office/officeart/2005/8/layout/vList6"/>
    <dgm:cxn modelId="{B7C3FF04-DE64-4388-AA5E-BA67CF3DA9AD}" type="presParOf" srcId="{70F6FABB-0EFE-478D-9FDF-6381DEFCDD63}" destId="{B363EF2E-EB51-4CFC-9F7C-E84347714A22}" srcOrd="2" destOrd="0" presId="urn:microsoft.com/office/officeart/2005/8/layout/vList6"/>
    <dgm:cxn modelId="{84D0621E-D29C-429D-A012-C735331B228D}" type="presParOf" srcId="{B363EF2E-EB51-4CFC-9F7C-E84347714A22}" destId="{923F62A9-D093-419E-A93F-8A9F284B5455}" srcOrd="0" destOrd="0" presId="urn:microsoft.com/office/officeart/2005/8/layout/vList6"/>
    <dgm:cxn modelId="{6B43099C-14D1-4ADE-BBD7-78655AFE81B9}" type="presParOf" srcId="{B363EF2E-EB51-4CFC-9F7C-E84347714A22}" destId="{B27162B2-F608-4964-8C45-944C08D56CDB}"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93EE188-57E3-4075-AFDB-34DCCED2D309}"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ru-RU"/>
        </a:p>
      </dgm:t>
    </dgm:pt>
    <dgm:pt modelId="{A3E8EE21-5646-429C-BE1A-7F2A96904E8E}">
      <dgm:prSet phldrT="[Текст]" custT="1"/>
      <dgm:spPr>
        <a:solidFill>
          <a:schemeClr val="accent2">
            <a:lumMod val="40000"/>
            <a:lumOff val="60000"/>
          </a:schemeClr>
        </a:solidFill>
        <a:ln>
          <a:solidFill>
            <a:schemeClr val="accent3">
              <a:lumMod val="75000"/>
            </a:schemeClr>
          </a:solidFill>
        </a:ln>
      </dgm:spPr>
      <dgm:t>
        <a:bodyPr/>
        <a:lstStyle/>
        <a:p>
          <a:r>
            <a:rPr lang="ru-RU" sz="3200" dirty="0" smtClean="0">
              <a:solidFill>
                <a:schemeClr val="tx1"/>
              </a:solidFill>
            </a:rPr>
            <a:t>Метод рыночных цен</a:t>
          </a:r>
          <a:endParaRPr lang="ru-RU" sz="3200" dirty="0">
            <a:solidFill>
              <a:schemeClr val="tx1"/>
            </a:solidFill>
          </a:endParaRPr>
        </a:p>
      </dgm:t>
    </dgm:pt>
    <dgm:pt modelId="{31965733-96F5-44CC-9058-BE69484FEF10}" type="parTrans" cxnId="{06BAAE48-3682-4FFC-9CDD-2261BDCDA3FB}">
      <dgm:prSet/>
      <dgm:spPr/>
      <dgm:t>
        <a:bodyPr/>
        <a:lstStyle/>
        <a:p>
          <a:endParaRPr lang="ru-RU"/>
        </a:p>
      </dgm:t>
    </dgm:pt>
    <dgm:pt modelId="{FE5FCCDB-F1D5-4C3F-86EC-8669588B87E4}" type="sibTrans" cxnId="{06BAAE48-3682-4FFC-9CDD-2261BDCDA3FB}">
      <dgm:prSet/>
      <dgm:spPr/>
      <dgm:t>
        <a:bodyPr/>
        <a:lstStyle/>
        <a:p>
          <a:endParaRPr lang="ru-RU"/>
        </a:p>
      </dgm:t>
    </dgm:pt>
    <dgm:pt modelId="{D54ED354-4CD9-4617-AB32-1C7ECAEADA4B}">
      <dgm:prSet phldrT="[Текст]" custT="1"/>
      <dgm:spPr>
        <a:solidFill>
          <a:schemeClr val="accent3">
            <a:lumMod val="50000"/>
          </a:schemeClr>
        </a:solidFill>
        <a:ln>
          <a:solidFill>
            <a:schemeClr val="accent3">
              <a:lumMod val="75000"/>
            </a:schemeClr>
          </a:solidFill>
        </a:ln>
      </dgm:spPr>
      <dgm:t>
        <a:bodyPr/>
        <a:lstStyle/>
        <a:p>
          <a:r>
            <a:rPr lang="ru-RU" sz="2800" dirty="0" smtClean="0"/>
            <a:t>На основании </a:t>
          </a:r>
          <a:r>
            <a:rPr lang="ru-RU" sz="2800" dirty="0" smtClean="0">
              <a:latin typeface="Times New Roman" panose="02020603050405020304" pitchFamily="18" charset="0"/>
              <a:cs typeface="Times New Roman" panose="02020603050405020304" pitchFamily="18" charset="0"/>
            </a:rPr>
            <a:t>данных о недавних сделках с аналогичными или схожими активами (обязательствами), совершенных без отсрочки платежа</a:t>
          </a:r>
          <a:endParaRPr lang="ru-RU" sz="2800" dirty="0"/>
        </a:p>
      </dgm:t>
    </dgm:pt>
    <dgm:pt modelId="{2C311D89-2A86-4319-B500-2494EDAEE109}" type="parTrans" cxnId="{4396718D-C1AD-41C9-A0C5-59236DAC4B98}">
      <dgm:prSet/>
      <dgm:spPr/>
      <dgm:t>
        <a:bodyPr/>
        <a:lstStyle/>
        <a:p>
          <a:endParaRPr lang="ru-RU"/>
        </a:p>
      </dgm:t>
    </dgm:pt>
    <dgm:pt modelId="{06473EF5-D0EB-4FF2-8CBA-57458A3C734E}" type="sibTrans" cxnId="{4396718D-C1AD-41C9-A0C5-59236DAC4B98}">
      <dgm:prSet/>
      <dgm:spPr/>
      <dgm:t>
        <a:bodyPr/>
        <a:lstStyle/>
        <a:p>
          <a:endParaRPr lang="ru-RU"/>
        </a:p>
      </dgm:t>
    </dgm:pt>
    <dgm:pt modelId="{6DB5C633-401F-47C9-B469-9C25E4C4B321}">
      <dgm:prSet/>
      <dgm:spPr>
        <a:solidFill>
          <a:schemeClr val="accent3">
            <a:lumMod val="50000"/>
          </a:schemeClr>
        </a:solidFill>
        <a:ln>
          <a:solidFill>
            <a:schemeClr val="accent3">
              <a:lumMod val="75000"/>
            </a:schemeClr>
          </a:solidFill>
        </a:ln>
      </dgm:spPr>
      <dgm:t>
        <a:bodyPr/>
        <a:lstStyle/>
        <a:p>
          <a:r>
            <a:rPr lang="ru-RU" dirty="0" smtClean="0"/>
            <a:t>На основании текущих рыночных цен </a:t>
          </a:r>
          <a:endParaRPr lang="ru-RU" dirty="0"/>
        </a:p>
      </dgm:t>
    </dgm:pt>
    <dgm:pt modelId="{3A263BB6-727F-4F31-AA1F-B388A2960529}" type="parTrans" cxnId="{2AE06953-7E67-4675-A777-D7569BEB90FE}">
      <dgm:prSet/>
      <dgm:spPr/>
      <dgm:t>
        <a:bodyPr/>
        <a:lstStyle/>
        <a:p>
          <a:endParaRPr lang="ru-RU"/>
        </a:p>
      </dgm:t>
    </dgm:pt>
    <dgm:pt modelId="{7CA966B1-5F74-45E3-AA89-91F59E6C0B1E}" type="sibTrans" cxnId="{2AE06953-7E67-4675-A777-D7569BEB90FE}">
      <dgm:prSet/>
      <dgm:spPr/>
      <dgm:t>
        <a:bodyPr/>
        <a:lstStyle/>
        <a:p>
          <a:endParaRPr lang="ru-RU"/>
        </a:p>
      </dgm:t>
    </dgm:pt>
    <dgm:pt modelId="{2E2C0330-E8A8-4F4B-811A-90D70AFEB520}" type="pres">
      <dgm:prSet presAssocID="{B93EE188-57E3-4075-AFDB-34DCCED2D309}" presName="Name0" presStyleCnt="0">
        <dgm:presLayoutVars>
          <dgm:chMax val="1"/>
          <dgm:chPref val="1"/>
          <dgm:dir/>
          <dgm:animOne val="branch"/>
          <dgm:animLvl val="lvl"/>
        </dgm:presLayoutVars>
      </dgm:prSet>
      <dgm:spPr/>
      <dgm:t>
        <a:bodyPr/>
        <a:lstStyle/>
        <a:p>
          <a:endParaRPr lang="ru-RU"/>
        </a:p>
      </dgm:t>
    </dgm:pt>
    <dgm:pt modelId="{8838F9DA-8E59-44DA-BEA3-EDCEF5BEBF11}" type="pres">
      <dgm:prSet presAssocID="{A3E8EE21-5646-429C-BE1A-7F2A96904E8E}" presName="singleCycle" presStyleCnt="0"/>
      <dgm:spPr/>
    </dgm:pt>
    <dgm:pt modelId="{427E9F8F-7B3B-4A64-9C9C-0D22ABB3E0BF}" type="pres">
      <dgm:prSet presAssocID="{A3E8EE21-5646-429C-BE1A-7F2A96904E8E}" presName="singleCenter" presStyleLbl="node1" presStyleIdx="0" presStyleCnt="3" custScaleX="157731" custScaleY="143840" custLinFactNeighborX="6429" custLinFactNeighborY="187">
        <dgm:presLayoutVars>
          <dgm:chMax val="7"/>
          <dgm:chPref val="7"/>
        </dgm:presLayoutVars>
      </dgm:prSet>
      <dgm:spPr/>
      <dgm:t>
        <a:bodyPr/>
        <a:lstStyle/>
        <a:p>
          <a:endParaRPr lang="ru-RU"/>
        </a:p>
      </dgm:t>
    </dgm:pt>
    <dgm:pt modelId="{4DBAA65B-0E52-4A2D-BA4B-E00DE36EB426}" type="pres">
      <dgm:prSet presAssocID="{2C311D89-2A86-4319-B500-2494EDAEE109}" presName="Name56" presStyleLbl="parChTrans1D2" presStyleIdx="0" presStyleCnt="2"/>
      <dgm:spPr/>
      <dgm:t>
        <a:bodyPr/>
        <a:lstStyle/>
        <a:p>
          <a:endParaRPr lang="ru-RU"/>
        </a:p>
      </dgm:t>
    </dgm:pt>
    <dgm:pt modelId="{BA9D9883-DCCA-4BF6-BBD5-70338FBC2202}" type="pres">
      <dgm:prSet presAssocID="{D54ED354-4CD9-4617-AB32-1C7ECAEADA4B}" presName="text0" presStyleLbl="node1" presStyleIdx="1" presStyleCnt="3" custScaleX="396851" custScaleY="449435" custRadScaleRad="164647" custRadScaleInc="-99929">
        <dgm:presLayoutVars>
          <dgm:bulletEnabled val="1"/>
        </dgm:presLayoutVars>
      </dgm:prSet>
      <dgm:spPr/>
      <dgm:t>
        <a:bodyPr/>
        <a:lstStyle/>
        <a:p>
          <a:endParaRPr lang="ru-RU"/>
        </a:p>
      </dgm:t>
    </dgm:pt>
    <dgm:pt modelId="{C6626C0F-BBAE-4F7A-A39C-1F5C5564501F}" type="pres">
      <dgm:prSet presAssocID="{3A263BB6-727F-4F31-AA1F-B388A2960529}" presName="Name56" presStyleLbl="parChTrans1D2" presStyleIdx="1" presStyleCnt="2"/>
      <dgm:spPr/>
      <dgm:t>
        <a:bodyPr/>
        <a:lstStyle/>
        <a:p>
          <a:endParaRPr lang="ru-RU"/>
        </a:p>
      </dgm:t>
    </dgm:pt>
    <dgm:pt modelId="{EFA16650-9E8B-4C34-899D-7EE2C4388DA6}" type="pres">
      <dgm:prSet presAssocID="{6DB5C633-401F-47C9-B469-9C25E4C4B321}" presName="text0" presStyleLbl="node1" presStyleIdx="2" presStyleCnt="3" custScaleX="308804" custScaleY="346396" custRadScaleRad="172951" custRadScaleInc="-101830">
        <dgm:presLayoutVars>
          <dgm:bulletEnabled val="1"/>
        </dgm:presLayoutVars>
      </dgm:prSet>
      <dgm:spPr/>
      <dgm:t>
        <a:bodyPr/>
        <a:lstStyle/>
        <a:p>
          <a:endParaRPr lang="ru-RU"/>
        </a:p>
      </dgm:t>
    </dgm:pt>
  </dgm:ptLst>
  <dgm:cxnLst>
    <dgm:cxn modelId="{4396718D-C1AD-41C9-A0C5-59236DAC4B98}" srcId="{A3E8EE21-5646-429C-BE1A-7F2A96904E8E}" destId="{D54ED354-4CD9-4617-AB32-1C7ECAEADA4B}" srcOrd="0" destOrd="0" parTransId="{2C311D89-2A86-4319-B500-2494EDAEE109}" sibTransId="{06473EF5-D0EB-4FF2-8CBA-57458A3C734E}"/>
    <dgm:cxn modelId="{2AE06953-7E67-4675-A777-D7569BEB90FE}" srcId="{A3E8EE21-5646-429C-BE1A-7F2A96904E8E}" destId="{6DB5C633-401F-47C9-B469-9C25E4C4B321}" srcOrd="1" destOrd="0" parTransId="{3A263BB6-727F-4F31-AA1F-B388A2960529}" sibTransId="{7CA966B1-5F74-45E3-AA89-91F59E6C0B1E}"/>
    <dgm:cxn modelId="{7FF1C184-F5CA-4E9A-8AEB-4433DB6EE0E8}" type="presOf" srcId="{D54ED354-4CD9-4617-AB32-1C7ECAEADA4B}" destId="{BA9D9883-DCCA-4BF6-BBD5-70338FBC2202}" srcOrd="0" destOrd="0" presId="urn:microsoft.com/office/officeart/2008/layout/RadialCluster"/>
    <dgm:cxn modelId="{6CCB8065-F8BE-46E4-B542-606427BC6AE9}" type="presOf" srcId="{6DB5C633-401F-47C9-B469-9C25E4C4B321}" destId="{EFA16650-9E8B-4C34-899D-7EE2C4388DA6}" srcOrd="0" destOrd="0" presId="urn:microsoft.com/office/officeart/2008/layout/RadialCluster"/>
    <dgm:cxn modelId="{6F44F100-48FC-488D-9903-8FE07C4593FF}" type="presOf" srcId="{A3E8EE21-5646-429C-BE1A-7F2A96904E8E}" destId="{427E9F8F-7B3B-4A64-9C9C-0D22ABB3E0BF}" srcOrd="0" destOrd="0" presId="urn:microsoft.com/office/officeart/2008/layout/RadialCluster"/>
    <dgm:cxn modelId="{3D57093A-70F7-47D1-8885-39E8B7F529AB}" type="presOf" srcId="{B93EE188-57E3-4075-AFDB-34DCCED2D309}" destId="{2E2C0330-E8A8-4F4B-811A-90D70AFEB520}" srcOrd="0" destOrd="0" presId="urn:microsoft.com/office/officeart/2008/layout/RadialCluster"/>
    <dgm:cxn modelId="{EC57E777-1B75-45E9-B486-8FF29F6E422B}" type="presOf" srcId="{3A263BB6-727F-4F31-AA1F-B388A2960529}" destId="{C6626C0F-BBAE-4F7A-A39C-1F5C5564501F}" srcOrd="0" destOrd="0" presId="urn:microsoft.com/office/officeart/2008/layout/RadialCluster"/>
    <dgm:cxn modelId="{06BAAE48-3682-4FFC-9CDD-2261BDCDA3FB}" srcId="{B93EE188-57E3-4075-AFDB-34DCCED2D309}" destId="{A3E8EE21-5646-429C-BE1A-7F2A96904E8E}" srcOrd="0" destOrd="0" parTransId="{31965733-96F5-44CC-9058-BE69484FEF10}" sibTransId="{FE5FCCDB-F1D5-4C3F-86EC-8669588B87E4}"/>
    <dgm:cxn modelId="{323A3775-179A-42A7-BE30-2D3BF45E4EC0}" type="presOf" srcId="{2C311D89-2A86-4319-B500-2494EDAEE109}" destId="{4DBAA65B-0E52-4A2D-BA4B-E00DE36EB426}" srcOrd="0" destOrd="0" presId="urn:microsoft.com/office/officeart/2008/layout/RadialCluster"/>
    <dgm:cxn modelId="{F3B72C53-E0B2-48A8-8917-B6007EE601F9}" type="presParOf" srcId="{2E2C0330-E8A8-4F4B-811A-90D70AFEB520}" destId="{8838F9DA-8E59-44DA-BEA3-EDCEF5BEBF11}" srcOrd="0" destOrd="0" presId="urn:microsoft.com/office/officeart/2008/layout/RadialCluster"/>
    <dgm:cxn modelId="{77066FB1-0E67-45D0-BCC8-3E182825C67F}" type="presParOf" srcId="{8838F9DA-8E59-44DA-BEA3-EDCEF5BEBF11}" destId="{427E9F8F-7B3B-4A64-9C9C-0D22ABB3E0BF}" srcOrd="0" destOrd="0" presId="urn:microsoft.com/office/officeart/2008/layout/RadialCluster"/>
    <dgm:cxn modelId="{3A2CE3CD-095C-4C33-8EE3-7E8D901B0771}" type="presParOf" srcId="{8838F9DA-8E59-44DA-BEA3-EDCEF5BEBF11}" destId="{4DBAA65B-0E52-4A2D-BA4B-E00DE36EB426}" srcOrd="1" destOrd="0" presId="urn:microsoft.com/office/officeart/2008/layout/RadialCluster"/>
    <dgm:cxn modelId="{1A7F5F87-67E3-4CC9-B9AD-7ED1A1768119}" type="presParOf" srcId="{8838F9DA-8E59-44DA-BEA3-EDCEF5BEBF11}" destId="{BA9D9883-DCCA-4BF6-BBD5-70338FBC2202}" srcOrd="2" destOrd="0" presId="urn:microsoft.com/office/officeart/2008/layout/RadialCluster"/>
    <dgm:cxn modelId="{435F9A35-5227-4C01-B4F1-A1A1A6F7ECE1}" type="presParOf" srcId="{8838F9DA-8E59-44DA-BEA3-EDCEF5BEBF11}" destId="{C6626C0F-BBAE-4F7A-A39C-1F5C5564501F}" srcOrd="3" destOrd="0" presId="urn:microsoft.com/office/officeart/2008/layout/RadialCluster"/>
    <dgm:cxn modelId="{DBE75F1B-2981-456A-9DB5-5A489D82ECF0}" type="presParOf" srcId="{8838F9DA-8E59-44DA-BEA3-EDCEF5BEBF11}" destId="{EFA16650-9E8B-4C34-899D-7EE2C4388DA6}" srcOrd="4" destOrd="0" presId="urn:microsoft.com/office/officeart/2008/layout/RadialCluster"/>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DB33FED-907E-433C-A07F-193894F696D3}">
      <dsp:nvSpPr>
        <dsp:cNvPr id="0" name=""/>
        <dsp:cNvSpPr/>
      </dsp:nvSpPr>
      <dsp:spPr>
        <a:xfrm>
          <a:off x="6010413" y="996013"/>
          <a:ext cx="1175921" cy="947437"/>
        </a:xfrm>
        <a:custGeom>
          <a:avLst/>
          <a:gdLst/>
          <a:ahLst/>
          <a:cxnLst/>
          <a:rect l="0" t="0" r="0" b="0"/>
          <a:pathLst>
            <a:path>
              <a:moveTo>
                <a:pt x="0" y="0"/>
              </a:moveTo>
              <a:lnTo>
                <a:pt x="1175921" y="94743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363EB4-D98B-4D81-8D73-BB22AB2ABD3D}">
      <dsp:nvSpPr>
        <dsp:cNvPr id="0" name=""/>
        <dsp:cNvSpPr/>
      </dsp:nvSpPr>
      <dsp:spPr>
        <a:xfrm>
          <a:off x="6010413" y="996013"/>
          <a:ext cx="2272865" cy="1963917"/>
        </a:xfrm>
        <a:custGeom>
          <a:avLst/>
          <a:gdLst/>
          <a:ahLst/>
          <a:cxnLst/>
          <a:rect l="0" t="0" r="0" b="0"/>
          <a:pathLst>
            <a:path>
              <a:moveTo>
                <a:pt x="0" y="0"/>
              </a:moveTo>
              <a:lnTo>
                <a:pt x="0" y="1751328"/>
              </a:lnTo>
              <a:lnTo>
                <a:pt x="2272865" y="1751328"/>
              </a:lnTo>
              <a:lnTo>
                <a:pt x="2272865" y="196391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C743E0-B1D6-4C99-92EC-BBD4B1993502}">
      <dsp:nvSpPr>
        <dsp:cNvPr id="0" name=""/>
        <dsp:cNvSpPr/>
      </dsp:nvSpPr>
      <dsp:spPr>
        <a:xfrm>
          <a:off x="5876708" y="996013"/>
          <a:ext cx="91440" cy="1963917"/>
        </a:xfrm>
        <a:custGeom>
          <a:avLst/>
          <a:gdLst/>
          <a:ahLst/>
          <a:cxnLst/>
          <a:rect l="0" t="0" r="0" b="0"/>
          <a:pathLst>
            <a:path>
              <a:moveTo>
                <a:pt x="133705" y="0"/>
              </a:moveTo>
              <a:lnTo>
                <a:pt x="133705" y="1751328"/>
              </a:lnTo>
              <a:lnTo>
                <a:pt x="45720" y="1751328"/>
              </a:lnTo>
              <a:lnTo>
                <a:pt x="45720" y="196391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740166-B3AA-4209-9730-A4A2CD00FF36}">
      <dsp:nvSpPr>
        <dsp:cNvPr id="0" name=""/>
        <dsp:cNvSpPr/>
      </dsp:nvSpPr>
      <dsp:spPr>
        <a:xfrm>
          <a:off x="3561577" y="996013"/>
          <a:ext cx="2448835" cy="1963917"/>
        </a:xfrm>
        <a:custGeom>
          <a:avLst/>
          <a:gdLst/>
          <a:ahLst/>
          <a:cxnLst/>
          <a:rect l="0" t="0" r="0" b="0"/>
          <a:pathLst>
            <a:path>
              <a:moveTo>
                <a:pt x="2448835" y="0"/>
              </a:moveTo>
              <a:lnTo>
                <a:pt x="2448835" y="1751328"/>
              </a:lnTo>
              <a:lnTo>
                <a:pt x="0" y="1751328"/>
              </a:lnTo>
              <a:lnTo>
                <a:pt x="0" y="196391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D4C9C8-54E0-4D7C-8EDF-260D47A685C6}">
      <dsp:nvSpPr>
        <dsp:cNvPr id="0" name=""/>
        <dsp:cNvSpPr/>
      </dsp:nvSpPr>
      <dsp:spPr>
        <a:xfrm>
          <a:off x="4494587" y="84917"/>
          <a:ext cx="3031650" cy="91109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38100">
          <a:solidFill>
            <a:srgbClr val="0070C0"/>
          </a:solid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28566" numCol="1" spcCol="1270" anchor="ctr" anchorCtr="0">
          <a:noAutofit/>
        </a:bodyPr>
        <a:lstStyle/>
        <a:p>
          <a:pPr lvl="0" algn="ctr" defTabSz="1066800">
            <a:lnSpc>
              <a:spcPct val="90000"/>
            </a:lnSpc>
            <a:spcBef>
              <a:spcPct val="0"/>
            </a:spcBef>
            <a:spcAft>
              <a:spcPct val="35000"/>
            </a:spcAft>
          </a:pPr>
          <a:r>
            <a:rPr lang="ru-RU" sz="2400" kern="1200" dirty="0" smtClean="0"/>
            <a:t>Учетная политика</a:t>
          </a:r>
          <a:endParaRPr lang="ru-RU" sz="2400" kern="1200" dirty="0"/>
        </a:p>
      </dsp:txBody>
      <dsp:txXfrm>
        <a:off x="4494587" y="84917"/>
        <a:ext cx="3031650" cy="911095"/>
      </dsp:txXfrm>
    </dsp:sp>
    <dsp:sp modelId="{DD8BA774-9826-4545-9B46-CFEA6F11D51C}">
      <dsp:nvSpPr>
        <dsp:cNvPr id="0" name=""/>
        <dsp:cNvSpPr/>
      </dsp:nvSpPr>
      <dsp:spPr>
        <a:xfrm>
          <a:off x="5482502" y="793547"/>
          <a:ext cx="1583732" cy="303698"/>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13335" rIns="53340" bIns="13335" numCol="1" spcCol="1270" anchor="ctr" anchorCtr="0">
          <a:noAutofit/>
        </a:bodyPr>
        <a:lstStyle/>
        <a:p>
          <a:pPr lvl="0" algn="r" defTabSz="933450">
            <a:lnSpc>
              <a:spcPct val="90000"/>
            </a:lnSpc>
            <a:spcBef>
              <a:spcPct val="0"/>
            </a:spcBef>
            <a:spcAft>
              <a:spcPct val="35000"/>
            </a:spcAft>
          </a:pPr>
          <a:endParaRPr lang="ru-RU" sz="2100" kern="1200"/>
        </a:p>
      </dsp:txBody>
      <dsp:txXfrm>
        <a:off x="5482502" y="793547"/>
        <a:ext cx="1583732" cy="303698"/>
      </dsp:txXfrm>
    </dsp:sp>
    <dsp:sp modelId="{AE2996E7-A867-4096-8AB3-3AAA46AB567C}">
      <dsp:nvSpPr>
        <dsp:cNvPr id="0" name=""/>
        <dsp:cNvSpPr/>
      </dsp:nvSpPr>
      <dsp:spPr>
        <a:xfrm>
          <a:off x="2681726" y="2959930"/>
          <a:ext cx="1759702" cy="911095"/>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solidFill>
            <a:schemeClr val="accent2">
              <a:lumMod val="60000"/>
              <a:lumOff val="4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28566" numCol="1" spcCol="1270" anchor="ctr" anchorCtr="0">
          <a:noAutofit/>
        </a:bodyPr>
        <a:lstStyle/>
        <a:p>
          <a:pPr lvl="0" algn="ctr" defTabSz="1066800">
            <a:lnSpc>
              <a:spcPct val="90000"/>
            </a:lnSpc>
            <a:spcBef>
              <a:spcPct val="0"/>
            </a:spcBef>
            <a:spcAft>
              <a:spcPct val="35000"/>
            </a:spcAft>
          </a:pPr>
          <a:r>
            <a:rPr lang="ru-RU" sz="2400" kern="1200" dirty="0" smtClean="0"/>
            <a:t>Принципов</a:t>
          </a:r>
          <a:endParaRPr lang="ru-RU" sz="2400" kern="1200" dirty="0"/>
        </a:p>
      </dsp:txBody>
      <dsp:txXfrm>
        <a:off x="2681726" y="2959930"/>
        <a:ext cx="1759702" cy="911095"/>
      </dsp:txXfrm>
    </dsp:sp>
    <dsp:sp modelId="{143E8583-F89C-4780-A10C-777F48ADB479}">
      <dsp:nvSpPr>
        <dsp:cNvPr id="0" name=""/>
        <dsp:cNvSpPr/>
      </dsp:nvSpPr>
      <dsp:spPr>
        <a:xfrm>
          <a:off x="3033666" y="3668561"/>
          <a:ext cx="1583732" cy="303698"/>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13335" rIns="53340" bIns="13335" numCol="1" spcCol="1270" anchor="ctr" anchorCtr="0">
          <a:noAutofit/>
        </a:bodyPr>
        <a:lstStyle/>
        <a:p>
          <a:pPr lvl="0" algn="r" defTabSz="933450">
            <a:lnSpc>
              <a:spcPct val="90000"/>
            </a:lnSpc>
            <a:spcBef>
              <a:spcPct val="0"/>
            </a:spcBef>
            <a:spcAft>
              <a:spcPct val="35000"/>
            </a:spcAft>
          </a:pPr>
          <a:endParaRPr lang="ru-RU" sz="2100" kern="1200"/>
        </a:p>
      </dsp:txBody>
      <dsp:txXfrm>
        <a:off x="3033666" y="3668561"/>
        <a:ext cx="1583732" cy="303698"/>
      </dsp:txXfrm>
    </dsp:sp>
    <dsp:sp modelId="{12BA0D99-9551-475F-874A-DF9104BFD28E}">
      <dsp:nvSpPr>
        <dsp:cNvPr id="0" name=""/>
        <dsp:cNvSpPr/>
      </dsp:nvSpPr>
      <dsp:spPr>
        <a:xfrm>
          <a:off x="5042576" y="2959930"/>
          <a:ext cx="1759702" cy="911095"/>
        </a:xfrm>
        <a:prstGeom prst="rect">
          <a:avLst/>
        </a:prstGeom>
        <a:gradFill rotWithShape="0">
          <a:gsLst>
            <a:gs pos="0">
              <a:schemeClr val="accent2">
                <a:hueOff val="-2512671"/>
                <a:satOff val="21189"/>
                <a:lumOff val="3235"/>
                <a:alphaOff val="0"/>
                <a:lumMod val="110000"/>
                <a:satMod val="105000"/>
                <a:tint val="67000"/>
              </a:schemeClr>
            </a:gs>
            <a:gs pos="50000">
              <a:schemeClr val="accent2">
                <a:hueOff val="-2512671"/>
                <a:satOff val="21189"/>
                <a:lumOff val="3235"/>
                <a:alphaOff val="0"/>
                <a:lumMod val="105000"/>
                <a:satMod val="103000"/>
                <a:tint val="73000"/>
              </a:schemeClr>
            </a:gs>
            <a:gs pos="100000">
              <a:schemeClr val="accent2">
                <a:hueOff val="-2512671"/>
                <a:satOff val="21189"/>
                <a:lumOff val="3235"/>
                <a:alphaOff val="0"/>
                <a:lumMod val="105000"/>
                <a:satMod val="109000"/>
                <a:tint val="81000"/>
              </a:schemeClr>
            </a:gs>
          </a:gsLst>
          <a:lin ang="5400000" scaled="0"/>
        </a:gradFill>
        <a:ln>
          <a:solidFill>
            <a:schemeClr val="accent6">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28566" numCol="1" spcCol="1270" anchor="ctr" anchorCtr="0">
          <a:noAutofit/>
        </a:bodyPr>
        <a:lstStyle/>
        <a:p>
          <a:pPr lvl="0" algn="ctr" defTabSz="1066800">
            <a:lnSpc>
              <a:spcPct val="90000"/>
            </a:lnSpc>
            <a:spcBef>
              <a:spcPct val="0"/>
            </a:spcBef>
            <a:spcAft>
              <a:spcPct val="35000"/>
            </a:spcAft>
          </a:pPr>
          <a:r>
            <a:rPr lang="ru-RU" sz="2400" kern="1200" dirty="0" smtClean="0"/>
            <a:t>Методов</a:t>
          </a:r>
          <a:endParaRPr lang="ru-RU" sz="2400" kern="1200" dirty="0"/>
        </a:p>
      </dsp:txBody>
      <dsp:txXfrm>
        <a:off x="5042576" y="2959930"/>
        <a:ext cx="1759702" cy="911095"/>
      </dsp:txXfrm>
    </dsp:sp>
    <dsp:sp modelId="{BFE834F5-9E02-420A-A941-EB19FE8D5AF8}">
      <dsp:nvSpPr>
        <dsp:cNvPr id="0" name=""/>
        <dsp:cNvSpPr/>
      </dsp:nvSpPr>
      <dsp:spPr>
        <a:xfrm>
          <a:off x="5394517" y="3668561"/>
          <a:ext cx="1583732" cy="303698"/>
        </a:xfrm>
        <a:prstGeom prst="rect">
          <a:avLst/>
        </a:prstGeom>
        <a:solidFill>
          <a:schemeClr val="lt1">
            <a:alpha val="90000"/>
            <a:hueOff val="0"/>
            <a:satOff val="0"/>
            <a:lumOff val="0"/>
            <a:alphaOff val="0"/>
          </a:schemeClr>
        </a:solidFill>
        <a:ln w="6350" cap="flat" cmpd="sng" algn="ctr">
          <a:solidFill>
            <a:schemeClr val="accent2">
              <a:hueOff val="-2512671"/>
              <a:satOff val="21189"/>
              <a:lumOff val="323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13335" rIns="53340" bIns="13335" numCol="1" spcCol="1270" anchor="ctr" anchorCtr="0">
          <a:noAutofit/>
        </a:bodyPr>
        <a:lstStyle/>
        <a:p>
          <a:pPr lvl="0" algn="r" defTabSz="933450">
            <a:lnSpc>
              <a:spcPct val="90000"/>
            </a:lnSpc>
            <a:spcBef>
              <a:spcPct val="0"/>
            </a:spcBef>
            <a:spcAft>
              <a:spcPct val="35000"/>
            </a:spcAft>
          </a:pPr>
          <a:endParaRPr lang="ru-RU" sz="2100" kern="1200"/>
        </a:p>
      </dsp:txBody>
      <dsp:txXfrm>
        <a:off x="5394517" y="3668561"/>
        <a:ext cx="1583732" cy="303698"/>
      </dsp:txXfrm>
    </dsp:sp>
    <dsp:sp modelId="{074C05B7-F208-449D-BAD6-0C7CAED462FC}">
      <dsp:nvSpPr>
        <dsp:cNvPr id="0" name=""/>
        <dsp:cNvSpPr/>
      </dsp:nvSpPr>
      <dsp:spPr>
        <a:xfrm>
          <a:off x="7403427" y="2959930"/>
          <a:ext cx="1759702" cy="911095"/>
        </a:xfrm>
        <a:prstGeom prst="rect">
          <a:avLst/>
        </a:prstGeom>
        <a:gradFill rotWithShape="0">
          <a:gsLst>
            <a:gs pos="0">
              <a:schemeClr val="accent2">
                <a:hueOff val="-5025342"/>
                <a:satOff val="42378"/>
                <a:lumOff val="6471"/>
                <a:alphaOff val="0"/>
                <a:lumMod val="110000"/>
                <a:satMod val="105000"/>
                <a:tint val="67000"/>
              </a:schemeClr>
            </a:gs>
            <a:gs pos="50000">
              <a:schemeClr val="accent2">
                <a:hueOff val="-5025342"/>
                <a:satOff val="42378"/>
                <a:lumOff val="6471"/>
                <a:alphaOff val="0"/>
                <a:lumMod val="105000"/>
                <a:satMod val="103000"/>
                <a:tint val="73000"/>
              </a:schemeClr>
            </a:gs>
            <a:gs pos="100000">
              <a:schemeClr val="accent2">
                <a:hueOff val="-5025342"/>
                <a:satOff val="42378"/>
                <a:lumOff val="6471"/>
                <a:alphaOff val="0"/>
                <a:lumMod val="105000"/>
                <a:satMod val="109000"/>
                <a:tint val="81000"/>
              </a:schemeClr>
            </a:gs>
          </a:gsLst>
          <a:lin ang="5400000" scaled="0"/>
        </a:gradFill>
        <a:ln>
          <a:solidFill>
            <a:schemeClr val="accent3">
              <a:lumMod val="60000"/>
              <a:lumOff val="4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28566" numCol="1" spcCol="1270" anchor="ctr" anchorCtr="0">
          <a:noAutofit/>
        </a:bodyPr>
        <a:lstStyle/>
        <a:p>
          <a:pPr lvl="0" algn="ctr" defTabSz="1066800">
            <a:lnSpc>
              <a:spcPct val="90000"/>
            </a:lnSpc>
            <a:spcBef>
              <a:spcPct val="0"/>
            </a:spcBef>
            <a:spcAft>
              <a:spcPct val="35000"/>
            </a:spcAft>
          </a:pPr>
          <a:r>
            <a:rPr lang="ru-RU" sz="2400" kern="1200" dirty="0" smtClean="0"/>
            <a:t>Правил</a:t>
          </a:r>
          <a:endParaRPr lang="ru-RU" sz="2400" kern="1200" dirty="0"/>
        </a:p>
      </dsp:txBody>
      <dsp:txXfrm>
        <a:off x="7403427" y="2959930"/>
        <a:ext cx="1759702" cy="911095"/>
      </dsp:txXfrm>
    </dsp:sp>
    <dsp:sp modelId="{3D37F57A-10C1-4F09-8079-3DB434979936}">
      <dsp:nvSpPr>
        <dsp:cNvPr id="0" name=""/>
        <dsp:cNvSpPr/>
      </dsp:nvSpPr>
      <dsp:spPr>
        <a:xfrm>
          <a:off x="7755368" y="3668561"/>
          <a:ext cx="1583732" cy="303698"/>
        </a:xfrm>
        <a:prstGeom prst="rect">
          <a:avLst/>
        </a:prstGeom>
        <a:solidFill>
          <a:schemeClr val="lt1">
            <a:alpha val="90000"/>
            <a:hueOff val="0"/>
            <a:satOff val="0"/>
            <a:lumOff val="0"/>
            <a:alphaOff val="0"/>
          </a:schemeClr>
        </a:solidFill>
        <a:ln w="6350" cap="flat" cmpd="sng" algn="ctr">
          <a:solidFill>
            <a:srgbClr val="92D050"/>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13335" rIns="53340" bIns="13335" numCol="1" spcCol="1270" anchor="ctr" anchorCtr="0">
          <a:noAutofit/>
        </a:bodyPr>
        <a:lstStyle/>
        <a:p>
          <a:pPr lvl="0" algn="r" defTabSz="933450">
            <a:lnSpc>
              <a:spcPct val="90000"/>
            </a:lnSpc>
            <a:spcBef>
              <a:spcPct val="0"/>
            </a:spcBef>
            <a:spcAft>
              <a:spcPct val="35000"/>
            </a:spcAft>
          </a:pPr>
          <a:endParaRPr lang="ru-RU" sz="2100" kern="1200"/>
        </a:p>
      </dsp:txBody>
      <dsp:txXfrm>
        <a:off x="7755368" y="3668561"/>
        <a:ext cx="1583732" cy="303698"/>
      </dsp:txXfrm>
    </dsp:sp>
    <dsp:sp modelId="{42AE1A3F-5083-4691-AC71-75F39F81BA0D}">
      <dsp:nvSpPr>
        <dsp:cNvPr id="0" name=""/>
        <dsp:cNvSpPr/>
      </dsp:nvSpPr>
      <dsp:spPr>
        <a:xfrm>
          <a:off x="1486676" y="1487902"/>
          <a:ext cx="5699658" cy="911095"/>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38100">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28566" numCol="1" spcCol="1270" anchor="ctr" anchorCtr="0">
          <a:noAutofit/>
        </a:bodyPr>
        <a:lstStyle/>
        <a:p>
          <a:pPr lvl="0" algn="ctr" defTabSz="1066800">
            <a:lnSpc>
              <a:spcPct val="90000"/>
            </a:lnSpc>
            <a:spcBef>
              <a:spcPct val="0"/>
            </a:spcBef>
            <a:spcAft>
              <a:spcPct val="35000"/>
            </a:spcAft>
          </a:pPr>
          <a:r>
            <a:rPr lang="ru-RU" sz="2400" kern="1200" dirty="0" smtClean="0"/>
            <a:t>Совокупность принятых актами субъекта учета способов</a:t>
          </a:r>
          <a:endParaRPr lang="ru-RU" sz="2400" kern="1200" dirty="0"/>
        </a:p>
      </dsp:txBody>
      <dsp:txXfrm>
        <a:off x="1486676" y="1487902"/>
        <a:ext cx="5699658" cy="911095"/>
      </dsp:txXfrm>
    </dsp:sp>
    <dsp:sp modelId="{D1F3034C-D256-4AE9-AEE2-EFC4AE55720C}">
      <dsp:nvSpPr>
        <dsp:cNvPr id="0" name=""/>
        <dsp:cNvSpPr/>
      </dsp:nvSpPr>
      <dsp:spPr>
        <a:xfrm>
          <a:off x="3424534" y="2247654"/>
          <a:ext cx="1583732" cy="303698"/>
        </a:xfrm>
        <a:prstGeom prst="rect">
          <a:avLst/>
        </a:prstGeom>
        <a:solidFill>
          <a:schemeClr val="lt1">
            <a:alpha val="90000"/>
            <a:hueOff val="0"/>
            <a:satOff val="0"/>
            <a:lumOff val="0"/>
            <a:alphaOff val="0"/>
          </a:schemeClr>
        </a:solidFill>
        <a:ln w="6350" cap="flat" cmpd="sng" algn="ctr">
          <a:solidFill>
            <a:schemeClr val="accent2">
              <a:lumMod val="60000"/>
              <a:lumOff val="4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13335" rIns="53340" bIns="13335" numCol="1" spcCol="1270" anchor="ctr" anchorCtr="0">
          <a:noAutofit/>
        </a:bodyPr>
        <a:lstStyle/>
        <a:p>
          <a:pPr lvl="0" algn="r" defTabSz="933450">
            <a:lnSpc>
              <a:spcPct val="90000"/>
            </a:lnSpc>
            <a:spcBef>
              <a:spcPct val="0"/>
            </a:spcBef>
            <a:spcAft>
              <a:spcPct val="35000"/>
            </a:spcAft>
          </a:pPr>
          <a:endParaRPr lang="ru-RU" sz="2100" kern="1200"/>
        </a:p>
      </dsp:txBody>
      <dsp:txXfrm>
        <a:off x="3424534" y="2247654"/>
        <a:ext cx="1583732" cy="303698"/>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743CF2-F1A0-4A85-8D76-95929FD35AE4}">
      <dsp:nvSpPr>
        <dsp:cNvPr id="0" name=""/>
        <dsp:cNvSpPr/>
      </dsp:nvSpPr>
      <dsp:spPr>
        <a:xfrm>
          <a:off x="429786" y="0"/>
          <a:ext cx="4542978" cy="4542978"/>
        </a:xfrm>
        <a:prstGeom prst="triangl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890E28-5839-49D1-8F9C-62A7B478E423}">
      <dsp:nvSpPr>
        <dsp:cNvPr id="0" name=""/>
        <dsp:cNvSpPr/>
      </dsp:nvSpPr>
      <dsp:spPr>
        <a:xfrm>
          <a:off x="3573606" y="246529"/>
          <a:ext cx="4580593" cy="583843"/>
        </a:xfrm>
        <a:prstGeom prst="roundRect">
          <a:avLst/>
        </a:prstGeom>
        <a:solidFill>
          <a:srgbClr val="EBCF9D">
            <a:alpha val="90000"/>
          </a:srgbClr>
        </a:solidFill>
        <a:ln w="381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ru-RU" sz="3600" b="1" kern="1200" dirty="0" smtClean="0">
              <a:solidFill>
                <a:srgbClr val="FF0000"/>
              </a:solidFill>
            </a:rPr>
            <a:t>Метод начисления </a:t>
          </a:r>
          <a:endParaRPr lang="ru-RU" sz="3600" b="1" kern="1200" dirty="0">
            <a:solidFill>
              <a:srgbClr val="FF0000"/>
            </a:solidFill>
          </a:endParaRPr>
        </a:p>
      </dsp:txBody>
      <dsp:txXfrm>
        <a:off x="3573606" y="246529"/>
        <a:ext cx="4580593" cy="583843"/>
      </dsp:txXfrm>
    </dsp:sp>
    <dsp:sp modelId="{571A9A89-B4F2-4276-A395-59E2C8217E60}">
      <dsp:nvSpPr>
        <dsp:cNvPr id="0" name=""/>
        <dsp:cNvSpPr/>
      </dsp:nvSpPr>
      <dsp:spPr>
        <a:xfrm>
          <a:off x="3718477" y="1054718"/>
          <a:ext cx="4484150" cy="967440"/>
        </a:xfrm>
        <a:prstGeom prst="roundRect">
          <a:avLst/>
        </a:prstGeom>
        <a:solidFill>
          <a:schemeClr val="tx2">
            <a:lumMod val="20000"/>
            <a:lumOff val="80000"/>
            <a:alpha val="9000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ru-RU" sz="3600" b="1" kern="1200" dirty="0" smtClean="0">
              <a:solidFill>
                <a:srgbClr val="FF0000"/>
              </a:solidFill>
            </a:rPr>
            <a:t>Метод двойной записи</a:t>
          </a:r>
          <a:endParaRPr lang="ru-RU" sz="3600" b="1" kern="1200" dirty="0">
            <a:solidFill>
              <a:srgbClr val="FF0000"/>
            </a:solidFill>
          </a:endParaRPr>
        </a:p>
      </dsp:txBody>
      <dsp:txXfrm>
        <a:off x="3718477" y="1054718"/>
        <a:ext cx="4484150" cy="967440"/>
      </dsp:txXfrm>
    </dsp:sp>
    <dsp:sp modelId="{C5A9CA1C-C156-46A7-B1F0-9C0BADB279EC}">
      <dsp:nvSpPr>
        <dsp:cNvPr id="0" name=""/>
        <dsp:cNvSpPr/>
      </dsp:nvSpPr>
      <dsp:spPr>
        <a:xfrm>
          <a:off x="463825" y="2376904"/>
          <a:ext cx="8455111" cy="1859582"/>
        </a:xfrm>
        <a:prstGeom prst="roundRect">
          <a:avLst/>
        </a:prstGeom>
        <a:solidFill>
          <a:srgbClr val="FFFF00">
            <a:alpha val="90000"/>
          </a:srgb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ru-RU" sz="2800" kern="1200" dirty="0">
            <a:solidFill>
              <a:schemeClr val="tx1"/>
            </a:solidFill>
          </a:endParaRPr>
        </a:p>
      </dsp:txBody>
      <dsp:txXfrm>
        <a:off x="463825" y="2376904"/>
        <a:ext cx="8455111" cy="1859582"/>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15F890-CDF1-462C-97BC-5CD7EE0FAC8F}">
      <dsp:nvSpPr>
        <dsp:cNvPr id="0" name=""/>
        <dsp:cNvSpPr/>
      </dsp:nvSpPr>
      <dsp:spPr>
        <a:xfrm>
          <a:off x="2489566" y="3938909"/>
          <a:ext cx="4561149" cy="0"/>
        </a:xfrm>
        <a:prstGeom prst="line">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86C484-6A7B-4C15-8B0F-9A046C5D2D4E}">
      <dsp:nvSpPr>
        <dsp:cNvPr id="0" name=""/>
        <dsp:cNvSpPr/>
      </dsp:nvSpPr>
      <dsp:spPr>
        <a:xfrm>
          <a:off x="2489566" y="2348867"/>
          <a:ext cx="3906961" cy="0"/>
        </a:xfrm>
        <a:prstGeom prst="line">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CE4026-0BCF-4825-BF95-1338CDC7C7C0}">
      <dsp:nvSpPr>
        <dsp:cNvPr id="0" name=""/>
        <dsp:cNvSpPr/>
      </dsp:nvSpPr>
      <dsp:spPr>
        <a:xfrm>
          <a:off x="2489566" y="758824"/>
          <a:ext cx="4561149" cy="0"/>
        </a:xfrm>
        <a:prstGeom prst="line">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C8324A-4BBA-4635-A0A1-21E1844484BB}">
      <dsp:nvSpPr>
        <dsp:cNvPr id="0" name=""/>
        <dsp:cNvSpPr/>
      </dsp:nvSpPr>
      <dsp:spPr>
        <a:xfrm>
          <a:off x="146753" y="228455"/>
          <a:ext cx="3968836" cy="3704934"/>
        </a:xfrm>
        <a:prstGeom prst="ellipse">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sp>
    <dsp:sp modelId="{23496876-66BE-45F1-8967-FCCAB159A3EA}">
      <dsp:nvSpPr>
        <dsp:cNvPr id="0" name=""/>
        <dsp:cNvSpPr/>
      </dsp:nvSpPr>
      <dsp:spPr>
        <a:xfrm>
          <a:off x="1035813" y="2489699"/>
          <a:ext cx="2907505" cy="149918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889250">
            <a:lnSpc>
              <a:spcPct val="90000"/>
            </a:lnSpc>
            <a:spcBef>
              <a:spcPct val="0"/>
            </a:spcBef>
            <a:spcAft>
              <a:spcPct val="35000"/>
            </a:spcAft>
          </a:pPr>
          <a:endParaRPr lang="ru-RU" sz="6500" kern="1200" dirty="0"/>
        </a:p>
      </dsp:txBody>
      <dsp:txXfrm>
        <a:off x="1035813" y="2489699"/>
        <a:ext cx="2907505" cy="1499182"/>
      </dsp:txXfrm>
    </dsp:sp>
    <dsp:sp modelId="{B81A7A45-EB71-45EE-9AEF-CEE28F8327BA}">
      <dsp:nvSpPr>
        <dsp:cNvPr id="0" name=""/>
        <dsp:cNvSpPr/>
      </dsp:nvSpPr>
      <dsp:spPr>
        <a:xfrm>
          <a:off x="6270174" y="-77378"/>
          <a:ext cx="2196629" cy="1672406"/>
        </a:xfrm>
        <a:prstGeom prst="ellipse">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sp>
    <dsp:sp modelId="{DFB62FED-8AAA-4097-9B3E-D2121A718841}">
      <dsp:nvSpPr>
        <dsp:cNvPr id="0" name=""/>
        <dsp:cNvSpPr/>
      </dsp:nvSpPr>
      <dsp:spPr>
        <a:xfrm>
          <a:off x="7732163" y="77378"/>
          <a:ext cx="164561" cy="1362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0" rIns="19050" bIns="0" numCol="1" spcCol="1270" anchor="ctr" anchorCtr="0">
          <a:noAutofit/>
        </a:bodyPr>
        <a:lstStyle/>
        <a:p>
          <a:pPr lvl="0" algn="l" defTabSz="222250">
            <a:lnSpc>
              <a:spcPct val="90000"/>
            </a:lnSpc>
            <a:spcBef>
              <a:spcPct val="0"/>
            </a:spcBef>
            <a:spcAft>
              <a:spcPct val="35000"/>
            </a:spcAft>
          </a:pPr>
          <a:endParaRPr lang="ru-RU" sz="500" kern="1200" dirty="0"/>
        </a:p>
      </dsp:txBody>
      <dsp:txXfrm>
        <a:off x="7732163" y="77378"/>
        <a:ext cx="164561" cy="1362893"/>
      </dsp:txXfrm>
    </dsp:sp>
    <dsp:sp modelId="{2133DEC8-031D-4561-AA46-4FC882D17A67}">
      <dsp:nvSpPr>
        <dsp:cNvPr id="0" name=""/>
        <dsp:cNvSpPr/>
      </dsp:nvSpPr>
      <dsp:spPr>
        <a:xfrm>
          <a:off x="5846634" y="1659379"/>
          <a:ext cx="2698924" cy="1362893"/>
        </a:xfrm>
        <a:prstGeom prst="ellipse">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sp>
    <dsp:sp modelId="{9128C10E-163D-446D-B15F-85931E3FEEA5}">
      <dsp:nvSpPr>
        <dsp:cNvPr id="0" name=""/>
        <dsp:cNvSpPr/>
      </dsp:nvSpPr>
      <dsp:spPr>
        <a:xfrm>
          <a:off x="7077974" y="1667420"/>
          <a:ext cx="229980" cy="1362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0" rIns="19050" bIns="0" numCol="1" spcCol="1270" anchor="ctr" anchorCtr="0">
          <a:noAutofit/>
        </a:bodyPr>
        <a:lstStyle/>
        <a:p>
          <a:pPr lvl="0" algn="l" defTabSz="222250">
            <a:lnSpc>
              <a:spcPct val="90000"/>
            </a:lnSpc>
            <a:spcBef>
              <a:spcPct val="0"/>
            </a:spcBef>
            <a:spcAft>
              <a:spcPct val="35000"/>
            </a:spcAft>
          </a:pPr>
          <a:endParaRPr lang="ru-RU" sz="500" kern="1200" dirty="0"/>
        </a:p>
      </dsp:txBody>
      <dsp:txXfrm>
        <a:off x="7077974" y="1667420"/>
        <a:ext cx="229980" cy="1362893"/>
      </dsp:txXfrm>
    </dsp:sp>
    <dsp:sp modelId="{0A68E20B-3DA3-4D70-995F-B02CEF9C79EF}">
      <dsp:nvSpPr>
        <dsp:cNvPr id="0" name=""/>
        <dsp:cNvSpPr/>
      </dsp:nvSpPr>
      <dsp:spPr>
        <a:xfrm>
          <a:off x="5378262" y="3138632"/>
          <a:ext cx="3207665" cy="1362893"/>
        </a:xfrm>
        <a:prstGeom prst="ellipse">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sp>
    <dsp:sp modelId="{CA5C2531-0787-4DF1-AB6E-A3EEE56A3ED7}">
      <dsp:nvSpPr>
        <dsp:cNvPr id="0" name=""/>
        <dsp:cNvSpPr/>
      </dsp:nvSpPr>
      <dsp:spPr>
        <a:xfrm>
          <a:off x="7732163" y="3257462"/>
          <a:ext cx="164561" cy="1362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0" rIns="19050" bIns="0" numCol="1" spcCol="1270" anchor="ctr" anchorCtr="0">
          <a:noAutofit/>
        </a:bodyPr>
        <a:lstStyle/>
        <a:p>
          <a:pPr lvl="0" algn="l" defTabSz="222250">
            <a:lnSpc>
              <a:spcPct val="90000"/>
            </a:lnSpc>
            <a:spcBef>
              <a:spcPct val="0"/>
            </a:spcBef>
            <a:spcAft>
              <a:spcPct val="35000"/>
            </a:spcAft>
          </a:pPr>
          <a:endParaRPr lang="ru-RU" sz="500" kern="1200" dirty="0"/>
        </a:p>
      </dsp:txBody>
      <dsp:txXfrm>
        <a:off x="7732163" y="3257462"/>
        <a:ext cx="164561" cy="1362893"/>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E45A1F2-7BF2-4349-A374-7B176F5589DC}">
      <dsp:nvSpPr>
        <dsp:cNvPr id="0" name=""/>
        <dsp:cNvSpPr/>
      </dsp:nvSpPr>
      <dsp:spPr>
        <a:xfrm rot="10800000">
          <a:off x="269591" y="1885095"/>
          <a:ext cx="9169457" cy="1320107"/>
        </a:xfrm>
        <a:prstGeom prst="homePlate">
          <a:avLst/>
        </a:prstGeom>
        <a:solidFill>
          <a:srgbClr val="FDE3F8"/>
        </a:solidFill>
        <a:ln w="381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2131" tIns="68580" rIns="128016" bIns="68580" numCol="1" spcCol="1270" anchor="ctr" anchorCtr="0">
          <a:noAutofit/>
        </a:bodyPr>
        <a:lstStyle/>
        <a:p>
          <a:pPr lvl="0" algn="ctr" defTabSz="800100" rtl="0">
            <a:lnSpc>
              <a:spcPct val="90000"/>
            </a:lnSpc>
            <a:spcBef>
              <a:spcPct val="0"/>
            </a:spcBef>
            <a:spcAft>
              <a:spcPct val="35000"/>
            </a:spcAft>
          </a:pPr>
          <a:r>
            <a:rPr lang="ru-RU" sz="1800" kern="1200" dirty="0" smtClean="0">
              <a:solidFill>
                <a:schemeClr val="tx1"/>
              </a:solidFill>
              <a:latin typeface="Times New Roman" panose="02020603050405020304" pitchFamily="18" charset="0"/>
              <a:cs typeface="Times New Roman" panose="02020603050405020304" pitchFamily="18" charset="0"/>
            </a:rPr>
            <a:t> Формирование или утверждение субъектом учета </a:t>
          </a:r>
          <a:r>
            <a:rPr lang="ru-RU" sz="2400" b="1" kern="1200" dirty="0" smtClean="0">
              <a:solidFill>
                <a:schemeClr val="tx1"/>
              </a:solidFill>
              <a:latin typeface="Times New Roman" panose="02020603050405020304" pitchFamily="18" charset="0"/>
              <a:cs typeface="Times New Roman" panose="02020603050405020304" pitchFamily="18" charset="0"/>
            </a:rPr>
            <a:t>новых правил (способов) ведения бухгалтерского учета, </a:t>
          </a:r>
          <a:r>
            <a:rPr lang="ru-RU" sz="1800" kern="1200" dirty="0" smtClean="0">
              <a:solidFill>
                <a:schemeClr val="tx1"/>
              </a:solidFill>
              <a:latin typeface="Times New Roman" panose="02020603050405020304" pitchFamily="18" charset="0"/>
              <a:cs typeface="Times New Roman" panose="02020603050405020304" pitchFamily="18" charset="0"/>
            </a:rPr>
            <a:t>применение которых позволит представить в бухгалтерской (финансовой) отчетности уместную (релевантную) и достоверную информацию</a:t>
          </a:r>
          <a:r>
            <a:rPr lang="ru-RU" sz="1800" kern="1200" dirty="0" smtClean="0">
              <a:latin typeface="Times New Roman" panose="02020603050405020304" pitchFamily="18" charset="0"/>
              <a:cs typeface="Times New Roman" panose="02020603050405020304" pitchFamily="18" charset="0"/>
            </a:rPr>
            <a:t>;</a:t>
          </a:r>
          <a:endParaRPr lang="ru-RU" sz="1800" kern="1200" dirty="0">
            <a:latin typeface="Times New Roman" panose="02020603050405020304" pitchFamily="18" charset="0"/>
            <a:cs typeface="Times New Roman" panose="02020603050405020304" pitchFamily="18" charset="0"/>
          </a:endParaRPr>
        </a:p>
      </dsp:txBody>
      <dsp:txXfrm rot="10800000">
        <a:off x="269591" y="1885095"/>
        <a:ext cx="9169457" cy="1320107"/>
      </dsp:txXfrm>
    </dsp:sp>
    <dsp:sp modelId="{31A0B535-10B5-4514-BC69-9FDE6134147C}">
      <dsp:nvSpPr>
        <dsp:cNvPr id="0" name=""/>
        <dsp:cNvSpPr/>
      </dsp:nvSpPr>
      <dsp:spPr>
        <a:xfrm>
          <a:off x="40224" y="1731645"/>
          <a:ext cx="1320107" cy="1320107"/>
        </a:xfrm>
        <a:prstGeom prst="ellipse">
          <a:avLst/>
        </a:prstGeom>
        <a:solidFill>
          <a:schemeClr val="accent2">
            <a:tint val="50000"/>
            <a:hueOff val="0"/>
            <a:satOff val="0"/>
            <a:lumOff val="0"/>
            <a:alphaOff val="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9DC48CC8-977D-4B6F-83A9-EDE21189AB3A}">
      <dsp:nvSpPr>
        <dsp:cNvPr id="0" name=""/>
        <dsp:cNvSpPr/>
      </dsp:nvSpPr>
      <dsp:spPr>
        <a:xfrm rot="10800000">
          <a:off x="398836" y="217769"/>
          <a:ext cx="9001297" cy="1320107"/>
        </a:xfrm>
        <a:prstGeom prst="homePlate">
          <a:avLst/>
        </a:prstGeom>
        <a:solidFill>
          <a:srgbClr val="FFFFCC"/>
        </a:solidFill>
        <a:ln w="3810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2131" tIns="91440" rIns="170688" bIns="91440" numCol="1" spcCol="1270" anchor="ctr" anchorCtr="0">
          <a:noAutofit/>
        </a:bodyPr>
        <a:lstStyle/>
        <a:p>
          <a:pPr lvl="0" algn="ctr" defTabSz="1066800" rtl="0">
            <a:lnSpc>
              <a:spcPct val="90000"/>
            </a:lnSpc>
            <a:spcBef>
              <a:spcPct val="0"/>
            </a:spcBef>
            <a:spcAft>
              <a:spcPct val="35000"/>
            </a:spcAft>
          </a:pPr>
          <a:r>
            <a:rPr lang="ru-RU" sz="2400" b="1" kern="1200" dirty="0" smtClean="0">
              <a:solidFill>
                <a:schemeClr val="tx1"/>
              </a:solidFill>
            </a:rPr>
            <a:t>Изменение законодательства Российской Федерации </a:t>
          </a:r>
          <a:r>
            <a:rPr lang="ru-RU" sz="2000" kern="1200" dirty="0" smtClean="0">
              <a:solidFill>
                <a:schemeClr val="tx1"/>
              </a:solidFill>
            </a:rPr>
            <a:t>о бухгалтерском учете, </a:t>
          </a:r>
          <a:r>
            <a:rPr lang="ru-RU" sz="2400" b="1" kern="1200" dirty="0" smtClean="0">
              <a:solidFill>
                <a:schemeClr val="tx1"/>
              </a:solidFill>
            </a:rPr>
            <a:t>нормативных правовых актов</a:t>
          </a:r>
          <a:r>
            <a:rPr lang="ru-RU" sz="2000" kern="1200" dirty="0" smtClean="0">
              <a:solidFill>
                <a:schemeClr val="tx1"/>
              </a:solidFill>
            </a:rPr>
            <a:t>, регулирующих ведение бухгалтерского учета и составление бухгалтерской (финансовой) отчетности</a:t>
          </a:r>
          <a:endParaRPr lang="ru-RU" sz="2000" kern="1200" dirty="0">
            <a:solidFill>
              <a:schemeClr val="tx1"/>
            </a:solidFill>
          </a:endParaRPr>
        </a:p>
      </dsp:txBody>
      <dsp:txXfrm rot="10800000">
        <a:off x="398836" y="217769"/>
        <a:ext cx="9001297" cy="1320107"/>
      </dsp:txXfrm>
    </dsp:sp>
    <dsp:sp modelId="{09E2C919-C7A8-40FE-A4F3-3729E93DCB79}">
      <dsp:nvSpPr>
        <dsp:cNvPr id="0" name=""/>
        <dsp:cNvSpPr/>
      </dsp:nvSpPr>
      <dsp:spPr>
        <a:xfrm>
          <a:off x="40224" y="145824"/>
          <a:ext cx="1320107" cy="1320107"/>
        </a:xfrm>
        <a:prstGeom prst="ellipse">
          <a:avLst/>
        </a:prstGeom>
        <a:solidFill>
          <a:schemeClr val="accent3">
            <a:tint val="50000"/>
            <a:hueOff val="0"/>
            <a:satOff val="0"/>
            <a:lumOff val="0"/>
            <a:alphaOff val="0"/>
          </a:schemeClr>
        </a:solidFill>
        <a:ln w="38100" cap="flat" cmpd="sng" algn="ctr">
          <a:solidFill>
            <a:schemeClr val="bg2">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ECD28014-7D0C-48D1-A113-DF10AD05DEC2}">
      <dsp:nvSpPr>
        <dsp:cNvPr id="0" name=""/>
        <dsp:cNvSpPr/>
      </dsp:nvSpPr>
      <dsp:spPr>
        <a:xfrm rot="10800000">
          <a:off x="461826" y="3361324"/>
          <a:ext cx="8897915" cy="1320107"/>
        </a:xfrm>
        <a:prstGeom prst="homePlate">
          <a:avLst/>
        </a:prstGeom>
        <a:solidFill>
          <a:schemeClr val="accent1">
            <a:lumMod val="20000"/>
            <a:lumOff val="80000"/>
          </a:schemeClr>
        </a:solidFill>
        <a:ln w="38100" cap="flat" cmpd="sng" algn="ctr">
          <a:solidFill>
            <a:schemeClr val="tx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2131" tIns="76200" rIns="142240" bIns="76200" numCol="1" spcCol="1270" anchor="ctr" anchorCtr="0">
          <a:noAutofit/>
        </a:bodyPr>
        <a:lstStyle/>
        <a:p>
          <a:pPr lvl="0" algn="ctr" defTabSz="889000" rtl="0">
            <a:lnSpc>
              <a:spcPct val="90000"/>
            </a:lnSpc>
            <a:spcBef>
              <a:spcPct val="0"/>
            </a:spcBef>
            <a:spcAft>
              <a:spcPct val="35000"/>
            </a:spcAft>
          </a:pPr>
          <a:r>
            <a:rPr lang="ru-RU" sz="2000" kern="1200" dirty="0" smtClean="0">
              <a:solidFill>
                <a:schemeClr val="tx1"/>
              </a:solidFill>
            </a:rPr>
            <a:t>  </a:t>
          </a:r>
          <a:r>
            <a:rPr lang="ru-RU" sz="2400" b="1" kern="1200" dirty="0" smtClean="0">
              <a:solidFill>
                <a:schemeClr val="tx1"/>
              </a:solidFill>
            </a:rPr>
            <a:t>Существенное изменение условий деятельности субъекта учета</a:t>
          </a:r>
          <a:r>
            <a:rPr lang="ru-RU" sz="2000" kern="1200" dirty="0" smtClean="0">
              <a:solidFill>
                <a:schemeClr val="tx1"/>
              </a:solidFill>
            </a:rPr>
            <a:t>, включая его </a:t>
          </a:r>
          <a:r>
            <a:rPr lang="ru-RU" sz="2000" b="1" kern="1200" dirty="0" smtClean="0">
              <a:solidFill>
                <a:schemeClr val="tx1"/>
              </a:solidFill>
            </a:rPr>
            <a:t>реорганизацию</a:t>
          </a:r>
          <a:r>
            <a:rPr lang="ru-RU" sz="2000" kern="1200" dirty="0" smtClean="0">
              <a:solidFill>
                <a:schemeClr val="tx1"/>
              </a:solidFill>
            </a:rPr>
            <a:t>, </a:t>
          </a:r>
          <a:r>
            <a:rPr lang="ru-RU" sz="2000" b="1" kern="1200" dirty="0" smtClean="0">
              <a:solidFill>
                <a:schemeClr val="tx1"/>
              </a:solidFill>
            </a:rPr>
            <a:t>изменение </a:t>
          </a:r>
          <a:r>
            <a:rPr lang="ru-RU" sz="2000" kern="1200" dirty="0" smtClean="0">
              <a:solidFill>
                <a:schemeClr val="tx1"/>
              </a:solidFill>
            </a:rPr>
            <a:t>возложенных на субъект учета </a:t>
          </a:r>
          <a:r>
            <a:rPr lang="ru-RU" sz="2000" b="1" kern="1200" dirty="0" smtClean="0">
              <a:solidFill>
                <a:schemeClr val="tx1"/>
              </a:solidFill>
            </a:rPr>
            <a:t>полномочий</a:t>
          </a:r>
          <a:r>
            <a:rPr lang="ru-RU" sz="2000" kern="1200" dirty="0" smtClean="0">
              <a:solidFill>
                <a:schemeClr val="tx1"/>
              </a:solidFill>
            </a:rPr>
            <a:t> и (или) выполняемых им </a:t>
          </a:r>
          <a:r>
            <a:rPr lang="ru-RU" sz="2000" b="1" kern="1200" dirty="0" smtClean="0">
              <a:solidFill>
                <a:schemeClr val="tx1"/>
              </a:solidFill>
            </a:rPr>
            <a:t>функций</a:t>
          </a:r>
          <a:endParaRPr lang="ru-RU" sz="2000" b="1" kern="1200" dirty="0">
            <a:solidFill>
              <a:schemeClr val="tx1"/>
            </a:solidFill>
          </a:endParaRPr>
        </a:p>
      </dsp:txBody>
      <dsp:txXfrm rot="10800000">
        <a:off x="461826" y="3361324"/>
        <a:ext cx="8897915" cy="1320107"/>
      </dsp:txXfrm>
    </dsp:sp>
    <dsp:sp modelId="{43CD3F88-5C45-44A0-9454-BC870524C7A6}">
      <dsp:nvSpPr>
        <dsp:cNvPr id="0" name=""/>
        <dsp:cNvSpPr/>
      </dsp:nvSpPr>
      <dsp:spPr>
        <a:xfrm>
          <a:off x="146018" y="3377073"/>
          <a:ext cx="1320107" cy="1320107"/>
        </a:xfrm>
        <a:prstGeom prst="ellipse">
          <a:avLst/>
        </a:prstGeom>
        <a:solidFill>
          <a:schemeClr val="tx2">
            <a:lumMod val="20000"/>
            <a:lumOff val="8000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616A044-EC38-4F87-ADF0-C59D86A18B3E}">
      <dsp:nvSpPr>
        <dsp:cNvPr id="0" name=""/>
        <dsp:cNvSpPr/>
      </dsp:nvSpPr>
      <dsp:spPr>
        <a:xfrm>
          <a:off x="9134" y="6522"/>
          <a:ext cx="9351905" cy="5106045"/>
        </a:xfrm>
        <a:prstGeom prst="roundRect">
          <a:avLst/>
        </a:prstGeom>
        <a:solidFill>
          <a:schemeClr val="accent6">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ru-RU" sz="2800" kern="1200" dirty="0" smtClean="0">
              <a:latin typeface="Times New Roman" panose="02020603050405020304" pitchFamily="18" charset="0"/>
              <a:cs typeface="Times New Roman" panose="02020603050405020304" pitchFamily="18" charset="0"/>
            </a:rPr>
            <a:t>Последствия изменения учетной политики, оказавшие или способные оказать существенные изменения показателей, отражающих финансовое положение, финансовые результаты деятельности субъекта учета (субъекта консолидированной отчетности) и (или) движение денежных средств субъекта учета, </a:t>
          </a:r>
          <a:r>
            <a:rPr lang="ru-RU" sz="2800" b="1" kern="1200" dirty="0" smtClean="0">
              <a:solidFill>
                <a:srgbClr val="FF0000"/>
              </a:solidFill>
              <a:latin typeface="Times New Roman" panose="02020603050405020304" pitchFamily="18" charset="0"/>
              <a:cs typeface="Times New Roman" panose="02020603050405020304" pitchFamily="18" charset="0"/>
            </a:rPr>
            <a:t>оцениваются в денежном измерении (стоимостном выражении) </a:t>
          </a:r>
        </a:p>
        <a:p>
          <a:pPr lvl="0" algn="ctr" defTabSz="1244600" rtl="0">
            <a:lnSpc>
              <a:spcPct val="90000"/>
            </a:lnSpc>
            <a:spcBef>
              <a:spcPct val="0"/>
            </a:spcBef>
            <a:spcAft>
              <a:spcPct val="35000"/>
            </a:spcAft>
          </a:pPr>
          <a:r>
            <a:rPr lang="ru-RU" sz="2800" kern="1200" dirty="0" smtClean="0">
              <a:latin typeface="Times New Roman" panose="02020603050405020304" pitchFamily="18" charset="0"/>
              <a:cs typeface="Times New Roman" panose="02020603050405020304" pitchFamily="18" charset="0"/>
            </a:rPr>
            <a:t>Оценка в денежном измерении - производится </a:t>
          </a:r>
          <a:r>
            <a:rPr lang="ru-RU" sz="2800" b="1" kern="1200" dirty="0" smtClean="0">
              <a:solidFill>
                <a:srgbClr val="FF0000"/>
              </a:solidFill>
              <a:latin typeface="Times New Roman" panose="02020603050405020304" pitchFamily="18" charset="0"/>
              <a:cs typeface="Times New Roman" panose="02020603050405020304" pitchFamily="18" charset="0"/>
            </a:rPr>
            <a:t>на дату, с которой применяются указанные изменения</a:t>
          </a:r>
          <a:endParaRPr lang="ru-RU" sz="2800" b="1" kern="1200" dirty="0">
            <a:solidFill>
              <a:srgbClr val="FF0000"/>
            </a:solidFill>
            <a:latin typeface="Times New Roman" panose="02020603050405020304" pitchFamily="18" charset="0"/>
            <a:cs typeface="Times New Roman" panose="02020603050405020304" pitchFamily="18" charset="0"/>
          </a:endParaRPr>
        </a:p>
      </dsp:txBody>
      <dsp:txXfrm>
        <a:off x="9134" y="6522"/>
        <a:ext cx="9351905" cy="5106045"/>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F86364-2F9E-4C14-BB05-B36BC87C2A9A}">
      <dsp:nvSpPr>
        <dsp:cNvPr id="0" name=""/>
        <dsp:cNvSpPr/>
      </dsp:nvSpPr>
      <dsp:spPr>
        <a:xfrm>
          <a:off x="119262" y="316825"/>
          <a:ext cx="9449997" cy="1404422"/>
        </a:xfrm>
        <a:prstGeom prst="roundRect">
          <a:avLst/>
        </a:prstGeom>
        <a:solidFill>
          <a:srgbClr val="FFFF99"/>
        </a:solidFill>
        <a:ln w="38100">
          <a:solidFill>
            <a:schemeClr val="tx2">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ru-RU" sz="2000" kern="1200" dirty="0" smtClean="0">
              <a:latin typeface="Times New Roman" panose="02020603050405020304" pitchFamily="18" charset="0"/>
              <a:cs typeface="Times New Roman" panose="02020603050405020304" pitchFamily="18" charset="0"/>
            </a:rPr>
            <a:t>Применение </a:t>
          </a:r>
          <a:r>
            <a:rPr lang="ru-RU" sz="2400" b="1" kern="1200" dirty="0" smtClean="0">
              <a:latin typeface="Times New Roman" panose="02020603050405020304" pitchFamily="18" charset="0"/>
              <a:cs typeface="Times New Roman" panose="02020603050405020304" pitchFamily="18" charset="0"/>
            </a:rPr>
            <a:t>правила (способа) </a:t>
          </a:r>
          <a:r>
            <a:rPr lang="ru-RU" sz="2000" b="0" kern="1200" dirty="0" smtClean="0">
              <a:latin typeface="Times New Roman" panose="02020603050405020304" pitchFamily="18" charset="0"/>
              <a:cs typeface="Times New Roman" panose="02020603050405020304" pitchFamily="18" charset="0"/>
            </a:rPr>
            <a:t>организации и ведения бухгалтерского учета </a:t>
          </a:r>
          <a:r>
            <a:rPr lang="ru-RU" sz="2000" kern="1200" dirty="0" smtClean="0">
              <a:latin typeface="Times New Roman" panose="02020603050405020304" pitchFamily="18" charset="0"/>
              <a:cs typeface="Times New Roman" panose="02020603050405020304" pitchFamily="18" charset="0"/>
            </a:rPr>
            <a:t>для отражения фактов хозяйственной жизни, которые </a:t>
          </a:r>
          <a:r>
            <a:rPr lang="ru-RU" sz="2400" b="1" kern="1200" dirty="0" smtClean="0">
              <a:latin typeface="Times New Roman" panose="02020603050405020304" pitchFamily="18" charset="0"/>
              <a:cs typeface="Times New Roman" panose="02020603050405020304" pitchFamily="18" charset="0"/>
            </a:rPr>
            <a:t>отличны по существу от фактов хозяйственной жизни, имевших место ранее</a:t>
          </a:r>
          <a:endParaRPr lang="ru-RU" sz="2400" b="1" kern="1200" dirty="0">
            <a:latin typeface="Times New Roman" panose="02020603050405020304" pitchFamily="18" charset="0"/>
            <a:cs typeface="Times New Roman" panose="02020603050405020304" pitchFamily="18" charset="0"/>
          </a:endParaRPr>
        </a:p>
      </dsp:txBody>
      <dsp:txXfrm>
        <a:off x="119262" y="316825"/>
        <a:ext cx="9449997" cy="1404422"/>
      </dsp:txXfrm>
    </dsp:sp>
    <dsp:sp modelId="{9B95E8C7-546F-4CA3-B490-5DE8A61BA8EA}">
      <dsp:nvSpPr>
        <dsp:cNvPr id="0" name=""/>
        <dsp:cNvSpPr/>
      </dsp:nvSpPr>
      <dsp:spPr>
        <a:xfrm>
          <a:off x="347392" y="2414103"/>
          <a:ext cx="9097954" cy="1731422"/>
        </a:xfrm>
        <a:prstGeom prst="roundRect">
          <a:avLst/>
        </a:prstGeom>
        <a:gradFill rotWithShape="0">
          <a:gsLst>
            <a:gs pos="0">
              <a:schemeClr val="accent2">
                <a:hueOff val="-5025342"/>
                <a:satOff val="42378"/>
                <a:lumOff val="6471"/>
                <a:alphaOff val="0"/>
                <a:lumMod val="110000"/>
                <a:satMod val="105000"/>
                <a:tint val="67000"/>
              </a:schemeClr>
            </a:gs>
            <a:gs pos="50000">
              <a:schemeClr val="accent2">
                <a:hueOff val="-5025342"/>
                <a:satOff val="42378"/>
                <a:lumOff val="6471"/>
                <a:alphaOff val="0"/>
                <a:lumMod val="105000"/>
                <a:satMod val="103000"/>
                <a:tint val="73000"/>
              </a:schemeClr>
            </a:gs>
            <a:gs pos="100000">
              <a:schemeClr val="accent2">
                <a:hueOff val="-5025342"/>
                <a:satOff val="42378"/>
                <a:lumOff val="6471"/>
                <a:alphaOff val="0"/>
                <a:lumMod val="105000"/>
                <a:satMod val="109000"/>
                <a:tint val="81000"/>
              </a:schemeClr>
            </a:gs>
          </a:gsLst>
          <a:lin ang="5400000" scaled="0"/>
        </a:gradFill>
        <a:ln w="38100">
          <a:solidFill>
            <a:schemeClr val="accent4">
              <a:lumMod val="60000"/>
              <a:lumOff val="4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ru-RU" sz="2000" kern="1200" dirty="0" smtClean="0">
              <a:latin typeface="Times New Roman" panose="02020603050405020304" pitchFamily="18" charset="0"/>
              <a:cs typeface="Times New Roman" panose="02020603050405020304" pitchFamily="18" charset="0"/>
            </a:rPr>
            <a:t>Утверждение </a:t>
          </a:r>
          <a:r>
            <a:rPr lang="ru-RU" sz="2400" b="1" kern="1200" dirty="0" smtClean="0">
              <a:latin typeface="Times New Roman" panose="02020603050405020304" pitchFamily="18" charset="0"/>
              <a:cs typeface="Times New Roman" panose="02020603050405020304" pitchFamily="18" charset="0"/>
            </a:rPr>
            <a:t>нового правила </a:t>
          </a:r>
          <a:r>
            <a:rPr lang="ru-RU" sz="2000" kern="1200" dirty="0" smtClean="0">
              <a:latin typeface="Times New Roman" panose="02020603050405020304" pitchFamily="18" charset="0"/>
              <a:cs typeface="Times New Roman" panose="02020603050405020304" pitchFamily="18" charset="0"/>
            </a:rPr>
            <a:t>(способа) организации и ведения бухгалтерского учета для отражения фактов хозяйственной жизни, которые </a:t>
          </a:r>
          <a:r>
            <a:rPr lang="ru-RU" sz="2400" b="1" kern="1200" dirty="0" smtClean="0">
              <a:latin typeface="Times New Roman" panose="02020603050405020304" pitchFamily="18" charset="0"/>
              <a:cs typeface="Times New Roman" panose="02020603050405020304" pitchFamily="18" charset="0"/>
            </a:rPr>
            <a:t>возникли в деятельности субъекта учета впервые</a:t>
          </a:r>
          <a:r>
            <a:rPr lang="ru-RU" sz="700" kern="1200" dirty="0" smtClean="0"/>
            <a:t>.</a:t>
          </a:r>
          <a:endParaRPr lang="ru-RU" sz="700" kern="1200" dirty="0"/>
        </a:p>
      </dsp:txBody>
      <dsp:txXfrm>
        <a:off x="347392" y="2414103"/>
        <a:ext cx="9097954" cy="1731422"/>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490E2D4-AAD3-4D9F-B009-C5B7BDC2ACFE}">
      <dsp:nvSpPr>
        <dsp:cNvPr id="0" name=""/>
        <dsp:cNvSpPr/>
      </dsp:nvSpPr>
      <dsp:spPr>
        <a:xfrm>
          <a:off x="512287" y="102013"/>
          <a:ext cx="6396798" cy="1957071"/>
        </a:xfrm>
        <a:prstGeom prst="roundRect">
          <a:avLst>
            <a:gd name="adj" fmla="val 10000"/>
          </a:avLst>
        </a:prstGeom>
        <a:solidFill>
          <a:schemeClr val="accent6">
            <a:lumMod val="20000"/>
            <a:lumOff val="80000"/>
          </a:schemeClr>
        </a:solidFill>
        <a:ln w="38100">
          <a:solidFill>
            <a:schemeClr val="accent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ru-RU" sz="2400" b="1" kern="1200" dirty="0" smtClean="0">
              <a:latin typeface="Times New Roman" panose="02020603050405020304" pitchFamily="18" charset="0"/>
              <a:cs typeface="Times New Roman" panose="02020603050405020304" pitchFamily="18" charset="0"/>
            </a:rPr>
            <a:t>Информация</a:t>
          </a:r>
          <a:r>
            <a:rPr lang="ru-RU" sz="2000" kern="1200" dirty="0" smtClean="0">
              <a:latin typeface="Times New Roman" panose="02020603050405020304" pitchFamily="18" charset="0"/>
              <a:cs typeface="Times New Roman" panose="02020603050405020304" pitchFamily="18" charset="0"/>
            </a:rPr>
            <a:t> о корректировке сравнительных показателей предшествующего года (годов) раскрывается  в бухгалтерской (финансовой) отчетности </a:t>
          </a:r>
          <a:r>
            <a:rPr lang="ru-RU" sz="2400" b="1" kern="1200" dirty="0" smtClean="0">
              <a:latin typeface="Times New Roman" panose="02020603050405020304" pitchFamily="18" charset="0"/>
              <a:cs typeface="Times New Roman" panose="02020603050405020304" pitchFamily="18" charset="0"/>
            </a:rPr>
            <a:t>отчетного года</a:t>
          </a:r>
          <a:endParaRPr lang="ru-RU" sz="2400" b="1" kern="1200" dirty="0">
            <a:latin typeface="Times New Roman" panose="02020603050405020304" pitchFamily="18" charset="0"/>
            <a:cs typeface="Times New Roman" panose="02020603050405020304" pitchFamily="18" charset="0"/>
          </a:endParaRPr>
        </a:p>
      </dsp:txBody>
      <dsp:txXfrm>
        <a:off x="512287" y="102013"/>
        <a:ext cx="6396798" cy="1957071"/>
      </dsp:txXfrm>
    </dsp:sp>
    <dsp:sp modelId="{EC41B3DE-483E-4513-A3B2-5C80B606CFE0}">
      <dsp:nvSpPr>
        <dsp:cNvPr id="0" name=""/>
        <dsp:cNvSpPr/>
      </dsp:nvSpPr>
      <dsp:spPr>
        <a:xfrm>
          <a:off x="1106247" y="2059085"/>
          <a:ext cx="91440" cy="1664421"/>
        </a:xfrm>
        <a:custGeom>
          <a:avLst/>
          <a:gdLst/>
          <a:ahLst/>
          <a:cxnLst/>
          <a:rect l="0" t="0" r="0" b="0"/>
          <a:pathLst>
            <a:path>
              <a:moveTo>
                <a:pt x="45720" y="0"/>
              </a:moveTo>
              <a:lnTo>
                <a:pt x="45720" y="1664421"/>
              </a:lnTo>
              <a:lnTo>
                <a:pt x="127784" y="16644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F3B594-0BC5-406C-B03C-C5295B76C1C0}">
      <dsp:nvSpPr>
        <dsp:cNvPr id="0" name=""/>
        <dsp:cNvSpPr/>
      </dsp:nvSpPr>
      <dsp:spPr>
        <a:xfrm>
          <a:off x="1234032" y="2520279"/>
          <a:ext cx="6984310" cy="2406455"/>
        </a:xfrm>
        <a:prstGeom prst="roundRect">
          <a:avLst>
            <a:gd name="adj" fmla="val 10000"/>
          </a:avLst>
        </a:prstGeom>
        <a:solidFill>
          <a:schemeClr val="accent6">
            <a:lumMod val="60000"/>
            <a:lumOff val="40000"/>
            <a:alpha val="90000"/>
          </a:schemeClr>
        </a:solidFill>
        <a:ln w="38100" cap="flat" cmpd="sng" algn="ctr">
          <a:solidFill>
            <a:schemeClr val="accent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ru-RU" sz="2400" b="1" kern="1200" dirty="0" smtClean="0">
              <a:latin typeface="Times New Roman" panose="02020603050405020304" pitchFamily="18" charset="0"/>
              <a:cs typeface="Times New Roman" panose="02020603050405020304" pitchFamily="18" charset="0"/>
            </a:rPr>
            <a:t>Суммы</a:t>
          </a:r>
          <a:r>
            <a:rPr lang="ru-RU" sz="2400" kern="1200" dirty="0" smtClean="0">
              <a:latin typeface="Times New Roman" panose="02020603050405020304" pitchFamily="18" charset="0"/>
              <a:cs typeface="Times New Roman" panose="02020603050405020304" pitchFamily="18" charset="0"/>
            </a:rPr>
            <a:t> </a:t>
          </a:r>
          <a:r>
            <a:rPr lang="ru-RU" sz="1800" kern="1200" dirty="0" smtClean="0">
              <a:latin typeface="Times New Roman" panose="02020603050405020304" pitchFamily="18" charset="0"/>
              <a:cs typeface="Times New Roman" panose="02020603050405020304" pitchFamily="18" charset="0"/>
            </a:rPr>
            <a:t>корректировок сравнительных показателей отражаются </a:t>
          </a:r>
          <a:r>
            <a:rPr lang="ru-RU" sz="2400" b="1" kern="1200" dirty="0" smtClean="0">
              <a:latin typeface="Times New Roman" panose="02020603050405020304" pitchFamily="18" charset="0"/>
              <a:cs typeface="Times New Roman" panose="02020603050405020304" pitchFamily="18" charset="0"/>
            </a:rPr>
            <a:t>в периоде, в котором произошло изменение учетной политики</a:t>
          </a:r>
          <a:r>
            <a:rPr lang="ru-RU" sz="2400" kern="1200" dirty="0" smtClean="0">
              <a:latin typeface="Times New Roman" panose="02020603050405020304" pitchFamily="18" charset="0"/>
              <a:cs typeface="Times New Roman" panose="02020603050405020304" pitchFamily="18" charset="0"/>
            </a:rPr>
            <a:t> </a:t>
          </a:r>
          <a:r>
            <a:rPr lang="ru-RU" sz="1800" kern="1200" dirty="0" smtClean="0">
              <a:latin typeface="Times New Roman" panose="02020603050405020304" pitchFamily="18" charset="0"/>
              <a:cs typeface="Times New Roman" panose="02020603050405020304" pitchFamily="18" charset="0"/>
            </a:rPr>
            <a:t>записями по счетам бухгалтерского учета согласно НПА, регулирующим ведение бухгалтерского учета и составление бухгалтерской (финансовой) отчетности.</a:t>
          </a:r>
          <a:endParaRPr lang="ru-RU" sz="1800" kern="1200" dirty="0">
            <a:latin typeface="Times New Roman" panose="02020603050405020304" pitchFamily="18" charset="0"/>
            <a:cs typeface="Times New Roman" panose="02020603050405020304" pitchFamily="18" charset="0"/>
          </a:endParaRPr>
        </a:p>
      </dsp:txBody>
      <dsp:txXfrm>
        <a:off x="1234032" y="2520279"/>
        <a:ext cx="6984310" cy="2406455"/>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8ED7B7-E45C-40E4-B864-BD4E5107A3A1}">
      <dsp:nvSpPr>
        <dsp:cNvPr id="0" name=""/>
        <dsp:cNvSpPr/>
      </dsp:nvSpPr>
      <dsp:spPr>
        <a:xfrm>
          <a:off x="173523" y="180010"/>
          <a:ext cx="7829095" cy="4134459"/>
        </a:xfrm>
        <a:prstGeom prst="roundRect">
          <a:avLst>
            <a:gd name="adj" fmla="val 10000"/>
          </a:avLst>
        </a:prstGeom>
        <a:solidFill>
          <a:srgbClr val="CCFFFF">
            <a:alpha val="90000"/>
          </a:srgbClr>
        </a:solidFill>
        <a:ln w="38100">
          <a:solidFill>
            <a:schemeClr val="accent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35560" rIns="53340" bIns="35560" numCol="1" spcCol="1270" anchor="ctr" anchorCtr="0">
          <a:noAutofit/>
        </a:bodyPr>
        <a:lstStyle/>
        <a:p>
          <a:pPr lvl="0" algn="ctr" defTabSz="1244600" rtl="0">
            <a:lnSpc>
              <a:spcPct val="90000"/>
            </a:lnSpc>
            <a:spcBef>
              <a:spcPct val="0"/>
            </a:spcBef>
            <a:spcAft>
              <a:spcPct val="35000"/>
            </a:spcAft>
          </a:pPr>
          <a:r>
            <a:rPr lang="ru-RU" sz="2800" kern="1200" dirty="0" smtClean="0">
              <a:latin typeface="Times New Roman" panose="02020603050405020304" pitchFamily="18" charset="0"/>
              <a:cs typeface="Times New Roman" panose="02020603050405020304" pitchFamily="18" charset="0"/>
            </a:rPr>
            <a:t>В случае </a:t>
          </a:r>
          <a:r>
            <a:rPr lang="ru-RU" sz="2800" b="1" kern="1200" dirty="0" smtClean="0">
              <a:latin typeface="Times New Roman" panose="02020603050405020304" pitchFamily="18" charset="0"/>
              <a:cs typeface="Times New Roman" panose="02020603050405020304" pitchFamily="18" charset="0"/>
            </a:rPr>
            <a:t>ретроспективного применения измененной учетной </a:t>
          </a:r>
          <a:r>
            <a:rPr lang="ru-RU" sz="2800" kern="1200" dirty="0" smtClean="0">
              <a:latin typeface="Times New Roman" panose="02020603050405020304" pitchFamily="18" charset="0"/>
              <a:cs typeface="Times New Roman" panose="02020603050405020304" pitchFamily="18" charset="0"/>
            </a:rPr>
            <a:t>политики утвержденная бухгалтерская (финансовая) </a:t>
          </a:r>
          <a:r>
            <a:rPr lang="ru-RU" sz="2800" b="1" kern="1200" dirty="0" smtClean="0">
              <a:latin typeface="Times New Roman" panose="02020603050405020304" pitchFamily="18" charset="0"/>
              <a:cs typeface="Times New Roman" panose="02020603050405020304" pitchFamily="18" charset="0"/>
            </a:rPr>
            <a:t>отчетность за предшествующий год (годы) не подлежит пересмотру, замене и повторному представлению пользователям бухгалтерской (финансовой) отчетности</a:t>
          </a:r>
          <a:endParaRPr lang="ru-RU" sz="1800" kern="1200" dirty="0">
            <a:latin typeface="Times New Roman" panose="02020603050405020304" pitchFamily="18" charset="0"/>
            <a:cs typeface="Times New Roman" panose="02020603050405020304" pitchFamily="18" charset="0"/>
          </a:endParaRPr>
        </a:p>
      </dsp:txBody>
      <dsp:txXfrm>
        <a:off x="173523" y="180010"/>
        <a:ext cx="7829095" cy="4134459"/>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464106-F877-4A6E-9574-9468F5BF8117}">
      <dsp:nvSpPr>
        <dsp:cNvPr id="0" name=""/>
        <dsp:cNvSpPr/>
      </dsp:nvSpPr>
      <dsp:spPr>
        <a:xfrm>
          <a:off x="159219" y="1528461"/>
          <a:ext cx="2347944" cy="1527289"/>
        </a:xfrm>
        <a:prstGeom prst="roundRect">
          <a:avLst>
            <a:gd name="adj" fmla="val 10000"/>
          </a:avLst>
        </a:prstGeom>
        <a:solidFill>
          <a:schemeClr val="lt1">
            <a:alpha val="90000"/>
            <a:hueOff val="0"/>
            <a:satOff val="0"/>
            <a:lumOff val="0"/>
            <a:alphaOff val="0"/>
          </a:schemeClr>
        </a:solidFill>
        <a:ln w="381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85750" lvl="1" indent="-285750" algn="l" defTabSz="1422400">
            <a:lnSpc>
              <a:spcPct val="90000"/>
            </a:lnSpc>
            <a:spcBef>
              <a:spcPct val="0"/>
            </a:spcBef>
            <a:spcAft>
              <a:spcPct val="15000"/>
            </a:spcAft>
            <a:buChar char="••"/>
          </a:pPr>
          <a:r>
            <a:rPr lang="ru-RU" sz="3200" b="1" kern="1200" dirty="0" smtClean="0">
              <a:solidFill>
                <a:srgbClr val="FF0000"/>
              </a:solidFill>
            </a:rPr>
            <a:t>Ошибка</a:t>
          </a:r>
          <a:endParaRPr lang="ru-RU" sz="3200" b="1" kern="1200" dirty="0">
            <a:solidFill>
              <a:srgbClr val="FF0000"/>
            </a:solidFill>
          </a:endParaRPr>
        </a:p>
        <a:p>
          <a:pPr marL="114300" lvl="1" indent="-114300" algn="l" defTabSz="622300">
            <a:lnSpc>
              <a:spcPct val="90000"/>
            </a:lnSpc>
            <a:spcBef>
              <a:spcPct val="0"/>
            </a:spcBef>
            <a:spcAft>
              <a:spcPct val="15000"/>
            </a:spcAft>
            <a:buChar char="••"/>
          </a:pPr>
          <a:endParaRPr lang="ru-RU" sz="1400" kern="1200" dirty="0">
            <a:solidFill>
              <a:schemeClr val="tx1"/>
            </a:solidFill>
          </a:endParaRPr>
        </a:p>
      </dsp:txBody>
      <dsp:txXfrm>
        <a:off x="159219" y="1528461"/>
        <a:ext cx="2347944" cy="1200013"/>
      </dsp:txXfrm>
    </dsp:sp>
    <dsp:sp modelId="{9AAA6665-C859-44E2-B27D-3CE20C9D92BF}">
      <dsp:nvSpPr>
        <dsp:cNvPr id="0" name=""/>
        <dsp:cNvSpPr/>
      </dsp:nvSpPr>
      <dsp:spPr>
        <a:xfrm>
          <a:off x="408714" y="1866566"/>
          <a:ext cx="2880597" cy="2880597"/>
        </a:xfrm>
        <a:prstGeom prst="leftCircularArrow">
          <a:avLst>
            <a:gd name="adj1" fmla="val 2410"/>
            <a:gd name="adj2" fmla="val 291439"/>
            <a:gd name="adj3" fmla="val 2518685"/>
            <a:gd name="adj4" fmla="val 9476224"/>
            <a:gd name="adj5" fmla="val 2811"/>
          </a:avLst>
        </a:prstGeom>
        <a:solidFill>
          <a:schemeClr val="accent5">
            <a:lumMod val="50000"/>
          </a:schemeClr>
        </a:solidFill>
        <a:ln>
          <a:solidFill>
            <a:schemeClr val="accent1">
              <a:lumMod val="50000"/>
            </a:schemeClr>
          </a:solidFill>
        </a:ln>
        <a:effectLst/>
      </dsp:spPr>
      <dsp:style>
        <a:lnRef idx="0">
          <a:scrgbClr r="0" g="0" b="0"/>
        </a:lnRef>
        <a:fillRef idx="1">
          <a:scrgbClr r="0" g="0" b="0"/>
        </a:fillRef>
        <a:effectRef idx="0">
          <a:scrgbClr r="0" g="0" b="0"/>
        </a:effectRef>
        <a:fontRef idx="minor">
          <a:schemeClr val="lt1"/>
        </a:fontRef>
      </dsp:style>
    </dsp:sp>
    <dsp:sp modelId="{23F9F816-B5E7-49E2-B179-8589DE4CF8F7}">
      <dsp:nvSpPr>
        <dsp:cNvPr id="0" name=""/>
        <dsp:cNvSpPr/>
      </dsp:nvSpPr>
      <dsp:spPr>
        <a:xfrm>
          <a:off x="605276" y="2981406"/>
          <a:ext cx="2087061" cy="829955"/>
        </a:xfrm>
        <a:prstGeom prst="roundRect">
          <a:avLst>
            <a:gd name="adj" fmla="val 10000"/>
          </a:avLst>
        </a:prstGeom>
        <a:solidFill>
          <a:schemeClr val="accent3">
            <a:lumMod val="5000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ru-RU" sz="2200" kern="1200" dirty="0" smtClean="0"/>
            <a:t>Бухгалтерская справка  </a:t>
          </a:r>
          <a:endParaRPr lang="ru-RU" sz="2200" kern="1200" dirty="0"/>
        </a:p>
      </dsp:txBody>
      <dsp:txXfrm>
        <a:off x="605276" y="2981406"/>
        <a:ext cx="2087061" cy="829955"/>
      </dsp:txXfrm>
    </dsp:sp>
    <dsp:sp modelId="{DCEBA308-CFD5-4E44-AEF5-37B2E23C6FE8}">
      <dsp:nvSpPr>
        <dsp:cNvPr id="0" name=""/>
        <dsp:cNvSpPr/>
      </dsp:nvSpPr>
      <dsp:spPr>
        <a:xfrm>
          <a:off x="2976928" y="0"/>
          <a:ext cx="3068434" cy="5428457"/>
        </a:xfrm>
        <a:prstGeom prst="roundRect">
          <a:avLst>
            <a:gd name="adj" fmla="val 10000"/>
          </a:avLst>
        </a:prstGeom>
        <a:solidFill>
          <a:schemeClr val="lt1">
            <a:alpha val="90000"/>
            <a:hueOff val="0"/>
            <a:satOff val="0"/>
            <a:lumOff val="0"/>
            <a:alphaOff val="0"/>
          </a:schemeClr>
        </a:solidFill>
        <a:ln w="381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ru-RU" sz="1800" b="1" kern="1200" dirty="0" smtClean="0">
              <a:solidFill>
                <a:schemeClr val="tx1"/>
              </a:solidFill>
              <a:latin typeface="Times New Roman" panose="02020603050405020304" pitchFamily="18" charset="0"/>
              <a:ea typeface="Times New Roman" panose="02020603050405020304" pitchFamily="18" charset="0"/>
              <a:cs typeface="Calibri" panose="020F0502020204030204" pitchFamily="34" charset="0"/>
            </a:rPr>
            <a:t>Наименование исправляемого регистра бухгалтерского учета (Журнала операций</a:t>
          </a:r>
          <a:endParaRPr lang="ru-RU" sz="1800" b="1" kern="1200" dirty="0"/>
        </a:p>
        <a:p>
          <a:pPr marL="171450" lvl="1" indent="-171450" algn="l" defTabSz="800100">
            <a:lnSpc>
              <a:spcPct val="90000"/>
            </a:lnSpc>
            <a:spcBef>
              <a:spcPct val="0"/>
            </a:spcBef>
            <a:spcAft>
              <a:spcPct val="15000"/>
            </a:spcAft>
            <a:buChar char="••"/>
          </a:pPr>
          <a:r>
            <a:rPr lang="ru-RU" sz="1800" b="1" kern="1200" dirty="0" smtClean="0">
              <a:solidFill>
                <a:schemeClr val="tx1"/>
              </a:solidFill>
              <a:latin typeface="Times New Roman" panose="02020603050405020304" pitchFamily="18" charset="0"/>
              <a:ea typeface="Times New Roman" panose="02020603050405020304" pitchFamily="18" charset="0"/>
              <a:cs typeface="Calibri" panose="020F0502020204030204" pitchFamily="34" charset="0"/>
            </a:rPr>
            <a:t>Номер регистра  (при наличии)</a:t>
          </a:r>
          <a:endParaRPr lang="ru-RU" sz="1800" b="1" kern="1200" dirty="0">
            <a:solidFill>
              <a:schemeClr val="tx1"/>
            </a:solidFill>
          </a:endParaRPr>
        </a:p>
        <a:p>
          <a:pPr marL="171450" lvl="1" indent="-171450" algn="l" defTabSz="800100">
            <a:lnSpc>
              <a:spcPct val="90000"/>
            </a:lnSpc>
            <a:spcBef>
              <a:spcPct val="0"/>
            </a:spcBef>
            <a:spcAft>
              <a:spcPct val="15000"/>
            </a:spcAft>
            <a:buChar char="••"/>
          </a:pPr>
          <a:r>
            <a:rPr lang="ru-RU" sz="1800" b="1" kern="1200" dirty="0" smtClean="0">
              <a:solidFill>
                <a:schemeClr val="tx1"/>
              </a:solidFill>
              <a:latin typeface="Times New Roman" panose="02020603050405020304" pitchFamily="18" charset="0"/>
              <a:ea typeface="Times New Roman" panose="02020603050405020304" pitchFamily="18" charset="0"/>
              <a:cs typeface="Calibri" panose="020F0502020204030204" pitchFamily="34" charset="0"/>
            </a:rPr>
            <a:t>Период, за который был  составлен регистр</a:t>
          </a:r>
          <a:endParaRPr lang="ru-RU" sz="1800" b="1" kern="1200" dirty="0"/>
        </a:p>
        <a:p>
          <a:pPr marL="171450" lvl="1" indent="-171450" algn="l" defTabSz="800100">
            <a:lnSpc>
              <a:spcPct val="90000"/>
            </a:lnSpc>
            <a:spcBef>
              <a:spcPct val="0"/>
            </a:spcBef>
            <a:spcAft>
              <a:spcPct val="15000"/>
            </a:spcAft>
            <a:buChar char="••"/>
          </a:pPr>
          <a:r>
            <a:rPr lang="ru-RU" sz="1800" b="1" kern="1200" dirty="0" smtClean="0">
              <a:solidFill>
                <a:schemeClr val="tx1"/>
              </a:solidFill>
              <a:latin typeface="Times New Roman" panose="02020603050405020304" pitchFamily="18" charset="0"/>
              <a:ea typeface="Times New Roman" panose="02020603050405020304" pitchFamily="18" charset="0"/>
              <a:cs typeface="Calibri" panose="020F0502020204030204" pitchFamily="34" charset="0"/>
            </a:rPr>
            <a:t>Период, в котором были выявлены ошибки</a:t>
          </a:r>
          <a:r>
            <a:rPr lang="ru-RU" sz="1800" b="1" kern="1200" dirty="0" smtClean="0">
              <a:solidFill>
                <a:schemeClr val="tx1"/>
              </a:solidFill>
            </a:rPr>
            <a:t> </a:t>
          </a:r>
          <a:endParaRPr lang="ru-RU" sz="1800" b="1" kern="1200" dirty="0"/>
        </a:p>
      </dsp:txBody>
      <dsp:txXfrm>
        <a:off x="2976928" y="1163240"/>
        <a:ext cx="3068434" cy="4265216"/>
      </dsp:txXfrm>
    </dsp:sp>
    <dsp:sp modelId="{B59F8D2A-485F-4C73-844E-D501E2CE65CA}">
      <dsp:nvSpPr>
        <dsp:cNvPr id="0" name=""/>
        <dsp:cNvSpPr/>
      </dsp:nvSpPr>
      <dsp:spPr>
        <a:xfrm>
          <a:off x="5244687" y="-183150"/>
          <a:ext cx="3055544" cy="3425934"/>
        </a:xfrm>
        <a:prstGeom prst="circularArrow">
          <a:avLst>
            <a:gd name="adj1" fmla="val 1867"/>
            <a:gd name="adj2" fmla="val 223002"/>
            <a:gd name="adj3" fmla="val 21549340"/>
            <a:gd name="adj4" fmla="val 14523363"/>
            <a:gd name="adj5" fmla="val 2178"/>
          </a:avLst>
        </a:prstGeom>
        <a:solidFill>
          <a:schemeClr val="accent5">
            <a:lumMod val="50000"/>
          </a:schemeClr>
        </a:solidFill>
        <a:ln>
          <a:solidFill>
            <a:srgbClr val="002060"/>
          </a:solidFill>
        </a:ln>
        <a:effectLst/>
      </dsp:spPr>
      <dsp:style>
        <a:lnRef idx="0">
          <a:scrgbClr r="0" g="0" b="0"/>
        </a:lnRef>
        <a:fillRef idx="1">
          <a:scrgbClr r="0" g="0" b="0"/>
        </a:fillRef>
        <a:effectRef idx="0">
          <a:scrgbClr r="0" g="0" b="0"/>
        </a:effectRef>
        <a:fontRef idx="minor">
          <a:schemeClr val="lt1"/>
        </a:fontRef>
      </dsp:style>
    </dsp:sp>
    <dsp:sp modelId="{54FF45FA-267F-427A-9B12-229D52D1D6FF}">
      <dsp:nvSpPr>
        <dsp:cNvPr id="0" name=""/>
        <dsp:cNvSpPr/>
      </dsp:nvSpPr>
      <dsp:spPr>
        <a:xfrm>
          <a:off x="3681355" y="374197"/>
          <a:ext cx="2087061" cy="840379"/>
        </a:xfrm>
        <a:prstGeom prst="roundRect">
          <a:avLst>
            <a:gd name="adj" fmla="val 10000"/>
          </a:avLst>
        </a:prstGeom>
        <a:solidFill>
          <a:schemeClr val="accent3">
            <a:lumMod val="5000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ru-RU" sz="2200" kern="1200" dirty="0" smtClean="0"/>
            <a:t>Бухгалтерская справка</a:t>
          </a:r>
          <a:endParaRPr lang="ru-RU" sz="2200" kern="1200" dirty="0"/>
        </a:p>
      </dsp:txBody>
      <dsp:txXfrm>
        <a:off x="3681355" y="374197"/>
        <a:ext cx="2087061" cy="840379"/>
      </dsp:txXfrm>
    </dsp:sp>
    <dsp:sp modelId="{688ED6CA-B1FD-401D-99FD-123E13E110DB}">
      <dsp:nvSpPr>
        <dsp:cNvPr id="0" name=""/>
        <dsp:cNvSpPr/>
      </dsp:nvSpPr>
      <dsp:spPr>
        <a:xfrm>
          <a:off x="6202848" y="1630208"/>
          <a:ext cx="2774706" cy="3608824"/>
        </a:xfrm>
        <a:prstGeom prst="roundRect">
          <a:avLst>
            <a:gd name="adj" fmla="val 10000"/>
          </a:avLst>
        </a:prstGeom>
        <a:solidFill>
          <a:schemeClr val="lt1">
            <a:alpha val="90000"/>
            <a:hueOff val="0"/>
            <a:satOff val="0"/>
            <a:lumOff val="0"/>
            <a:alphaOff val="0"/>
          </a:schemeClr>
        </a:solidFill>
        <a:ln w="381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ru-RU" sz="1800" b="1" kern="1200" dirty="0" smtClean="0">
              <a:solidFill>
                <a:srgbClr val="FF0000"/>
              </a:solidFill>
              <a:latin typeface="Times New Roman" panose="02020603050405020304" pitchFamily="18" charset="0"/>
              <a:ea typeface="Times New Roman" panose="02020603050405020304" pitchFamily="18" charset="0"/>
              <a:cs typeface="Calibri" panose="020F0502020204030204" pitchFamily="34" charset="0"/>
            </a:rPr>
            <a:t>Бухгалтерские записи по исправлению ошибок прошлых лет подлежат обособлению:</a:t>
          </a:r>
          <a:endParaRPr lang="ru-RU" sz="1800" kern="1200" dirty="0"/>
        </a:p>
        <a:p>
          <a:pPr marL="171450" lvl="1" indent="-171450" algn="l" defTabSz="800100">
            <a:lnSpc>
              <a:spcPct val="90000"/>
            </a:lnSpc>
            <a:spcBef>
              <a:spcPct val="0"/>
            </a:spcBef>
            <a:spcAft>
              <a:spcPct val="15000"/>
            </a:spcAft>
            <a:buChar char="••"/>
          </a:pPr>
          <a:r>
            <a:rPr lang="ru-RU" sz="1800" b="1" kern="1200" dirty="0" smtClean="0">
              <a:solidFill>
                <a:srgbClr val="FF0000"/>
              </a:solidFill>
              <a:latin typeface="Times New Roman" panose="02020603050405020304" pitchFamily="18" charset="0"/>
              <a:ea typeface="Times New Roman" panose="02020603050405020304" pitchFamily="18" charset="0"/>
              <a:cs typeface="Calibri" panose="020F0502020204030204" pitchFamily="34" charset="0"/>
            </a:rPr>
            <a:t>в бухгалтерском (бюджетном) учете</a:t>
          </a:r>
          <a:endParaRPr lang="ru-RU" sz="1800" kern="1200" dirty="0"/>
        </a:p>
        <a:p>
          <a:pPr marL="171450" lvl="1" indent="-171450" algn="l" defTabSz="800100">
            <a:lnSpc>
              <a:spcPct val="90000"/>
            </a:lnSpc>
            <a:spcBef>
              <a:spcPct val="0"/>
            </a:spcBef>
            <a:spcAft>
              <a:spcPct val="15000"/>
            </a:spcAft>
            <a:buChar char="••"/>
          </a:pPr>
          <a:r>
            <a:rPr lang="ru-RU" sz="1800" b="1" kern="1200" dirty="0" smtClean="0">
              <a:solidFill>
                <a:srgbClr val="FF0000"/>
              </a:solidFill>
              <a:latin typeface="Times New Roman" panose="02020603050405020304" pitchFamily="18" charset="0"/>
              <a:ea typeface="Times New Roman" panose="02020603050405020304" pitchFamily="18" charset="0"/>
              <a:cs typeface="Calibri" panose="020F0502020204030204" pitchFamily="34" charset="0"/>
            </a:rPr>
            <a:t> бухгалтерской (финансовой) отчетности</a:t>
          </a:r>
          <a:endParaRPr lang="ru-RU" sz="1800" kern="1200" dirty="0"/>
        </a:p>
      </dsp:txBody>
      <dsp:txXfrm>
        <a:off x="6202848" y="1630208"/>
        <a:ext cx="2774706" cy="2835504"/>
      </dsp:txXfrm>
    </dsp:sp>
    <dsp:sp modelId="{CAAB39B4-7D1D-43FC-83C6-CA6BB2E5669A}">
      <dsp:nvSpPr>
        <dsp:cNvPr id="0" name=""/>
        <dsp:cNvSpPr/>
      </dsp:nvSpPr>
      <dsp:spPr>
        <a:xfrm>
          <a:off x="6944874" y="4646393"/>
          <a:ext cx="2087061" cy="829955"/>
        </a:xfrm>
        <a:prstGeom prst="roundRect">
          <a:avLst>
            <a:gd name="adj" fmla="val 10000"/>
          </a:avLst>
        </a:prstGeom>
        <a:solidFill>
          <a:schemeClr val="accent3">
            <a:lumMod val="5000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ru-RU" sz="2200" kern="1200" dirty="0" smtClean="0"/>
            <a:t>Бухгалтерская справка</a:t>
          </a:r>
          <a:endParaRPr lang="ru-RU" sz="2200" kern="1200" dirty="0"/>
        </a:p>
      </dsp:txBody>
      <dsp:txXfrm>
        <a:off x="6944874" y="4646393"/>
        <a:ext cx="2087061" cy="829955"/>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363DACD-26E0-4083-AC66-9E1122D18B1B}">
      <dsp:nvSpPr>
        <dsp:cNvPr id="0" name=""/>
        <dsp:cNvSpPr/>
      </dsp:nvSpPr>
      <dsp:spPr>
        <a:xfrm>
          <a:off x="0" y="0"/>
          <a:ext cx="4561234" cy="4561234"/>
        </a:xfrm>
        <a:prstGeom prst="pie">
          <a:avLst>
            <a:gd name="adj1" fmla="val 5400000"/>
            <a:gd name="adj2" fmla="val 162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62AE0B-1DFC-47FF-8BB6-E013F2834339}">
      <dsp:nvSpPr>
        <dsp:cNvPr id="0" name=""/>
        <dsp:cNvSpPr/>
      </dsp:nvSpPr>
      <dsp:spPr>
        <a:xfrm>
          <a:off x="2280617" y="0"/>
          <a:ext cx="7156649" cy="4561234"/>
        </a:xfrm>
        <a:prstGeom prst="rect">
          <a:avLst/>
        </a:prstGeom>
        <a:solidFill>
          <a:schemeClr val="lt1"/>
        </a:solidFill>
        <a:ln w="38100" cap="flat" cmpd="sng" algn="ctr">
          <a:solidFill>
            <a:srgbClr val="00B050"/>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ru-RU" sz="2400" b="0" i="0" kern="1200" dirty="0" smtClean="0"/>
            <a:t>Информация по ошибкам прошлых лет в отчетности текущего финансового года не отражается</a:t>
          </a:r>
          <a:endParaRPr lang="ru-RU" sz="2400" kern="1200" dirty="0"/>
        </a:p>
      </dsp:txBody>
      <dsp:txXfrm>
        <a:off x="2280617" y="0"/>
        <a:ext cx="7156649" cy="2166586"/>
      </dsp:txXfrm>
    </dsp:sp>
    <dsp:sp modelId="{DB276177-6F28-490B-96DA-65D769C6E57A}">
      <dsp:nvSpPr>
        <dsp:cNvPr id="0" name=""/>
        <dsp:cNvSpPr/>
      </dsp:nvSpPr>
      <dsp:spPr>
        <a:xfrm>
          <a:off x="1197323" y="2166586"/>
          <a:ext cx="2166586" cy="2166586"/>
        </a:xfrm>
        <a:prstGeom prst="pie">
          <a:avLst>
            <a:gd name="adj1" fmla="val 5400000"/>
            <a:gd name="adj2" fmla="val 162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3A1BE8-D0EA-4C42-AAD4-290A03875D9C}">
      <dsp:nvSpPr>
        <dsp:cNvPr id="0" name=""/>
        <dsp:cNvSpPr/>
      </dsp:nvSpPr>
      <dsp:spPr>
        <a:xfrm>
          <a:off x="2280617" y="2078568"/>
          <a:ext cx="7156649" cy="2342621"/>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ru-RU" sz="2300" b="0" i="0" kern="1200" dirty="0" smtClean="0"/>
            <a:t>В случае ретроспективного пересчета бухгалтерской (финансовой) отчетности утвержденная бухгалтерская (финансовая) отчетность за предшествующий год (годы) </a:t>
          </a:r>
          <a:r>
            <a:rPr lang="ru-RU" sz="2300" b="1" i="0" kern="1200" dirty="0" smtClean="0"/>
            <a:t>не подлежит пересмотру, замене и повторному представлению </a:t>
          </a:r>
          <a:r>
            <a:rPr lang="ru-RU" sz="2300" b="0" i="0" kern="1200" dirty="0" smtClean="0"/>
            <a:t>пользователям бухгалтерской (финансовой) отчетности</a:t>
          </a:r>
          <a:endParaRPr lang="ru-RU" sz="2300" kern="1200" dirty="0"/>
        </a:p>
      </dsp:txBody>
      <dsp:txXfrm>
        <a:off x="2280617" y="2078568"/>
        <a:ext cx="7156649" cy="2342621"/>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3B5C8C2-CDA2-4A40-814F-483E27A76B8D}">
      <dsp:nvSpPr>
        <dsp:cNvPr id="0" name=""/>
        <dsp:cNvSpPr/>
      </dsp:nvSpPr>
      <dsp:spPr>
        <a:xfrm>
          <a:off x="2743863" y="1368374"/>
          <a:ext cx="1680459" cy="1680459"/>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BBD9C890-D1DF-4E17-92FE-9177E09042C7}">
      <dsp:nvSpPr>
        <dsp:cNvPr id="0" name=""/>
        <dsp:cNvSpPr/>
      </dsp:nvSpPr>
      <dsp:spPr>
        <a:xfrm>
          <a:off x="2609426" y="0"/>
          <a:ext cx="1949333" cy="112830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2889250" rtl="0">
            <a:lnSpc>
              <a:spcPct val="90000"/>
            </a:lnSpc>
            <a:spcBef>
              <a:spcPct val="0"/>
            </a:spcBef>
            <a:spcAft>
              <a:spcPct val="35000"/>
            </a:spcAft>
          </a:pPr>
          <a:endParaRPr lang="ru-RU" sz="6500" kern="1200" dirty="0"/>
        </a:p>
      </dsp:txBody>
      <dsp:txXfrm>
        <a:off x="2609426" y="0"/>
        <a:ext cx="1949333" cy="1128308"/>
      </dsp:txXfrm>
    </dsp:sp>
    <dsp:sp modelId="{AAA0085D-FCAD-4963-A45D-053721FFB499}">
      <dsp:nvSpPr>
        <dsp:cNvPr id="0" name=""/>
        <dsp:cNvSpPr/>
      </dsp:nvSpPr>
      <dsp:spPr>
        <a:xfrm>
          <a:off x="3383110" y="1832661"/>
          <a:ext cx="1680459" cy="1680459"/>
        </a:xfrm>
        <a:prstGeom prst="ellipse">
          <a:avLst/>
        </a:prstGeom>
        <a:solidFill>
          <a:schemeClr val="accent2">
            <a:alpha val="50000"/>
            <a:hueOff val="-1256336"/>
            <a:satOff val="10595"/>
            <a:lumOff val="16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8E89C63-1D9F-4634-8330-244E239991ED}">
      <dsp:nvSpPr>
        <dsp:cNvPr id="0" name=""/>
        <dsp:cNvSpPr/>
      </dsp:nvSpPr>
      <dsp:spPr>
        <a:xfrm>
          <a:off x="1564488" y="96742"/>
          <a:ext cx="6054621" cy="122433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44500" rtl="0">
            <a:lnSpc>
              <a:spcPct val="90000"/>
            </a:lnSpc>
            <a:spcBef>
              <a:spcPct val="0"/>
            </a:spcBef>
            <a:spcAft>
              <a:spcPct val="35000"/>
            </a:spcAft>
          </a:pPr>
          <a:endParaRPr lang="ru-RU" sz="1000" kern="1200" dirty="0"/>
        </a:p>
      </dsp:txBody>
      <dsp:txXfrm>
        <a:off x="1564488" y="96742"/>
        <a:ext cx="6054621" cy="1224335"/>
      </dsp:txXfrm>
    </dsp:sp>
    <dsp:sp modelId="{499B40FC-1D73-4A58-9175-9B8BBD25E702}">
      <dsp:nvSpPr>
        <dsp:cNvPr id="0" name=""/>
        <dsp:cNvSpPr/>
      </dsp:nvSpPr>
      <dsp:spPr>
        <a:xfrm>
          <a:off x="3139107" y="2584547"/>
          <a:ext cx="1680459" cy="1680459"/>
        </a:xfrm>
        <a:prstGeom prst="ellipse">
          <a:avLst/>
        </a:prstGeom>
        <a:solidFill>
          <a:schemeClr val="accent2">
            <a:alpha val="50000"/>
            <a:hueOff val="-2512671"/>
            <a:satOff val="21189"/>
            <a:lumOff val="3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5A0FAC5-CBFF-4134-8221-75BA86549B23}">
      <dsp:nvSpPr>
        <dsp:cNvPr id="0" name=""/>
        <dsp:cNvSpPr/>
      </dsp:nvSpPr>
      <dsp:spPr>
        <a:xfrm>
          <a:off x="392563" y="168742"/>
          <a:ext cx="8711319" cy="112938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ru-RU" sz="2400" b="0" i="0" kern="1200" dirty="0" smtClean="0">
              <a:latin typeface="Times New Roman" panose="02020603050405020304" pitchFamily="18" charset="0"/>
              <a:cs typeface="Times New Roman" panose="02020603050405020304" pitchFamily="18" charset="0"/>
            </a:rPr>
            <a:t>1. </a:t>
          </a:r>
          <a:r>
            <a:rPr lang="ru-RU" sz="2400" b="1" i="0" kern="1200" dirty="0" smtClean="0">
              <a:solidFill>
                <a:srgbClr val="FF0000"/>
              </a:solidFill>
              <a:latin typeface="Times New Roman" panose="02020603050405020304" pitchFamily="18" charset="0"/>
              <a:cs typeface="Times New Roman" panose="02020603050405020304" pitchFamily="18" charset="0"/>
            </a:rPr>
            <a:t>Входящие остатк</a:t>
          </a:r>
          <a:r>
            <a:rPr lang="ru-RU" sz="2400" b="0" i="0" kern="1200" dirty="0" smtClean="0">
              <a:solidFill>
                <a:srgbClr val="FF0000"/>
              </a:solidFill>
              <a:latin typeface="Times New Roman" panose="02020603050405020304" pitchFamily="18" charset="0"/>
              <a:cs typeface="Times New Roman" panose="02020603050405020304" pitchFamily="18" charset="0"/>
            </a:rPr>
            <a:t>и </a:t>
          </a:r>
          <a:r>
            <a:rPr lang="ru-RU" sz="2400" b="0" i="0" kern="1200" dirty="0" smtClean="0">
              <a:latin typeface="Times New Roman" panose="02020603050405020304" pitchFamily="18" charset="0"/>
              <a:cs typeface="Times New Roman" panose="02020603050405020304" pitchFamily="18" charset="0"/>
            </a:rPr>
            <a:t>по статье «Финансовый результат прошлых отчетных периодов» бухгалтерского баланса</a:t>
          </a:r>
        </a:p>
        <a:p>
          <a:pPr lvl="0" algn="ctr" defTabSz="1066800" rtl="0">
            <a:lnSpc>
              <a:spcPct val="90000"/>
            </a:lnSpc>
            <a:spcBef>
              <a:spcPct val="0"/>
            </a:spcBef>
            <a:spcAft>
              <a:spcPct val="35000"/>
            </a:spcAft>
          </a:pPr>
          <a:r>
            <a:rPr lang="ru-RU" sz="2400" b="0" i="0" kern="1200" dirty="0" smtClean="0">
              <a:latin typeface="Times New Roman" panose="02020603050405020304" pitchFamily="18" charset="0"/>
              <a:cs typeface="Times New Roman" panose="02020603050405020304" pitchFamily="18" charset="0"/>
            </a:rPr>
            <a:t>- </a:t>
          </a:r>
          <a:r>
            <a:rPr lang="ru-RU" sz="2400" b="1" i="0" kern="1200" dirty="0" smtClean="0">
              <a:latin typeface="Times New Roman" panose="02020603050405020304" pitchFamily="18" charset="0"/>
              <a:cs typeface="Times New Roman" panose="02020603050405020304" pitchFamily="18" charset="0"/>
            </a:rPr>
            <a:t>за самый ранний предшествующий год,</a:t>
          </a:r>
          <a:r>
            <a:rPr lang="ru-RU" sz="2400" b="0" i="0" kern="1200" dirty="0" smtClean="0">
              <a:latin typeface="Times New Roman" panose="02020603050405020304" pitchFamily="18" charset="0"/>
              <a:cs typeface="Times New Roman" panose="02020603050405020304" pitchFamily="18" charset="0"/>
            </a:rPr>
            <a:t> к которому такие корректировки возможно применить</a:t>
          </a:r>
          <a:endParaRPr lang="ru-RU" sz="2400" kern="1200" dirty="0">
            <a:latin typeface="Times New Roman" panose="02020603050405020304" pitchFamily="18" charset="0"/>
            <a:cs typeface="Times New Roman" panose="02020603050405020304" pitchFamily="18" charset="0"/>
          </a:endParaRPr>
        </a:p>
      </dsp:txBody>
      <dsp:txXfrm>
        <a:off x="392563" y="168742"/>
        <a:ext cx="8711319" cy="1129387"/>
      </dsp:txXfrm>
    </dsp:sp>
    <dsp:sp modelId="{1284FEA5-DD01-4F7F-85E2-A81A0C5C3849}">
      <dsp:nvSpPr>
        <dsp:cNvPr id="0" name=""/>
        <dsp:cNvSpPr/>
      </dsp:nvSpPr>
      <dsp:spPr>
        <a:xfrm>
          <a:off x="2348619" y="2584547"/>
          <a:ext cx="1680459" cy="1680459"/>
        </a:xfrm>
        <a:prstGeom prst="ellipse">
          <a:avLst/>
        </a:prstGeom>
        <a:solidFill>
          <a:schemeClr val="accent2">
            <a:alpha val="50000"/>
            <a:hueOff val="-3769007"/>
            <a:satOff val="31784"/>
            <a:lumOff val="48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684B25E6-3EF3-4761-A6B8-EBE07CF4C8C8}">
      <dsp:nvSpPr>
        <dsp:cNvPr id="0" name=""/>
        <dsp:cNvSpPr/>
      </dsp:nvSpPr>
      <dsp:spPr>
        <a:xfrm>
          <a:off x="6106271" y="1752915"/>
          <a:ext cx="2428783" cy="122433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ru-RU" sz="2400" b="0" i="0" kern="1200" dirty="0" smtClean="0">
              <a:latin typeface="Times New Roman" panose="02020603050405020304" pitchFamily="18" charset="0"/>
              <a:cs typeface="Times New Roman" panose="02020603050405020304" pitchFamily="18" charset="0"/>
            </a:rPr>
            <a:t>- </a:t>
          </a:r>
          <a:r>
            <a:rPr lang="ru-RU" sz="2400" b="1" i="0" kern="1200" dirty="0" smtClean="0">
              <a:latin typeface="Times New Roman" panose="02020603050405020304" pitchFamily="18" charset="0"/>
              <a:cs typeface="Times New Roman" panose="02020603050405020304" pitchFamily="18" charset="0"/>
            </a:rPr>
            <a:t>либо на начало отчетного года</a:t>
          </a:r>
          <a:endParaRPr lang="ru-RU" sz="2400" b="1" kern="1200" dirty="0">
            <a:latin typeface="Times New Roman" panose="02020603050405020304" pitchFamily="18" charset="0"/>
            <a:cs typeface="Times New Roman" panose="02020603050405020304" pitchFamily="18" charset="0"/>
          </a:endParaRPr>
        </a:p>
      </dsp:txBody>
      <dsp:txXfrm>
        <a:off x="6106271" y="1752915"/>
        <a:ext cx="2428783" cy="1224335"/>
      </dsp:txXfrm>
    </dsp:sp>
    <dsp:sp modelId="{CB32E8C8-74FA-4A6A-B0A2-867CB9A04550}">
      <dsp:nvSpPr>
        <dsp:cNvPr id="0" name=""/>
        <dsp:cNvSpPr/>
      </dsp:nvSpPr>
      <dsp:spPr>
        <a:xfrm>
          <a:off x="1839675" y="1752923"/>
          <a:ext cx="1680459" cy="1680459"/>
        </a:xfrm>
        <a:prstGeom prst="ellipse">
          <a:avLst/>
        </a:prstGeom>
        <a:solidFill>
          <a:schemeClr val="accent2">
            <a:alpha val="50000"/>
            <a:hueOff val="-5025342"/>
            <a:satOff val="42378"/>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084E3F5-94AC-4364-AEED-3CF551C07DFF}">
      <dsp:nvSpPr>
        <dsp:cNvPr id="0" name=""/>
        <dsp:cNvSpPr/>
      </dsp:nvSpPr>
      <dsp:spPr>
        <a:xfrm>
          <a:off x="4934530" y="3769147"/>
          <a:ext cx="3635415" cy="98333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ru-RU" sz="2400" b="0" i="0" kern="1200" dirty="0" smtClean="0">
              <a:latin typeface="Times New Roman" panose="02020603050405020304" pitchFamily="18" charset="0"/>
              <a:cs typeface="Times New Roman" panose="02020603050405020304" pitchFamily="18" charset="0"/>
            </a:rPr>
            <a:t>2. </a:t>
          </a:r>
          <a:r>
            <a:rPr lang="ru-RU" sz="2400" b="1" i="0" kern="1200" dirty="0" smtClean="0">
              <a:solidFill>
                <a:srgbClr val="FF0000"/>
              </a:solidFill>
              <a:latin typeface="Times New Roman" panose="02020603050405020304" pitchFamily="18" charset="0"/>
              <a:cs typeface="Times New Roman" panose="02020603050405020304" pitchFamily="18" charset="0"/>
            </a:rPr>
            <a:t>Значения связанных статей</a:t>
          </a:r>
          <a:r>
            <a:rPr lang="ru-RU" sz="2400" b="0" i="0" kern="1200" dirty="0" smtClean="0">
              <a:solidFill>
                <a:srgbClr val="FF0000"/>
              </a:solidFill>
              <a:latin typeface="Times New Roman" panose="02020603050405020304" pitchFamily="18" charset="0"/>
              <a:cs typeface="Times New Roman" panose="02020603050405020304" pitchFamily="18" charset="0"/>
            </a:rPr>
            <a:t> </a:t>
          </a:r>
          <a:r>
            <a:rPr lang="ru-RU" sz="2400" b="0" i="0" kern="1200" dirty="0" smtClean="0">
              <a:latin typeface="Times New Roman" panose="02020603050405020304" pitchFamily="18" charset="0"/>
              <a:cs typeface="Times New Roman" panose="02020603050405020304" pitchFamily="18" charset="0"/>
            </a:rPr>
            <a:t>бухгалтерской (финансовой) отчетности </a:t>
          </a:r>
          <a:endParaRPr lang="ru-RU" sz="2400" kern="1200" dirty="0">
            <a:latin typeface="Times New Roman" panose="02020603050405020304" pitchFamily="18" charset="0"/>
            <a:cs typeface="Times New Roman" panose="02020603050405020304" pitchFamily="18" charset="0"/>
          </a:endParaRPr>
        </a:p>
      </dsp:txBody>
      <dsp:txXfrm>
        <a:off x="4934530" y="3769147"/>
        <a:ext cx="3635415" cy="98333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743CF2-F1A0-4A85-8D76-95929FD35AE4}">
      <dsp:nvSpPr>
        <dsp:cNvPr id="0" name=""/>
        <dsp:cNvSpPr/>
      </dsp:nvSpPr>
      <dsp:spPr>
        <a:xfrm>
          <a:off x="846431" y="0"/>
          <a:ext cx="4542978" cy="4542978"/>
        </a:xfrm>
        <a:prstGeom prst="triangl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29878E-92BA-4FF7-8C1F-97375EE4BFBD}">
      <dsp:nvSpPr>
        <dsp:cNvPr id="0" name=""/>
        <dsp:cNvSpPr/>
      </dsp:nvSpPr>
      <dsp:spPr>
        <a:xfrm>
          <a:off x="1843541" y="405648"/>
          <a:ext cx="4946078" cy="605443"/>
        </a:xfrm>
        <a:prstGeom prst="roundRect">
          <a:avLst/>
        </a:prstGeom>
        <a:solidFill>
          <a:schemeClr val="accent5">
            <a:lumMod val="40000"/>
            <a:lumOff val="60000"/>
            <a:alpha val="9000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Рабочий план счетов и его применение</a:t>
          </a:r>
          <a:endParaRPr lang="ru-RU" sz="2400" kern="1200" dirty="0"/>
        </a:p>
      </dsp:txBody>
      <dsp:txXfrm>
        <a:off x="1843541" y="405648"/>
        <a:ext cx="4946078" cy="605443"/>
      </dsp:txXfrm>
    </dsp:sp>
    <dsp:sp modelId="{571A9A89-B4F2-4276-A395-59E2C8217E60}">
      <dsp:nvSpPr>
        <dsp:cNvPr id="0" name=""/>
        <dsp:cNvSpPr/>
      </dsp:nvSpPr>
      <dsp:spPr>
        <a:xfrm>
          <a:off x="1555527" y="1376203"/>
          <a:ext cx="5594395" cy="858906"/>
        </a:xfrm>
        <a:prstGeom prst="roundRect">
          <a:avLst/>
        </a:prstGeom>
        <a:solidFill>
          <a:schemeClr val="accent6">
            <a:lumMod val="40000"/>
            <a:lumOff val="60000"/>
            <a:alpha val="9000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правила документооборота</a:t>
          </a:r>
          <a:endParaRPr lang="ru-RU" sz="2800" kern="1200" dirty="0">
            <a:solidFill>
              <a:schemeClr val="tx1"/>
            </a:solidFill>
          </a:endParaRPr>
        </a:p>
      </dsp:txBody>
      <dsp:txXfrm>
        <a:off x="1555527" y="1376203"/>
        <a:ext cx="5594395" cy="858906"/>
      </dsp:txXfrm>
    </dsp:sp>
    <dsp:sp modelId="{C5A9CA1C-C156-46A7-B1F0-9C0BADB279EC}">
      <dsp:nvSpPr>
        <dsp:cNvPr id="0" name=""/>
        <dsp:cNvSpPr/>
      </dsp:nvSpPr>
      <dsp:spPr>
        <a:xfrm>
          <a:off x="706056" y="2464249"/>
          <a:ext cx="7396867" cy="878275"/>
        </a:xfrm>
        <a:prstGeom prst="roundRect">
          <a:avLst/>
        </a:prstGeom>
        <a:solidFill>
          <a:srgbClr val="FFFF00">
            <a:alpha val="90000"/>
          </a:srgb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ru-RU" sz="2800" kern="1200" dirty="0">
            <a:solidFill>
              <a:schemeClr val="tx1"/>
            </a:solidFill>
          </a:endParaRPr>
        </a:p>
      </dsp:txBody>
      <dsp:txXfrm>
        <a:off x="706056" y="2464249"/>
        <a:ext cx="7396867" cy="878275"/>
      </dsp:txXfrm>
    </dsp:sp>
    <dsp:sp modelId="{C47603D0-F003-4275-8C7B-C698B7ADA26A}">
      <dsp:nvSpPr>
        <dsp:cNvPr id="0" name=""/>
        <dsp:cNvSpPr/>
      </dsp:nvSpPr>
      <dsp:spPr>
        <a:xfrm>
          <a:off x="655575" y="3592629"/>
          <a:ext cx="7375577" cy="858906"/>
        </a:xfrm>
        <a:prstGeom prst="roundRect">
          <a:avLst/>
        </a:prstGeom>
        <a:solidFill>
          <a:schemeClr val="accent3">
            <a:lumMod val="60000"/>
            <a:lumOff val="40000"/>
            <a:alpha val="9000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порядок проведения инвентаризации имущества, учитываемого на </a:t>
          </a:r>
          <a:r>
            <a:rPr lang="ru-RU" sz="2400" kern="1200" dirty="0" err="1"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забалансовых</a:t>
          </a:r>
          <a:r>
            <a:rPr lang="ru-RU" sz="2400" kern="12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счетах</a:t>
          </a:r>
          <a:endParaRPr lang="ru-RU" sz="2400" kern="1200" dirty="0"/>
        </a:p>
      </dsp:txBody>
      <dsp:txXfrm>
        <a:off x="655575" y="3592629"/>
        <a:ext cx="7375577" cy="858906"/>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0C17B6B-1534-4DD9-A30E-4A71A1A990CB}">
      <dsp:nvSpPr>
        <dsp:cNvPr id="0" name=""/>
        <dsp:cNvSpPr/>
      </dsp:nvSpPr>
      <dsp:spPr>
        <a:xfrm>
          <a:off x="850908" y="0"/>
          <a:ext cx="1184442" cy="66247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t>Сальдо на   01.01.2019</a:t>
          </a:r>
        </a:p>
      </dsp:txBody>
      <dsp:txXfrm>
        <a:off x="850908" y="0"/>
        <a:ext cx="1184442" cy="1987420"/>
      </dsp:txXfrm>
    </dsp:sp>
    <dsp:sp modelId="{39CE2143-79FB-4AC1-9409-D019A47FFEF1}">
      <dsp:nvSpPr>
        <dsp:cNvPr id="0" name=""/>
        <dsp:cNvSpPr/>
      </dsp:nvSpPr>
      <dsp:spPr>
        <a:xfrm>
          <a:off x="154131" y="1368152"/>
          <a:ext cx="2380961" cy="111492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FF0000"/>
              </a:solidFill>
            </a:rPr>
            <a:t>Главная книга  2019 г. </a:t>
          </a:r>
        </a:p>
        <a:p>
          <a:pPr lvl="0" algn="ctr" defTabSz="622300">
            <a:lnSpc>
              <a:spcPct val="90000"/>
            </a:lnSpc>
            <a:spcBef>
              <a:spcPct val="0"/>
            </a:spcBef>
            <a:spcAft>
              <a:spcPct val="35000"/>
            </a:spcAft>
          </a:pPr>
          <a:r>
            <a:rPr lang="ru-RU" sz="1400" b="1" kern="1200" dirty="0" smtClean="0"/>
            <a:t>1 10112 000 - </a:t>
          </a:r>
          <a:r>
            <a:rPr lang="ru-RU" sz="1400" b="1" kern="1200" dirty="0" smtClean="0">
              <a:solidFill>
                <a:srgbClr val="0070C0"/>
              </a:solidFill>
            </a:rPr>
            <a:t>2500000, 00</a:t>
          </a:r>
        </a:p>
        <a:p>
          <a:pPr lvl="0" algn="ctr" defTabSz="622300">
            <a:lnSpc>
              <a:spcPct val="90000"/>
            </a:lnSpc>
            <a:spcBef>
              <a:spcPct val="0"/>
            </a:spcBef>
            <a:spcAft>
              <a:spcPct val="35000"/>
            </a:spcAft>
          </a:pPr>
          <a:r>
            <a:rPr lang="ru-RU" sz="1400" b="1" kern="1200" dirty="0" smtClean="0"/>
            <a:t>1 10412 000 -15000,00</a:t>
          </a:r>
        </a:p>
        <a:p>
          <a:pPr lvl="0" algn="ctr" defTabSz="622300">
            <a:lnSpc>
              <a:spcPct val="90000"/>
            </a:lnSpc>
            <a:spcBef>
              <a:spcPct val="0"/>
            </a:spcBef>
            <a:spcAft>
              <a:spcPct val="35000"/>
            </a:spcAft>
          </a:pPr>
          <a:r>
            <a:rPr lang="ru-RU" sz="1400" b="1" kern="1200" dirty="0" smtClean="0"/>
            <a:t>1 40130 000 – 2 485 000,00</a:t>
          </a:r>
          <a:endParaRPr lang="ru-RU" sz="1400" b="1" kern="1200" dirty="0"/>
        </a:p>
      </dsp:txBody>
      <dsp:txXfrm>
        <a:off x="154131" y="1368152"/>
        <a:ext cx="2380961" cy="1114926"/>
      </dsp:txXfrm>
    </dsp:sp>
    <dsp:sp modelId="{6F3E1B5A-3622-4DB3-B6BE-E17F4EAFD56C}">
      <dsp:nvSpPr>
        <dsp:cNvPr id="0" name=""/>
        <dsp:cNvSpPr/>
      </dsp:nvSpPr>
      <dsp:spPr>
        <a:xfrm>
          <a:off x="3375" y="4599382"/>
          <a:ext cx="2706131" cy="1834050"/>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ru-RU" sz="1400" b="1" kern="1200" dirty="0" smtClean="0"/>
            <a:t>Формируем  сальдо в </a:t>
          </a:r>
          <a:r>
            <a:rPr lang="ru-RU" sz="1400" b="1" kern="1200" dirty="0" smtClean="0">
              <a:solidFill>
                <a:srgbClr val="FF0000"/>
              </a:solidFill>
            </a:rPr>
            <a:t>Балансе за 2019 год</a:t>
          </a:r>
          <a:r>
            <a:rPr lang="ru-RU" sz="1400" b="1" kern="1200" dirty="0" smtClean="0"/>
            <a:t> на 01.01.2019  уточненное на основании </a:t>
          </a:r>
          <a:r>
            <a:rPr lang="ru-RU" sz="1400" b="1" kern="1200" dirty="0" err="1" smtClean="0"/>
            <a:t>инфо</a:t>
          </a:r>
          <a:r>
            <a:rPr lang="ru-RU" sz="1400" b="1" kern="1200" dirty="0" smtClean="0"/>
            <a:t> (</a:t>
          </a:r>
          <a:r>
            <a:rPr lang="ru-RU" sz="1400" b="1" kern="1200" dirty="0" err="1" smtClean="0"/>
            <a:t>гр</a:t>
          </a:r>
          <a:r>
            <a:rPr lang="ru-RU" sz="1400" b="1" kern="1200" dirty="0" smtClean="0"/>
            <a:t> 6) </a:t>
          </a:r>
          <a:r>
            <a:rPr lang="ru-RU" sz="1800" b="1" kern="1200" dirty="0" smtClean="0"/>
            <a:t> </a:t>
          </a:r>
          <a:r>
            <a:rPr lang="ru-RU" sz="1400" b="1" kern="1200" dirty="0" smtClean="0"/>
            <a:t>ф.0503173 (</a:t>
          </a:r>
          <a:r>
            <a:rPr lang="ru-RU" sz="1400" b="1" kern="1200" dirty="0" err="1" smtClean="0"/>
            <a:t>испр</a:t>
          </a:r>
          <a:r>
            <a:rPr lang="ru-RU" sz="1400" b="1" kern="1200" dirty="0" smtClean="0"/>
            <a:t>. Ошибки)     </a:t>
          </a:r>
        </a:p>
        <a:p>
          <a:pPr lvl="0" algn="ctr" defTabSz="622300">
            <a:lnSpc>
              <a:spcPct val="90000"/>
            </a:lnSpc>
            <a:spcBef>
              <a:spcPct val="0"/>
            </a:spcBef>
            <a:spcAft>
              <a:spcPct val="35000"/>
            </a:spcAft>
          </a:pPr>
          <a:r>
            <a:rPr lang="ru-RU" sz="1400" b="1" kern="1200" dirty="0" smtClean="0"/>
            <a:t>        110110000 – </a:t>
          </a:r>
          <a:r>
            <a:rPr lang="ru-RU" sz="1400" b="1" kern="1200" dirty="0" smtClean="0">
              <a:solidFill>
                <a:srgbClr val="FF0000"/>
              </a:solidFill>
            </a:rPr>
            <a:t>1300000,00</a:t>
          </a:r>
        </a:p>
        <a:p>
          <a:pPr lvl="0" algn="ctr" defTabSz="622300">
            <a:lnSpc>
              <a:spcPct val="90000"/>
            </a:lnSpc>
            <a:spcBef>
              <a:spcPct val="0"/>
            </a:spcBef>
            <a:spcAft>
              <a:spcPct val="35000"/>
            </a:spcAft>
          </a:pPr>
          <a:r>
            <a:rPr lang="ru-RU" sz="1400" b="1" kern="1200" dirty="0" smtClean="0"/>
            <a:t>110412000 – 12000,00 </a:t>
          </a:r>
        </a:p>
        <a:p>
          <a:pPr lvl="0" algn="ctr" defTabSz="622300">
            <a:lnSpc>
              <a:spcPct val="90000"/>
            </a:lnSpc>
            <a:spcBef>
              <a:spcPct val="0"/>
            </a:spcBef>
            <a:spcAft>
              <a:spcPct val="35000"/>
            </a:spcAft>
          </a:pPr>
          <a:r>
            <a:rPr lang="ru-RU" sz="1400" b="1" kern="1200" dirty="0" smtClean="0"/>
            <a:t> 14013000 -  1288000,00</a:t>
          </a:r>
          <a:endParaRPr lang="ru-RU" sz="1400" b="1" kern="1200" dirty="0"/>
        </a:p>
      </dsp:txBody>
      <dsp:txXfrm>
        <a:off x="3375" y="4599382"/>
        <a:ext cx="2706131" cy="1834050"/>
      </dsp:txXfrm>
    </dsp:sp>
    <dsp:sp modelId="{66494848-BF9B-45D0-9523-DA035DEA2340}">
      <dsp:nvSpPr>
        <dsp:cNvPr id="0" name=""/>
        <dsp:cNvSpPr/>
      </dsp:nvSpPr>
      <dsp:spPr>
        <a:xfrm>
          <a:off x="183422" y="3000545"/>
          <a:ext cx="2331992" cy="125081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FF0000"/>
              </a:solidFill>
            </a:rPr>
            <a:t>Баланс за 2018 г. </a:t>
          </a:r>
          <a:r>
            <a:rPr lang="ru-RU" sz="1400" b="1" kern="1200" dirty="0" smtClean="0"/>
            <a:t>на 01.01.2019  </a:t>
          </a:r>
        </a:p>
        <a:p>
          <a:pPr lvl="0" algn="ctr" defTabSz="622300">
            <a:lnSpc>
              <a:spcPct val="90000"/>
            </a:lnSpc>
            <a:spcBef>
              <a:spcPct val="0"/>
            </a:spcBef>
            <a:spcAft>
              <a:spcPct val="35000"/>
            </a:spcAft>
          </a:pPr>
          <a:r>
            <a:rPr lang="ru-RU" sz="1400" b="1" kern="1200" dirty="0" smtClean="0"/>
            <a:t>  1 10110 000 –</a:t>
          </a:r>
          <a:r>
            <a:rPr lang="ru-RU" sz="1400" b="1" kern="1200" dirty="0" smtClean="0">
              <a:solidFill>
                <a:srgbClr val="0070C0"/>
              </a:solidFill>
            </a:rPr>
            <a:t>2500000,00</a:t>
          </a:r>
        </a:p>
        <a:p>
          <a:pPr lvl="0" algn="ctr" defTabSz="622300">
            <a:lnSpc>
              <a:spcPct val="90000"/>
            </a:lnSpc>
            <a:spcBef>
              <a:spcPct val="0"/>
            </a:spcBef>
            <a:spcAft>
              <a:spcPct val="35000"/>
            </a:spcAft>
          </a:pPr>
          <a:r>
            <a:rPr lang="ru-RU" sz="1400" b="1" kern="1200" dirty="0" smtClean="0"/>
            <a:t>1 10410 000 – 15000,00</a:t>
          </a:r>
        </a:p>
        <a:p>
          <a:pPr lvl="0" algn="ctr" defTabSz="622300">
            <a:lnSpc>
              <a:spcPct val="90000"/>
            </a:lnSpc>
            <a:spcBef>
              <a:spcPct val="0"/>
            </a:spcBef>
            <a:spcAft>
              <a:spcPct val="35000"/>
            </a:spcAft>
          </a:pPr>
          <a:r>
            <a:rPr lang="ru-RU" sz="1400" b="1" kern="1200" dirty="0" smtClean="0"/>
            <a:t>1 40130 000 – 2485000,00</a:t>
          </a:r>
          <a:endParaRPr lang="ru-RU" sz="1400" b="1" kern="1200" dirty="0"/>
        </a:p>
      </dsp:txBody>
      <dsp:txXfrm>
        <a:off x="183422" y="3000545"/>
        <a:ext cx="2331992" cy="1250814"/>
      </dsp:txXfrm>
    </dsp:sp>
    <dsp:sp modelId="{072EB34C-D55C-4A8E-A620-C5A59D76B5B6}">
      <dsp:nvSpPr>
        <dsp:cNvPr id="0" name=""/>
        <dsp:cNvSpPr/>
      </dsp:nvSpPr>
      <dsp:spPr>
        <a:xfrm>
          <a:off x="4025128" y="192"/>
          <a:ext cx="1604607" cy="519889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Исправление ошибки, допущенной в 2018 году</a:t>
          </a:r>
          <a:endParaRPr lang="ru-RU" sz="1800" kern="1200" dirty="0"/>
        </a:p>
      </dsp:txBody>
      <dsp:txXfrm>
        <a:off x="4025128" y="192"/>
        <a:ext cx="1604607" cy="1559668"/>
      </dsp:txXfrm>
    </dsp:sp>
    <dsp:sp modelId="{30E5FCC7-82B4-4071-9657-641A6C60BF61}">
      <dsp:nvSpPr>
        <dsp:cNvPr id="0" name=""/>
        <dsp:cNvSpPr/>
      </dsp:nvSpPr>
      <dsp:spPr>
        <a:xfrm>
          <a:off x="2629924" y="1283376"/>
          <a:ext cx="4040879" cy="1884434"/>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l" defTabSz="800100">
            <a:lnSpc>
              <a:spcPct val="100000"/>
            </a:lnSpc>
            <a:spcBef>
              <a:spcPct val="0"/>
            </a:spcBef>
            <a:spcAft>
              <a:spcPct val="35000"/>
            </a:spcAft>
          </a:pPr>
          <a:endParaRPr lang="ru-RU" sz="1800" b="0" kern="1200" dirty="0" smtClean="0"/>
        </a:p>
        <a:p>
          <a:pPr lvl="0" algn="l" defTabSz="800100">
            <a:lnSpc>
              <a:spcPct val="100000"/>
            </a:lnSpc>
            <a:spcBef>
              <a:spcPct val="0"/>
            </a:spcBef>
            <a:spcAft>
              <a:spcPct val="35000"/>
            </a:spcAft>
          </a:pPr>
          <a:endParaRPr lang="ru-RU" sz="1400" b="0" kern="1200" dirty="0" smtClean="0"/>
        </a:p>
        <a:p>
          <a:pPr lvl="0" algn="l" defTabSz="800100">
            <a:lnSpc>
              <a:spcPct val="100000"/>
            </a:lnSpc>
            <a:spcBef>
              <a:spcPct val="0"/>
            </a:spcBef>
            <a:spcAft>
              <a:spcPct val="35000"/>
            </a:spcAft>
          </a:pPr>
          <a:endParaRPr lang="ru-RU" sz="1400" b="0" kern="1200" dirty="0" smtClean="0"/>
        </a:p>
        <a:p>
          <a:pPr lvl="0" algn="l" defTabSz="800100">
            <a:lnSpc>
              <a:spcPct val="100000"/>
            </a:lnSpc>
            <a:spcBef>
              <a:spcPct val="0"/>
            </a:spcBef>
            <a:spcAft>
              <a:spcPct val="35000"/>
            </a:spcAft>
          </a:pPr>
          <a:endParaRPr lang="ru-RU" sz="1400" b="1" kern="1200" dirty="0" smtClean="0"/>
        </a:p>
        <a:p>
          <a:pPr lvl="0" algn="l" defTabSz="800100">
            <a:lnSpc>
              <a:spcPct val="100000"/>
            </a:lnSpc>
            <a:spcBef>
              <a:spcPct val="0"/>
            </a:spcBef>
            <a:spcAft>
              <a:spcPct val="35000"/>
            </a:spcAft>
          </a:pPr>
          <a:r>
            <a:rPr lang="ru-RU" sz="1400" b="1" kern="1200" dirty="0" err="1" smtClean="0"/>
            <a:t>Дт</a:t>
          </a:r>
          <a:r>
            <a:rPr lang="ru-RU" sz="1400" b="1" kern="1200" dirty="0" smtClean="0"/>
            <a:t> 1 10112 310    </a:t>
          </a:r>
          <a:r>
            <a:rPr lang="ru-RU" sz="1400" b="1" kern="1200" dirty="0" err="1" smtClean="0"/>
            <a:t>Кт</a:t>
          </a:r>
          <a:r>
            <a:rPr lang="ru-RU" sz="1400" b="1" kern="1200" dirty="0" smtClean="0"/>
            <a:t> 1 304 86 730    1200000,00  «Красное </a:t>
          </a:r>
          <a:r>
            <a:rPr lang="ru-RU" sz="1400" b="1" kern="1200" dirty="0" err="1" smtClean="0"/>
            <a:t>сторно</a:t>
          </a:r>
          <a:r>
            <a:rPr lang="ru-RU" sz="1400" b="1" kern="1200" dirty="0" smtClean="0"/>
            <a:t>»</a:t>
          </a:r>
        </a:p>
        <a:p>
          <a:pPr lvl="0" algn="l" defTabSz="800100">
            <a:lnSpc>
              <a:spcPct val="100000"/>
            </a:lnSpc>
            <a:spcBef>
              <a:spcPct val="0"/>
            </a:spcBef>
            <a:spcAft>
              <a:spcPct val="35000"/>
            </a:spcAft>
          </a:pPr>
          <a:r>
            <a:rPr lang="ru-RU" sz="1400" b="1" kern="1200" dirty="0" err="1" smtClean="0"/>
            <a:t>Дт</a:t>
          </a:r>
          <a:r>
            <a:rPr lang="ru-RU" sz="1400" b="1" kern="1200" dirty="0" smtClean="0"/>
            <a:t> 1 30486 000    </a:t>
          </a:r>
          <a:r>
            <a:rPr lang="ru-RU" sz="1400" b="1" kern="1200" dirty="0" err="1" smtClean="0"/>
            <a:t>Кт</a:t>
          </a:r>
          <a:r>
            <a:rPr lang="ru-RU" sz="1400" b="1" kern="1200" dirty="0" smtClean="0"/>
            <a:t> 1 106 11 310    1200000,00 «Красное </a:t>
          </a:r>
          <a:r>
            <a:rPr lang="ru-RU" sz="1400" b="1" kern="1200" dirty="0" err="1" smtClean="0"/>
            <a:t>сторно</a:t>
          </a:r>
          <a:r>
            <a:rPr lang="ru-RU" sz="1400" b="1" kern="1200" dirty="0" smtClean="0"/>
            <a:t>»</a:t>
          </a:r>
        </a:p>
        <a:p>
          <a:pPr lvl="0" defTabSz="800100">
            <a:spcBef>
              <a:spcPct val="0"/>
            </a:spcBef>
            <a:spcAft>
              <a:spcPct val="35000"/>
            </a:spcAft>
          </a:pPr>
          <a:r>
            <a:rPr lang="ru-RU" sz="1400" b="1" kern="1200" dirty="0" err="1" smtClean="0"/>
            <a:t>Дт</a:t>
          </a:r>
          <a:r>
            <a:rPr lang="ru-RU" sz="1400" b="1" kern="1200" dirty="0" smtClean="0"/>
            <a:t> 1 10611 310    </a:t>
          </a:r>
          <a:r>
            <a:rPr lang="ru-RU" sz="1400" b="1" kern="1200" dirty="0" err="1" smtClean="0"/>
            <a:t>Кт</a:t>
          </a:r>
          <a:r>
            <a:rPr lang="ru-RU" sz="1400" b="1" kern="1200" dirty="0" smtClean="0"/>
            <a:t> 1 304 86 000    1200000,00 «Красное </a:t>
          </a:r>
          <a:r>
            <a:rPr lang="ru-RU" sz="1400" b="1" kern="1200" dirty="0" err="1" smtClean="0"/>
            <a:t>сторно</a:t>
          </a:r>
          <a:r>
            <a:rPr lang="ru-RU" sz="1400" b="1" kern="1200" dirty="0" smtClean="0"/>
            <a:t>»</a:t>
          </a:r>
        </a:p>
        <a:p>
          <a:pPr lvl="0" algn="l" defTabSz="800100">
            <a:lnSpc>
              <a:spcPct val="100000"/>
            </a:lnSpc>
            <a:spcBef>
              <a:spcPct val="0"/>
            </a:spcBef>
            <a:spcAft>
              <a:spcPct val="35000"/>
            </a:spcAft>
          </a:pPr>
          <a:r>
            <a:rPr lang="ru-RU" sz="1400" b="1" kern="1200" dirty="0" err="1" smtClean="0"/>
            <a:t>Дт</a:t>
          </a:r>
          <a:r>
            <a:rPr lang="ru-RU" sz="1400" b="1" kern="1200" dirty="0" smtClean="0"/>
            <a:t> 1 40128 271    </a:t>
          </a:r>
          <a:r>
            <a:rPr lang="ru-RU" sz="1400" b="1" kern="1200" dirty="0" err="1" smtClean="0"/>
            <a:t>Кт</a:t>
          </a:r>
          <a:r>
            <a:rPr lang="ru-RU" sz="1400" b="1" kern="1200" dirty="0" smtClean="0"/>
            <a:t> 1 10412 411       3000,00 «Красное </a:t>
          </a:r>
          <a:r>
            <a:rPr lang="ru-RU" sz="1400" b="1" kern="1200" dirty="0" err="1" smtClean="0"/>
            <a:t>сторно</a:t>
          </a:r>
          <a:r>
            <a:rPr lang="ru-RU" sz="1400" b="1" kern="1200" dirty="0" smtClean="0"/>
            <a:t>»</a:t>
          </a:r>
        </a:p>
        <a:p>
          <a:pPr lvl="0" algn="l" defTabSz="800100">
            <a:lnSpc>
              <a:spcPct val="100000"/>
            </a:lnSpc>
            <a:spcBef>
              <a:spcPct val="0"/>
            </a:spcBef>
            <a:spcAft>
              <a:spcPct val="35000"/>
            </a:spcAft>
          </a:pPr>
          <a:r>
            <a:rPr lang="ru-RU" sz="1400" b="1" kern="1200" dirty="0" err="1" smtClean="0"/>
            <a:t>Дт</a:t>
          </a:r>
          <a:r>
            <a:rPr lang="ru-RU" sz="1400" b="1" kern="1200" dirty="0" smtClean="0"/>
            <a:t> 1 40128 225   </a:t>
          </a:r>
          <a:r>
            <a:rPr lang="ru-RU" sz="1400" b="1" kern="1200" dirty="0" err="1" smtClean="0"/>
            <a:t>Кт</a:t>
          </a:r>
          <a:r>
            <a:rPr lang="ru-RU" sz="1400" b="1" kern="1200" dirty="0" smtClean="0"/>
            <a:t> 1 30486 000     1200000,00</a:t>
          </a:r>
        </a:p>
        <a:p>
          <a:pPr lvl="0" algn="l" defTabSz="800100">
            <a:lnSpc>
              <a:spcPct val="100000"/>
            </a:lnSpc>
            <a:spcBef>
              <a:spcPct val="0"/>
            </a:spcBef>
            <a:spcAft>
              <a:spcPct val="35000"/>
            </a:spcAft>
          </a:pPr>
          <a:endParaRPr lang="ru-RU" sz="1400" b="1" kern="1200" dirty="0" smtClean="0"/>
        </a:p>
        <a:p>
          <a:pPr lvl="0" algn="l" defTabSz="800100">
            <a:lnSpc>
              <a:spcPct val="100000"/>
            </a:lnSpc>
            <a:spcBef>
              <a:spcPct val="0"/>
            </a:spcBef>
            <a:spcAft>
              <a:spcPct val="35000"/>
            </a:spcAft>
          </a:pPr>
          <a:endParaRPr lang="ru-RU" sz="1400" b="1" kern="1200" dirty="0" smtClean="0"/>
        </a:p>
        <a:p>
          <a:pPr lvl="0" algn="l" defTabSz="800100">
            <a:lnSpc>
              <a:spcPct val="100000"/>
            </a:lnSpc>
            <a:spcBef>
              <a:spcPct val="0"/>
            </a:spcBef>
            <a:spcAft>
              <a:spcPct val="35000"/>
            </a:spcAft>
          </a:pPr>
          <a:endParaRPr lang="ru-RU" sz="1400" kern="1200" dirty="0"/>
        </a:p>
      </dsp:txBody>
      <dsp:txXfrm>
        <a:off x="2629924" y="1283376"/>
        <a:ext cx="4040879" cy="1884434"/>
      </dsp:txXfrm>
    </dsp:sp>
    <dsp:sp modelId="{F0A3F622-582D-47CD-A911-91EB5E2B56F3}">
      <dsp:nvSpPr>
        <dsp:cNvPr id="0" name=""/>
        <dsp:cNvSpPr/>
      </dsp:nvSpPr>
      <dsp:spPr>
        <a:xfrm>
          <a:off x="3620905" y="3917624"/>
          <a:ext cx="2385763" cy="125782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ru-RU" sz="1400" b="1" kern="1200" dirty="0" smtClean="0"/>
            <a:t>Информацию отражаем в </a:t>
          </a:r>
          <a:r>
            <a:rPr lang="ru-RU" sz="1400" b="1" kern="1200" dirty="0" smtClean="0">
              <a:solidFill>
                <a:srgbClr val="FF0000"/>
              </a:solidFill>
            </a:rPr>
            <a:t>отдельном</a:t>
          </a:r>
          <a:r>
            <a:rPr lang="ru-RU" sz="1400" b="1" kern="1200" dirty="0" smtClean="0"/>
            <a:t> регистре бух. учета и текстовой части Пояснительной записки </a:t>
          </a:r>
          <a:endParaRPr lang="ru-RU" sz="1400" b="1" kern="1200" dirty="0"/>
        </a:p>
      </dsp:txBody>
      <dsp:txXfrm>
        <a:off x="3620905" y="3917624"/>
        <a:ext cx="2385763" cy="1257826"/>
      </dsp:txXfrm>
    </dsp:sp>
    <dsp:sp modelId="{FDCE07EA-05F1-47A4-A10B-5D68040A4736}">
      <dsp:nvSpPr>
        <dsp:cNvPr id="0" name=""/>
        <dsp:cNvSpPr/>
      </dsp:nvSpPr>
      <dsp:spPr>
        <a:xfrm>
          <a:off x="2835089" y="5289455"/>
          <a:ext cx="4029674" cy="1131868"/>
        </a:xfrm>
        <a:prstGeom prst="roundRect">
          <a:avLst>
            <a:gd name="adj" fmla="val 10000"/>
          </a:avLst>
        </a:prstGeom>
        <a:solidFill>
          <a:schemeClr val="lt1">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just" defTabSz="622300">
            <a:lnSpc>
              <a:spcPct val="100000"/>
            </a:lnSpc>
            <a:spcBef>
              <a:spcPct val="0"/>
            </a:spcBef>
            <a:spcAft>
              <a:spcPct val="35000"/>
            </a:spcAft>
          </a:pPr>
          <a:r>
            <a:rPr lang="ru-RU" sz="1400" b="1" kern="1200" dirty="0" smtClean="0">
              <a:latin typeface="Times New Roman" panose="02020603050405020304" pitchFamily="18" charset="0"/>
              <a:cs typeface="Times New Roman" panose="02020603050405020304" pitchFamily="18" charset="0"/>
            </a:rPr>
            <a:t>Движение  ОС за 2019 отражается в</a:t>
          </a:r>
        </a:p>
        <a:p>
          <a:pPr lvl="0" algn="just" defTabSz="622300">
            <a:lnSpc>
              <a:spcPct val="100000"/>
            </a:lnSpc>
            <a:spcBef>
              <a:spcPct val="0"/>
            </a:spcBef>
            <a:spcAft>
              <a:spcPct val="35000"/>
            </a:spcAft>
          </a:pPr>
          <a:r>
            <a:rPr lang="ru-RU" sz="1400" b="1" kern="1200" dirty="0" smtClean="0">
              <a:latin typeface="Times New Roman" panose="02020603050405020304" pitchFamily="18" charset="0"/>
              <a:cs typeface="Times New Roman" panose="02020603050405020304" pitchFamily="18" charset="0"/>
            </a:rPr>
            <a:t>(ф. 0503168), (ф.0503768), (ф. 0503121),              (ф. 0503721), (ф. 0503110), (ф. 0503710) без учета операций по исправлении ошибок за предыдущий период</a:t>
          </a:r>
        </a:p>
      </dsp:txBody>
      <dsp:txXfrm>
        <a:off x="2835089" y="5289455"/>
        <a:ext cx="4029674" cy="1131868"/>
      </dsp:txXfrm>
    </dsp:sp>
    <dsp:sp modelId="{F0116E0A-A4A1-4BAF-8756-A9C67B0D41E7}">
      <dsp:nvSpPr>
        <dsp:cNvPr id="0" name=""/>
        <dsp:cNvSpPr/>
      </dsp:nvSpPr>
      <dsp:spPr>
        <a:xfrm>
          <a:off x="7311958" y="0"/>
          <a:ext cx="1298830" cy="619267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t>Сальдо на </a:t>
          </a:r>
          <a:r>
            <a:rPr lang="ru-RU" sz="1600" b="1" kern="1200" dirty="0" smtClean="0"/>
            <a:t>01.01.2020</a:t>
          </a:r>
          <a:endParaRPr lang="ru-RU" sz="1600" b="1" kern="1200" dirty="0"/>
        </a:p>
      </dsp:txBody>
      <dsp:txXfrm>
        <a:off x="7311958" y="0"/>
        <a:ext cx="1298830" cy="1857801"/>
      </dsp:txXfrm>
    </dsp:sp>
    <dsp:sp modelId="{F5BC871E-137D-4DCA-AF01-0AA832F7F0E3}">
      <dsp:nvSpPr>
        <dsp:cNvPr id="0" name=""/>
        <dsp:cNvSpPr/>
      </dsp:nvSpPr>
      <dsp:spPr>
        <a:xfrm>
          <a:off x="6894496" y="1509336"/>
          <a:ext cx="2197264" cy="1235023"/>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l" defTabSz="622300">
            <a:lnSpc>
              <a:spcPct val="90000"/>
            </a:lnSpc>
            <a:spcBef>
              <a:spcPct val="0"/>
            </a:spcBef>
            <a:spcAft>
              <a:spcPct val="35000"/>
            </a:spcAft>
          </a:pPr>
          <a:r>
            <a:rPr lang="ru-RU" sz="1400" b="1" kern="1200" dirty="0" smtClean="0">
              <a:solidFill>
                <a:srgbClr val="FF0000"/>
              </a:solidFill>
            </a:rPr>
            <a:t>Главная книга  2019 г. </a:t>
          </a:r>
          <a:endParaRPr lang="ru-RU" sz="1400" b="1" kern="1200" dirty="0" smtClean="0"/>
        </a:p>
        <a:p>
          <a:pPr lvl="0" algn="l" defTabSz="622300">
            <a:lnSpc>
              <a:spcPct val="90000"/>
            </a:lnSpc>
            <a:spcBef>
              <a:spcPct val="0"/>
            </a:spcBef>
            <a:spcAft>
              <a:spcPct val="35000"/>
            </a:spcAft>
          </a:pPr>
          <a:r>
            <a:rPr lang="ru-RU" sz="1400" b="1" kern="1200" dirty="0" smtClean="0"/>
            <a:t>110112000  - 1300000,00</a:t>
          </a:r>
        </a:p>
        <a:p>
          <a:pPr lvl="0" algn="l" defTabSz="622300">
            <a:lnSpc>
              <a:spcPct val="90000"/>
            </a:lnSpc>
            <a:spcBef>
              <a:spcPct val="0"/>
            </a:spcBef>
            <a:spcAft>
              <a:spcPct val="35000"/>
            </a:spcAft>
          </a:pPr>
          <a:r>
            <a:rPr lang="ru-RU" sz="1400" b="1" kern="1200" dirty="0" smtClean="0"/>
            <a:t>110412000  – 12000,00</a:t>
          </a:r>
        </a:p>
        <a:p>
          <a:pPr lvl="0" algn="l" defTabSz="622300">
            <a:lnSpc>
              <a:spcPct val="90000"/>
            </a:lnSpc>
            <a:spcBef>
              <a:spcPct val="0"/>
            </a:spcBef>
            <a:spcAft>
              <a:spcPct val="35000"/>
            </a:spcAft>
          </a:pPr>
          <a:r>
            <a:rPr lang="ru-RU" sz="1400" b="1" kern="1200" dirty="0" smtClean="0"/>
            <a:t>140130000 – 1288000,00</a:t>
          </a:r>
          <a:endParaRPr lang="ru-RU" sz="1400" b="1" kern="1200" dirty="0"/>
        </a:p>
      </dsp:txBody>
      <dsp:txXfrm>
        <a:off x="6894496" y="1509336"/>
        <a:ext cx="2197264" cy="1235023"/>
      </dsp:txXfrm>
    </dsp:sp>
    <dsp:sp modelId="{3260187C-6BD2-4940-95A5-28DED4F602FB}">
      <dsp:nvSpPr>
        <dsp:cNvPr id="0" name=""/>
        <dsp:cNvSpPr/>
      </dsp:nvSpPr>
      <dsp:spPr>
        <a:xfrm>
          <a:off x="6942774" y="4594212"/>
          <a:ext cx="2155384" cy="167004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just" defTabSz="622300">
            <a:lnSpc>
              <a:spcPct val="90000"/>
            </a:lnSpc>
            <a:spcBef>
              <a:spcPct val="0"/>
            </a:spcBef>
            <a:spcAft>
              <a:spcPct val="35000"/>
            </a:spcAft>
          </a:pPr>
          <a:r>
            <a:rPr lang="ru-RU" sz="1400" b="1" kern="1200" dirty="0" smtClean="0"/>
            <a:t>В балансе на 01.01.2020  входящее сальдо по счетам 110110000,  110410000,  140130000            будет соответствовать остаткам в главной книге</a:t>
          </a:r>
        </a:p>
      </dsp:txBody>
      <dsp:txXfrm>
        <a:off x="6942774" y="4594212"/>
        <a:ext cx="2155384" cy="1670046"/>
      </dsp:txXfrm>
    </dsp:sp>
    <dsp:sp modelId="{B5621B5E-BBF8-4F6A-8851-BCB725A066ED}">
      <dsp:nvSpPr>
        <dsp:cNvPr id="0" name=""/>
        <dsp:cNvSpPr/>
      </dsp:nvSpPr>
      <dsp:spPr>
        <a:xfrm>
          <a:off x="6838780" y="2959967"/>
          <a:ext cx="2294248" cy="1225437"/>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l" defTabSz="622300">
            <a:lnSpc>
              <a:spcPct val="90000"/>
            </a:lnSpc>
            <a:spcBef>
              <a:spcPct val="0"/>
            </a:spcBef>
            <a:spcAft>
              <a:spcPct val="35000"/>
            </a:spcAft>
          </a:pPr>
          <a:r>
            <a:rPr lang="ru-RU" sz="1400" b="1" kern="1200" dirty="0" smtClean="0">
              <a:solidFill>
                <a:srgbClr val="FF0000"/>
              </a:solidFill>
            </a:rPr>
            <a:t>Баланс за 2019 г. </a:t>
          </a:r>
          <a:r>
            <a:rPr lang="ru-RU" sz="1400" b="1" kern="1200" dirty="0" smtClean="0"/>
            <a:t>на 01.01.2020  </a:t>
          </a:r>
        </a:p>
        <a:p>
          <a:pPr lvl="0" algn="l" defTabSz="622300">
            <a:lnSpc>
              <a:spcPct val="90000"/>
            </a:lnSpc>
            <a:spcBef>
              <a:spcPct val="0"/>
            </a:spcBef>
            <a:spcAft>
              <a:spcPct val="35000"/>
            </a:spcAft>
          </a:pPr>
          <a:r>
            <a:rPr lang="ru-RU" sz="1400" b="1" kern="1200" dirty="0" smtClean="0"/>
            <a:t>110110000 – 1300000,00</a:t>
          </a:r>
        </a:p>
        <a:p>
          <a:pPr lvl="0" algn="l" defTabSz="622300">
            <a:lnSpc>
              <a:spcPct val="90000"/>
            </a:lnSpc>
            <a:spcBef>
              <a:spcPct val="0"/>
            </a:spcBef>
            <a:spcAft>
              <a:spcPct val="35000"/>
            </a:spcAft>
          </a:pPr>
          <a:r>
            <a:rPr lang="ru-RU" sz="1400" b="1" kern="1200" dirty="0" smtClean="0"/>
            <a:t>110410000 – 12000,00</a:t>
          </a:r>
        </a:p>
        <a:p>
          <a:pPr lvl="0" algn="l" defTabSz="622300">
            <a:lnSpc>
              <a:spcPct val="90000"/>
            </a:lnSpc>
            <a:spcBef>
              <a:spcPct val="0"/>
            </a:spcBef>
            <a:spcAft>
              <a:spcPct val="35000"/>
            </a:spcAft>
          </a:pPr>
          <a:r>
            <a:rPr lang="ru-RU" sz="1400" b="1" kern="1200" dirty="0" smtClean="0"/>
            <a:t>140130000 – 1288000,00</a:t>
          </a:r>
          <a:endParaRPr lang="ru-RU" sz="1400" b="1" kern="1200" dirty="0"/>
        </a:p>
      </dsp:txBody>
      <dsp:txXfrm>
        <a:off x="6838780" y="2959967"/>
        <a:ext cx="2294248" cy="1225437"/>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F83A08-E0B7-4E21-A202-F87178F94ABB}">
      <dsp:nvSpPr>
        <dsp:cNvPr id="0" name=""/>
        <dsp:cNvSpPr/>
      </dsp:nvSpPr>
      <dsp:spPr>
        <a:xfrm>
          <a:off x="1635" y="0"/>
          <a:ext cx="2425874" cy="52330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ru-RU" sz="3200" kern="1200" dirty="0" smtClean="0"/>
            <a:t>Отчетная дата</a:t>
          </a:r>
          <a:endParaRPr lang="ru-RU" sz="3200" kern="1200" dirty="0"/>
        </a:p>
      </dsp:txBody>
      <dsp:txXfrm>
        <a:off x="1635" y="2093228"/>
        <a:ext cx="2425874" cy="2093228"/>
      </dsp:txXfrm>
    </dsp:sp>
    <dsp:sp modelId="{1B892F45-35B3-43BB-A2DE-82FD237D3BB9}">
      <dsp:nvSpPr>
        <dsp:cNvPr id="0" name=""/>
        <dsp:cNvSpPr/>
      </dsp:nvSpPr>
      <dsp:spPr>
        <a:xfrm>
          <a:off x="343265" y="313984"/>
          <a:ext cx="1742612" cy="1742612"/>
        </a:xfrm>
        <a:prstGeom prst="ellipse">
          <a:avLst/>
        </a:prstGeom>
        <a:blipFill>
          <a:blip xmlns:r="http://schemas.openxmlformats.org/officeDocument/2006/relationships" r:embed="rId1"/>
          <a:tile tx="0" ty="0" sx="100000" sy="100000" flip="none" algn="tl"/>
        </a:blipFill>
        <a:ln w="12700" cap="flat" cmpd="sng" algn="ctr">
          <a:solidFill>
            <a:schemeClr val="lt1">
              <a:hueOff val="0"/>
              <a:satOff val="0"/>
              <a:lumOff val="0"/>
              <a:alphaOff val="0"/>
            </a:schemeClr>
          </a:solidFill>
          <a:prstDash val="solid"/>
          <a:miter lim="800000"/>
        </a:ln>
        <a:effectLst>
          <a:innerShdw blurRad="114300">
            <a:prstClr val="black"/>
          </a:innerShdw>
        </a:effectLst>
      </dsp:spPr>
      <dsp:style>
        <a:lnRef idx="2">
          <a:scrgbClr r="0" g="0" b="0"/>
        </a:lnRef>
        <a:fillRef idx="1">
          <a:scrgbClr r="0" g="0" b="0"/>
        </a:fillRef>
        <a:effectRef idx="0">
          <a:scrgbClr r="0" g="0" b="0"/>
        </a:effectRef>
        <a:fontRef idx="minor"/>
      </dsp:style>
    </dsp:sp>
    <dsp:sp modelId="{B2734EB1-F40A-4ED4-8983-8A0212B53F39}">
      <dsp:nvSpPr>
        <dsp:cNvPr id="0" name=""/>
        <dsp:cNvSpPr/>
      </dsp:nvSpPr>
      <dsp:spPr>
        <a:xfrm>
          <a:off x="2500285" y="0"/>
          <a:ext cx="2425874" cy="52330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ru-RU" sz="3200" kern="1200" dirty="0" smtClean="0"/>
            <a:t>Событие после отчетной даты</a:t>
          </a:r>
          <a:endParaRPr lang="ru-RU" sz="3200" kern="1200" dirty="0"/>
        </a:p>
      </dsp:txBody>
      <dsp:txXfrm>
        <a:off x="2500285" y="2093228"/>
        <a:ext cx="2425874" cy="2093228"/>
      </dsp:txXfrm>
    </dsp:sp>
    <dsp:sp modelId="{B51A86D5-876E-4907-8737-AA1FB50DE93F}">
      <dsp:nvSpPr>
        <dsp:cNvPr id="0" name=""/>
        <dsp:cNvSpPr/>
      </dsp:nvSpPr>
      <dsp:spPr>
        <a:xfrm>
          <a:off x="2841916" y="313984"/>
          <a:ext cx="1742612" cy="1742612"/>
        </a:xfrm>
        <a:prstGeom prst="ellipse">
          <a:avLst/>
        </a:prstGeom>
        <a:blipFill>
          <a:blip xmlns:r="http://schemas.openxmlformats.org/officeDocument/2006/relationships" r:embed="rId2"/>
          <a:tile tx="0" ty="0" sx="100000" sy="100000" flip="none" algn="tl"/>
        </a:blip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dsp:style>
    </dsp:sp>
    <dsp:sp modelId="{ADE3A3E1-9218-48DE-8757-B4A36D4ED0C1}">
      <dsp:nvSpPr>
        <dsp:cNvPr id="0" name=""/>
        <dsp:cNvSpPr/>
      </dsp:nvSpPr>
      <dsp:spPr>
        <a:xfrm>
          <a:off x="4962547" y="0"/>
          <a:ext cx="2290316" cy="52330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ru-RU" sz="3200" kern="1200" dirty="0" smtClean="0"/>
            <a:t>Дата подписания отчета</a:t>
          </a:r>
          <a:endParaRPr lang="ru-RU" sz="3200" kern="1200" dirty="0"/>
        </a:p>
      </dsp:txBody>
      <dsp:txXfrm>
        <a:off x="4962547" y="2093228"/>
        <a:ext cx="2290316" cy="2093228"/>
      </dsp:txXfrm>
    </dsp:sp>
    <dsp:sp modelId="{07AC111D-BD39-407C-869F-741D0E5EAE58}">
      <dsp:nvSpPr>
        <dsp:cNvPr id="0" name=""/>
        <dsp:cNvSpPr/>
      </dsp:nvSpPr>
      <dsp:spPr>
        <a:xfrm>
          <a:off x="5272787" y="313984"/>
          <a:ext cx="1742612" cy="1742612"/>
        </a:xfrm>
        <a:prstGeom prst="ellipse">
          <a:avLst/>
        </a:prstGeom>
        <a:blipFill>
          <a:blip xmlns:r="http://schemas.openxmlformats.org/officeDocument/2006/relationships" r:embed="rId3"/>
          <a:tile tx="0" ty="0" sx="100000" sy="100000" flip="none" algn="tl"/>
        </a:blip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dsp:style>
    </dsp:sp>
    <dsp:sp modelId="{7DFE8DF9-924C-4D56-ACD1-B064C16B6562}">
      <dsp:nvSpPr>
        <dsp:cNvPr id="0" name=""/>
        <dsp:cNvSpPr/>
      </dsp:nvSpPr>
      <dsp:spPr>
        <a:xfrm>
          <a:off x="7362027" y="0"/>
          <a:ext cx="2425874" cy="5233070"/>
        </a:xfrm>
        <a:prstGeom prst="roundRect">
          <a:avLst>
            <a:gd name="adj" fmla="val 1000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endParaRPr lang="ru-RU" sz="2400" b="1" kern="1200" dirty="0" smtClean="0">
            <a:solidFill>
              <a:srgbClr val="FF0000"/>
            </a:solidFill>
            <a:latin typeface="Arial" panose="020B0604020202020204" pitchFamily="34" charset="0"/>
            <a:ea typeface="+mj-ea"/>
            <a:cs typeface="Arial" panose="020B0604020202020204" pitchFamily="34" charset="0"/>
          </a:endParaRPr>
        </a:p>
        <a:p>
          <a:pPr lvl="0" algn="ctr" defTabSz="1066800">
            <a:lnSpc>
              <a:spcPct val="90000"/>
            </a:lnSpc>
            <a:spcBef>
              <a:spcPct val="0"/>
            </a:spcBef>
            <a:spcAft>
              <a:spcPct val="35000"/>
            </a:spcAft>
          </a:pPr>
          <a:endParaRPr lang="ru-RU" sz="2400" b="1" kern="1200" dirty="0" smtClean="0">
            <a:solidFill>
              <a:srgbClr val="FF0000"/>
            </a:solidFill>
            <a:latin typeface="Arial" panose="020B0604020202020204" pitchFamily="34" charset="0"/>
            <a:ea typeface="+mj-ea"/>
            <a:cs typeface="Arial" panose="020B0604020202020204" pitchFamily="34" charset="0"/>
          </a:endParaRPr>
        </a:p>
        <a:p>
          <a:pPr lvl="0" algn="ctr" defTabSz="1066800">
            <a:lnSpc>
              <a:spcPct val="90000"/>
            </a:lnSpc>
            <a:spcBef>
              <a:spcPct val="0"/>
            </a:spcBef>
            <a:spcAft>
              <a:spcPct val="35000"/>
            </a:spcAft>
          </a:pPr>
          <a:r>
            <a:rPr lang="ru-RU" sz="2400" b="1" kern="1200" dirty="0" smtClean="0">
              <a:solidFill>
                <a:srgbClr val="FF0000"/>
              </a:solidFill>
              <a:latin typeface="Arial" panose="020B0604020202020204" pitchFamily="34" charset="0"/>
              <a:ea typeface="+mj-ea"/>
              <a:cs typeface="Arial" panose="020B0604020202020204" pitchFamily="34" charset="0"/>
            </a:rPr>
            <a:t>С учетом</a:t>
          </a:r>
        </a:p>
        <a:p>
          <a:pPr lvl="0" algn="ctr" defTabSz="1066800">
            <a:lnSpc>
              <a:spcPct val="90000"/>
            </a:lnSpc>
            <a:spcBef>
              <a:spcPct val="0"/>
            </a:spcBef>
            <a:spcAft>
              <a:spcPct val="35000"/>
            </a:spcAft>
          </a:pPr>
          <a:r>
            <a:rPr lang="ru-RU" sz="2400" b="1" kern="1200" dirty="0" smtClean="0">
              <a:solidFill>
                <a:srgbClr val="FF0000"/>
              </a:solidFill>
              <a:latin typeface="Arial" panose="020B0604020202020204" pitchFamily="34" charset="0"/>
              <a:ea typeface="+mj-ea"/>
              <a:cs typeface="Arial" panose="020B0604020202020204" pitchFamily="34" charset="0"/>
            </a:rPr>
            <a:t> </a:t>
          </a:r>
          <a:r>
            <a:rPr lang="ru-RU" sz="2400" b="1" kern="1200" dirty="0" smtClean="0">
              <a:ln>
                <a:solidFill>
                  <a:srgbClr val="FF0000"/>
                </a:solidFill>
              </a:ln>
              <a:solidFill>
                <a:srgbClr val="FF0000"/>
              </a:solidFill>
              <a:latin typeface="Arial" panose="020B0604020202020204" pitchFamily="34" charset="0"/>
              <a:ea typeface="+mj-ea"/>
              <a:cs typeface="Arial" panose="020B0604020202020204" pitchFamily="34" charset="0"/>
            </a:rPr>
            <a:t>существенности</a:t>
          </a:r>
        </a:p>
        <a:p>
          <a:pPr lvl="0" algn="ctr" defTabSz="1066800">
            <a:lnSpc>
              <a:spcPct val="90000"/>
            </a:lnSpc>
            <a:spcBef>
              <a:spcPct val="0"/>
            </a:spcBef>
            <a:spcAft>
              <a:spcPct val="35000"/>
            </a:spcAft>
          </a:pPr>
          <a:r>
            <a:rPr lang="ru-RU" sz="2400" b="1" kern="1200" dirty="0" smtClean="0">
              <a:solidFill>
                <a:srgbClr val="FF0000"/>
              </a:solidFill>
              <a:latin typeface="Arial" panose="020B0604020202020204" pitchFamily="34" charset="0"/>
              <a:ea typeface="+mj-ea"/>
              <a:cs typeface="Arial" panose="020B0604020202020204" pitchFamily="34" charset="0"/>
            </a:rPr>
            <a:t> информации</a:t>
          </a:r>
          <a:endParaRPr lang="ru-RU" sz="2400" b="1" kern="1200" dirty="0">
            <a:solidFill>
              <a:srgbClr val="FF0000"/>
            </a:solidFill>
          </a:endParaRPr>
        </a:p>
      </dsp:txBody>
      <dsp:txXfrm>
        <a:off x="7362027" y="2093228"/>
        <a:ext cx="2425874" cy="2093228"/>
      </dsp:txXfrm>
    </dsp:sp>
    <dsp:sp modelId="{6E667D31-9B54-4460-8373-E8CB1735C248}">
      <dsp:nvSpPr>
        <dsp:cNvPr id="0" name=""/>
        <dsp:cNvSpPr/>
      </dsp:nvSpPr>
      <dsp:spPr>
        <a:xfrm>
          <a:off x="7703658" y="313984"/>
          <a:ext cx="1742612" cy="1742612"/>
        </a:xfrm>
        <a:prstGeom prst="ellipse">
          <a:avLst/>
        </a:prstGeom>
        <a:blipFill>
          <a:blip xmlns:r="http://schemas.openxmlformats.org/officeDocument/2006/relationships" r:embed="rId4"/>
          <a:tile tx="0" ty="0" sx="100000" sy="100000" flip="none" algn="tl"/>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9DDAC6-C088-4E67-962A-38B9D088550D}">
      <dsp:nvSpPr>
        <dsp:cNvPr id="0" name=""/>
        <dsp:cNvSpPr/>
      </dsp:nvSpPr>
      <dsp:spPr>
        <a:xfrm>
          <a:off x="489435" y="3960442"/>
          <a:ext cx="6004279" cy="496927"/>
        </a:xfrm>
        <a:prstGeom prst="leftRightArrow">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412D8A4-583E-40B1-B4A6-63F665F9C1D0}">
      <dsp:nvSpPr>
        <dsp:cNvPr id="0" name=""/>
        <dsp:cNvSpPr/>
      </dsp:nvSpPr>
      <dsp:spPr>
        <a:xfrm>
          <a:off x="2762418" y="1589241"/>
          <a:ext cx="3125152" cy="1718061"/>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solidFill>
            <a:schemeClr val="accent3">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b="1" kern="1200" dirty="0" smtClean="0"/>
            <a:t>Показатель существенности информации определяется</a:t>
          </a:r>
          <a:endParaRPr lang="ru-RU" sz="2400" b="1" kern="1200" dirty="0"/>
        </a:p>
      </dsp:txBody>
      <dsp:txXfrm>
        <a:off x="2762418" y="1589241"/>
        <a:ext cx="3125152" cy="1718061"/>
      </dsp:txXfrm>
    </dsp:sp>
    <dsp:sp modelId="{9A921807-C355-42AD-9F30-DB03B04D6785}">
      <dsp:nvSpPr>
        <dsp:cNvPr id="0" name=""/>
        <dsp:cNvSpPr/>
      </dsp:nvSpPr>
      <dsp:spPr>
        <a:xfrm rot="16208621">
          <a:off x="4222378" y="1470605"/>
          <a:ext cx="210066" cy="27207"/>
        </a:xfrm>
        <a:custGeom>
          <a:avLst/>
          <a:gdLst/>
          <a:ahLst/>
          <a:cxnLst/>
          <a:rect l="0" t="0" r="0" b="0"/>
          <a:pathLst>
            <a:path>
              <a:moveTo>
                <a:pt x="0" y="13603"/>
              </a:moveTo>
              <a:lnTo>
                <a:pt x="210066" y="1360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6208621">
        <a:off x="4322160" y="1478957"/>
        <a:ext cx="10503" cy="10503"/>
      </dsp:txXfrm>
    </dsp:sp>
    <dsp:sp modelId="{8A9C7908-52E5-4668-8219-9EBE913B4B3B}">
      <dsp:nvSpPr>
        <dsp:cNvPr id="0" name=""/>
        <dsp:cNvSpPr/>
      </dsp:nvSpPr>
      <dsp:spPr>
        <a:xfrm>
          <a:off x="3188538" y="31582"/>
          <a:ext cx="2281652" cy="1347594"/>
        </a:xfrm>
        <a:prstGeom prst="ellips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solidFill>
            <a:schemeClr val="accent2"/>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Степенью влияния пропуска информации</a:t>
          </a:r>
          <a:endParaRPr lang="ru-RU" sz="2000" kern="1200" dirty="0"/>
        </a:p>
      </dsp:txBody>
      <dsp:txXfrm>
        <a:off x="3188538" y="31582"/>
        <a:ext cx="2281652" cy="1347594"/>
      </dsp:txXfrm>
    </dsp:sp>
    <dsp:sp modelId="{6C49BCAD-D0A2-455F-B0BF-51C7B390F97A}">
      <dsp:nvSpPr>
        <dsp:cNvPr id="0" name=""/>
        <dsp:cNvSpPr/>
      </dsp:nvSpPr>
      <dsp:spPr>
        <a:xfrm rot="52869">
          <a:off x="5886932" y="2462241"/>
          <a:ext cx="461736" cy="27207"/>
        </a:xfrm>
        <a:custGeom>
          <a:avLst/>
          <a:gdLst/>
          <a:ahLst/>
          <a:cxnLst/>
          <a:rect l="0" t="0" r="0" b="0"/>
          <a:pathLst>
            <a:path>
              <a:moveTo>
                <a:pt x="0" y="13603"/>
              </a:moveTo>
              <a:lnTo>
                <a:pt x="461736" y="1360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52869">
        <a:off x="6106256" y="2464302"/>
        <a:ext cx="23086" cy="23086"/>
      </dsp:txXfrm>
    </dsp:sp>
    <dsp:sp modelId="{AF93D02B-4AE1-4C95-86A0-841D888C5C63}">
      <dsp:nvSpPr>
        <dsp:cNvPr id="0" name=""/>
        <dsp:cNvSpPr/>
      </dsp:nvSpPr>
      <dsp:spPr>
        <a:xfrm>
          <a:off x="6348269" y="1822903"/>
          <a:ext cx="2250940" cy="1347594"/>
        </a:xfrm>
        <a:prstGeom prst="ellips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Степенью искажение информации</a:t>
          </a:r>
          <a:endParaRPr lang="ru-RU" sz="2000" kern="1200" dirty="0"/>
        </a:p>
      </dsp:txBody>
      <dsp:txXfrm>
        <a:off x="6348269" y="1822903"/>
        <a:ext cx="2250940" cy="1347594"/>
      </dsp:txXfrm>
    </dsp:sp>
    <dsp:sp modelId="{04FE940E-594D-4BF9-9DA7-E7F1052648F2}">
      <dsp:nvSpPr>
        <dsp:cNvPr id="0" name=""/>
        <dsp:cNvSpPr/>
      </dsp:nvSpPr>
      <dsp:spPr>
        <a:xfrm rot="5394870">
          <a:off x="4211935" y="3408210"/>
          <a:ext cx="229024" cy="27207"/>
        </a:xfrm>
        <a:custGeom>
          <a:avLst/>
          <a:gdLst/>
          <a:ahLst/>
          <a:cxnLst/>
          <a:rect l="0" t="0" r="0" b="0"/>
          <a:pathLst>
            <a:path>
              <a:moveTo>
                <a:pt x="0" y="13603"/>
              </a:moveTo>
              <a:lnTo>
                <a:pt x="229024" y="1360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5394870">
        <a:off x="4320721" y="3416088"/>
        <a:ext cx="11451" cy="11451"/>
      </dsp:txXfrm>
    </dsp:sp>
    <dsp:sp modelId="{EABFFB77-490A-4FBD-81A1-892A6EF39D2B}">
      <dsp:nvSpPr>
        <dsp:cNvPr id="0" name=""/>
        <dsp:cNvSpPr/>
      </dsp:nvSpPr>
      <dsp:spPr>
        <a:xfrm>
          <a:off x="3133675" y="3536326"/>
          <a:ext cx="2387897" cy="1347594"/>
        </a:xfrm>
        <a:prstGeom prst="ellips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solidFill>
            <a:schemeClr val="accent4">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ru-RU" sz="1700" kern="1200" dirty="0" smtClean="0"/>
            <a:t>Величиной  показателя</a:t>
          </a:r>
          <a:endParaRPr lang="ru-RU" sz="1700" kern="1200" dirty="0"/>
        </a:p>
      </dsp:txBody>
      <dsp:txXfrm>
        <a:off x="3133675" y="3536326"/>
        <a:ext cx="2387897" cy="1347594"/>
      </dsp:txXfrm>
    </dsp:sp>
    <dsp:sp modelId="{DCC71A81-5FA8-4A60-BB60-492440CAB2A9}">
      <dsp:nvSpPr>
        <dsp:cNvPr id="0" name=""/>
        <dsp:cNvSpPr/>
      </dsp:nvSpPr>
      <dsp:spPr>
        <a:xfrm rot="10705140">
          <a:off x="2576368" y="2480336"/>
          <a:ext cx="188051" cy="27207"/>
        </a:xfrm>
        <a:custGeom>
          <a:avLst/>
          <a:gdLst/>
          <a:ahLst/>
          <a:cxnLst/>
          <a:rect l="0" t="0" r="0" b="0"/>
          <a:pathLst>
            <a:path>
              <a:moveTo>
                <a:pt x="0" y="13603"/>
              </a:moveTo>
              <a:lnTo>
                <a:pt x="188051" y="1360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705140">
        <a:off x="2665692" y="2489238"/>
        <a:ext cx="9402" cy="9402"/>
      </dsp:txXfrm>
    </dsp:sp>
    <dsp:sp modelId="{02AFF764-10DD-4C72-AD0B-63D7D4681BC2}">
      <dsp:nvSpPr>
        <dsp:cNvPr id="0" name=""/>
        <dsp:cNvSpPr/>
      </dsp:nvSpPr>
      <dsp:spPr>
        <a:xfrm>
          <a:off x="429170" y="1822890"/>
          <a:ext cx="2148186" cy="1406524"/>
        </a:xfrm>
        <a:prstGeom prst="ellips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solidFill>
            <a:schemeClr val="tx2">
              <a:lumMod val="60000"/>
              <a:lumOff val="4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ru-RU" sz="1700" kern="1200" dirty="0" smtClean="0"/>
            <a:t>Характером показателя</a:t>
          </a:r>
          <a:endParaRPr lang="ru-RU" sz="1700" kern="1200" dirty="0"/>
        </a:p>
      </dsp:txBody>
      <dsp:txXfrm>
        <a:off x="429170" y="1822890"/>
        <a:ext cx="2148186" cy="1406524"/>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77DF229-F812-49B9-AC25-FD97A49B561D}">
      <dsp:nvSpPr>
        <dsp:cNvPr id="0" name=""/>
        <dsp:cNvSpPr/>
      </dsp:nvSpPr>
      <dsp:spPr>
        <a:xfrm rot="21300000">
          <a:off x="27358" y="1755640"/>
          <a:ext cx="8860682" cy="1014681"/>
        </a:xfrm>
        <a:prstGeom prst="mathMinus">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860DC2-6F7E-43AF-8D43-3585CF5FF69C}">
      <dsp:nvSpPr>
        <dsp:cNvPr id="0" name=""/>
        <dsp:cNvSpPr/>
      </dsp:nvSpPr>
      <dsp:spPr>
        <a:xfrm>
          <a:off x="1069848" y="226298"/>
          <a:ext cx="2674620" cy="1810385"/>
        </a:xfrm>
        <a:prstGeom prst="downArrow">
          <a:avLst/>
        </a:prstGeom>
        <a:solidFill>
          <a:schemeClr val="accent6">
            <a:lumMod val="7500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6F963F-5D71-4238-BBA6-83376FB58A99}">
      <dsp:nvSpPr>
        <dsp:cNvPr id="0" name=""/>
        <dsp:cNvSpPr/>
      </dsp:nvSpPr>
      <dsp:spPr>
        <a:xfrm>
          <a:off x="4457700" y="0"/>
          <a:ext cx="3387852" cy="1900904"/>
        </a:xfrm>
        <a:prstGeom prst="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ru-RU" sz="2300" kern="1200" dirty="0" smtClean="0"/>
            <a:t>Порядок признания в бухгалтерском учете и бухгалтерской (финансовой) отчетности</a:t>
          </a:r>
          <a:endParaRPr lang="ru-RU" sz="2300" kern="1200" dirty="0"/>
        </a:p>
      </dsp:txBody>
      <dsp:txXfrm>
        <a:off x="4457700" y="0"/>
        <a:ext cx="3387852" cy="1900904"/>
      </dsp:txXfrm>
    </dsp:sp>
    <dsp:sp modelId="{E3864555-7CD8-4418-8633-4A9E517DE872}">
      <dsp:nvSpPr>
        <dsp:cNvPr id="0" name=""/>
        <dsp:cNvSpPr/>
      </dsp:nvSpPr>
      <dsp:spPr>
        <a:xfrm>
          <a:off x="5003768" y="2548877"/>
          <a:ext cx="2674620" cy="1810385"/>
        </a:xfrm>
        <a:prstGeom prst="upArrow">
          <a:avLst/>
        </a:prstGeom>
        <a:solidFill>
          <a:schemeClr val="tx2">
            <a:lumMod val="60000"/>
            <a:lumOff val="40000"/>
          </a:schemeClr>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462719-BBE0-44AF-A0F7-E2ACB208121A}">
      <dsp:nvSpPr>
        <dsp:cNvPr id="0" name=""/>
        <dsp:cNvSpPr/>
      </dsp:nvSpPr>
      <dsp:spPr>
        <a:xfrm>
          <a:off x="713289" y="2620895"/>
          <a:ext cx="2852928" cy="1900904"/>
        </a:xfrm>
        <a:prstGeom prst="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ru-RU" sz="2300" kern="1200" dirty="0" smtClean="0"/>
            <a:t>В учетной политике субъекта учета</a:t>
          </a:r>
          <a:endParaRPr lang="ru-RU" sz="2300" kern="1200" dirty="0"/>
        </a:p>
      </dsp:txBody>
      <dsp:txXfrm>
        <a:off x="713289" y="2620895"/>
        <a:ext cx="2852928" cy="1900904"/>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0F07B49-7F90-4039-B8DD-2DE922C3D170}">
      <dsp:nvSpPr>
        <dsp:cNvPr id="0" name=""/>
        <dsp:cNvSpPr/>
      </dsp:nvSpPr>
      <dsp:spPr>
        <a:xfrm>
          <a:off x="0" y="1036716"/>
          <a:ext cx="2153799" cy="2153905"/>
        </a:xfrm>
        <a:prstGeom prst="ellipse">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ru-RU" sz="2700" kern="1200" dirty="0" smtClean="0"/>
            <a:t>Событие после отчетной даты</a:t>
          </a:r>
          <a:endParaRPr lang="ru-RU" sz="2700" kern="1200" dirty="0"/>
        </a:p>
      </dsp:txBody>
      <dsp:txXfrm>
        <a:off x="0" y="1036716"/>
        <a:ext cx="2153799" cy="2153905"/>
      </dsp:txXfrm>
    </dsp:sp>
    <dsp:sp modelId="{09432D53-6D62-4C06-B1D6-FCD2FD2DE4BD}">
      <dsp:nvSpPr>
        <dsp:cNvPr id="0" name=""/>
        <dsp:cNvSpPr/>
      </dsp:nvSpPr>
      <dsp:spPr>
        <a:xfrm>
          <a:off x="-1376047" y="100612"/>
          <a:ext cx="4341704" cy="4525963"/>
        </a:xfrm>
        <a:prstGeom prst="blockArc">
          <a:avLst>
            <a:gd name="adj1" fmla="val 17527788"/>
            <a:gd name="adj2" fmla="val 4119114"/>
            <a:gd name="adj3" fmla="val 575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9E9C2E-7353-40C5-B407-FDF8A0EBAA87}">
      <dsp:nvSpPr>
        <dsp:cNvPr id="0" name=""/>
        <dsp:cNvSpPr/>
      </dsp:nvSpPr>
      <dsp:spPr>
        <a:xfrm>
          <a:off x="1864305" y="316630"/>
          <a:ext cx="1153798" cy="1154120"/>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2660BA-A5F8-49A6-A502-438A1ECC7941}">
      <dsp:nvSpPr>
        <dsp:cNvPr id="0" name=""/>
        <dsp:cNvSpPr/>
      </dsp:nvSpPr>
      <dsp:spPr>
        <a:xfrm>
          <a:off x="3319863" y="388634"/>
          <a:ext cx="5500732" cy="995901"/>
        </a:xfrm>
        <a:prstGeom prst="rect">
          <a:avLst/>
        </a:prstGeom>
        <a:solidFill>
          <a:schemeClr val="accent3">
            <a:lumMod val="20000"/>
            <a:lumOff val="80000"/>
          </a:schemeClr>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10000"/>
            </a:spcAft>
          </a:pPr>
          <a:r>
            <a:rPr lang="ru-RU" sz="1800" b="1" kern="1200" dirty="0" smtClean="0"/>
            <a:t>Последним рабочим днем отчетного финансового года  </a:t>
          </a:r>
          <a:r>
            <a:rPr lang="ru-RU" sz="1800" kern="1200" dirty="0" smtClean="0"/>
            <a:t>до  отражения операций по закрытию показателей  отдельных счетов Рабочего плана счетов</a:t>
          </a:r>
          <a:endParaRPr lang="ru-RU" sz="1800" kern="1200" dirty="0"/>
        </a:p>
      </dsp:txBody>
      <dsp:txXfrm>
        <a:off x="3319863" y="388634"/>
        <a:ext cx="5500732" cy="995901"/>
      </dsp:txXfrm>
    </dsp:sp>
    <dsp:sp modelId="{F9C109B2-E448-436D-883B-E1E19D4AE2F4}">
      <dsp:nvSpPr>
        <dsp:cNvPr id="0" name=""/>
        <dsp:cNvSpPr/>
      </dsp:nvSpPr>
      <dsp:spPr>
        <a:xfrm>
          <a:off x="2224340" y="1828802"/>
          <a:ext cx="1153798" cy="1154120"/>
        </a:xfrm>
        <a:prstGeom prst="ellipse">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9FF591-4819-4C86-87B5-E95141EDD4A5}">
      <dsp:nvSpPr>
        <dsp:cNvPr id="0" name=""/>
        <dsp:cNvSpPr/>
      </dsp:nvSpPr>
      <dsp:spPr>
        <a:xfrm>
          <a:off x="3337649" y="1701721"/>
          <a:ext cx="5268608" cy="1135192"/>
        </a:xfrm>
        <a:prstGeom prst="rect">
          <a:avLst/>
        </a:prstGeom>
        <a:solidFill>
          <a:schemeClr val="accent4">
            <a:lumMod val="20000"/>
            <a:lumOff val="80000"/>
          </a:schemeClr>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10000"/>
            </a:spcAft>
          </a:pPr>
          <a:r>
            <a:rPr lang="ru-RU" sz="2000" kern="1200" dirty="0" smtClean="0"/>
            <a:t>Информация в денежном выражении отражается </a:t>
          </a:r>
          <a:r>
            <a:rPr lang="ru-RU" sz="2000" b="1" kern="1200" dirty="0" smtClean="0"/>
            <a:t>в текстовой части Пояснительной записки  </a:t>
          </a:r>
          <a:endParaRPr lang="ru-RU" sz="2000" b="1" kern="1200" dirty="0"/>
        </a:p>
      </dsp:txBody>
      <dsp:txXfrm>
        <a:off x="3337649" y="1701721"/>
        <a:ext cx="5268608" cy="1135192"/>
      </dsp:txXfrm>
    </dsp:sp>
    <dsp:sp modelId="{F961CEBD-F27B-49FB-A996-5769C73DB0DE}">
      <dsp:nvSpPr>
        <dsp:cNvPr id="0" name=""/>
        <dsp:cNvSpPr/>
      </dsp:nvSpPr>
      <dsp:spPr>
        <a:xfrm>
          <a:off x="1504263" y="3196949"/>
          <a:ext cx="1153798" cy="1154120"/>
        </a:xfrm>
        <a:prstGeom prst="ellipse">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9D700F-823F-4971-8CF7-812577F5151A}">
      <dsp:nvSpPr>
        <dsp:cNvPr id="0" name=""/>
        <dsp:cNvSpPr/>
      </dsp:nvSpPr>
      <dsp:spPr>
        <a:xfrm>
          <a:off x="3945740" y="3412358"/>
          <a:ext cx="4603634" cy="822285"/>
        </a:xfrm>
        <a:prstGeom prst="rect">
          <a:avLst/>
        </a:prstGeom>
        <a:solidFill>
          <a:schemeClr val="accent4">
            <a:lumMod val="20000"/>
            <a:lumOff val="80000"/>
          </a:schemeClr>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10000"/>
            </a:spcAft>
          </a:pPr>
          <a:r>
            <a:rPr lang="ru-RU" sz="1800" kern="1200" dirty="0" smtClean="0"/>
            <a:t>Для соблюдения сроков отчетности и  (или) в связи с поздним поступлением первичных учетных документов  </a:t>
          </a:r>
          <a:endParaRPr lang="ru-RU" sz="1800" kern="1200" dirty="0"/>
        </a:p>
      </dsp:txBody>
      <dsp:txXfrm>
        <a:off x="3945740" y="3412358"/>
        <a:ext cx="4603634" cy="822285"/>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2564955-4ACF-4AA2-9136-D07B50B77DF3}">
      <dsp:nvSpPr>
        <dsp:cNvPr id="0" name=""/>
        <dsp:cNvSpPr/>
      </dsp:nvSpPr>
      <dsp:spPr>
        <a:xfrm>
          <a:off x="4688238" y="122568"/>
          <a:ext cx="2679008" cy="5484074"/>
        </a:xfrm>
        <a:prstGeom prst="ellipse">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ru-RU" sz="2400" kern="1200" dirty="0" smtClean="0"/>
            <a:t>Обнаруженная после отчетной даты ошибка (с учетом условий принятия отчетности)</a:t>
          </a:r>
          <a:endParaRPr lang="ru-RU" sz="2400" kern="1200" dirty="0"/>
        </a:p>
      </dsp:txBody>
      <dsp:txXfrm>
        <a:off x="4688238" y="122568"/>
        <a:ext cx="2679008" cy="5484074"/>
      </dsp:txXfrm>
    </dsp:sp>
    <dsp:sp modelId="{04E6B628-315E-472C-95E7-FFF45F8D4C50}">
      <dsp:nvSpPr>
        <dsp:cNvPr id="0" name=""/>
        <dsp:cNvSpPr/>
      </dsp:nvSpPr>
      <dsp:spPr>
        <a:xfrm>
          <a:off x="2881614" y="7164"/>
          <a:ext cx="2175607" cy="5657953"/>
        </a:xfrm>
        <a:prstGeom prst="ellipse">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ru-RU" sz="2400" kern="1200" dirty="0" smtClean="0">
              <a:latin typeface="Times New Roman" panose="02020603050405020304" pitchFamily="18" charset="0"/>
              <a:cs typeface="Times New Roman" panose="02020603050405020304" pitchFamily="18" charset="0"/>
            </a:rPr>
            <a:t>Изменения оценок</a:t>
          </a:r>
        </a:p>
        <a:p>
          <a:pPr lvl="0" algn="ctr" defTabSz="1066800">
            <a:lnSpc>
              <a:spcPct val="90000"/>
            </a:lnSpc>
            <a:spcBef>
              <a:spcPct val="0"/>
            </a:spcBef>
            <a:spcAft>
              <a:spcPct val="35000"/>
            </a:spcAft>
          </a:pPr>
          <a:r>
            <a:rPr lang="ru-RU" sz="2400" kern="1200" dirty="0" smtClean="0">
              <a:latin typeface="Times New Roman" panose="02020603050405020304" pitchFamily="18" charset="0"/>
              <a:cs typeface="Times New Roman" panose="02020603050405020304" pitchFamily="18" charset="0"/>
            </a:rPr>
            <a:t> (кадастровой оценки) </a:t>
          </a:r>
        </a:p>
        <a:p>
          <a:pPr lvl="0" algn="ctr" defTabSz="1066800">
            <a:lnSpc>
              <a:spcPct val="90000"/>
            </a:lnSpc>
            <a:spcBef>
              <a:spcPct val="0"/>
            </a:spcBef>
            <a:spcAft>
              <a:spcPct val="35000"/>
            </a:spcAft>
          </a:pPr>
          <a:r>
            <a:rPr lang="ru-RU" sz="2400" kern="1200" dirty="0" smtClean="0">
              <a:latin typeface="Times New Roman" panose="02020603050405020304" pitchFamily="18" charset="0"/>
              <a:cs typeface="Times New Roman" panose="02020603050405020304" pitchFamily="18" charset="0"/>
            </a:rPr>
            <a:t>НФА </a:t>
          </a:r>
        </a:p>
        <a:p>
          <a:pPr lvl="0" algn="ctr" defTabSz="1066800">
            <a:lnSpc>
              <a:spcPct val="90000"/>
            </a:lnSpc>
            <a:spcBef>
              <a:spcPct val="0"/>
            </a:spcBef>
            <a:spcAft>
              <a:spcPct val="35000"/>
            </a:spcAft>
          </a:pPr>
          <a:r>
            <a:rPr lang="ru-RU" sz="2400" kern="1200" dirty="0" smtClean="0">
              <a:latin typeface="Times New Roman" panose="02020603050405020304" pitchFamily="18" charset="0"/>
              <a:cs typeface="Times New Roman" panose="02020603050405020304" pitchFamily="18" charset="0"/>
            </a:rPr>
            <a:t>после отчетной даты</a:t>
          </a:r>
          <a:endParaRPr lang="ru-RU" sz="2400" kern="1200" dirty="0">
            <a:latin typeface="Times New Roman" panose="02020603050405020304" pitchFamily="18" charset="0"/>
            <a:cs typeface="Times New Roman" panose="02020603050405020304" pitchFamily="18" charset="0"/>
          </a:endParaRPr>
        </a:p>
      </dsp:txBody>
      <dsp:txXfrm>
        <a:off x="2881614" y="7164"/>
        <a:ext cx="2175607" cy="5657953"/>
      </dsp:txXfrm>
    </dsp:sp>
    <dsp:sp modelId="{A6B8CA4A-712B-4935-B829-DD48F50FABD5}">
      <dsp:nvSpPr>
        <dsp:cNvPr id="0" name=""/>
        <dsp:cNvSpPr/>
      </dsp:nvSpPr>
      <dsp:spPr>
        <a:xfrm>
          <a:off x="6943474" y="96525"/>
          <a:ext cx="2172749" cy="5510119"/>
        </a:xfrm>
        <a:prstGeom prst="ellipse">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ru-RU" sz="2400" kern="1200" dirty="0" smtClean="0"/>
            <a:t>Существенное поступление или выбытие активов, в том  числе по результатам Инвентаризации  (годовой) </a:t>
          </a:r>
          <a:endParaRPr lang="ru-RU" sz="2400" kern="1200" dirty="0"/>
        </a:p>
      </dsp:txBody>
      <dsp:txXfrm>
        <a:off x="6943474" y="96525"/>
        <a:ext cx="2172749" cy="5510119"/>
      </dsp:txXfrm>
    </dsp:sp>
    <dsp:sp modelId="{74AF9DDF-EF39-4DC0-B632-827CBD65138E}">
      <dsp:nvSpPr>
        <dsp:cNvPr id="0" name=""/>
        <dsp:cNvSpPr/>
      </dsp:nvSpPr>
      <dsp:spPr>
        <a:xfrm>
          <a:off x="587370" y="157388"/>
          <a:ext cx="2444685" cy="5665115"/>
        </a:xfrm>
        <a:prstGeom prst="ellipse">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ru-RU" sz="2400" kern="1200" dirty="0" smtClean="0"/>
            <a:t>Завершение  </a:t>
          </a:r>
          <a:r>
            <a:rPr lang="ru-RU" sz="2400" kern="1200" dirty="0" smtClean="0">
              <a:latin typeface="Times New Roman" panose="02020603050405020304" pitchFamily="18" charset="0"/>
              <a:cs typeface="Times New Roman" panose="02020603050405020304" pitchFamily="18" charset="0"/>
            </a:rPr>
            <a:t>судебного процесса</a:t>
          </a:r>
          <a:r>
            <a:rPr lang="ru-RU" sz="2400" kern="1200" dirty="0" smtClean="0"/>
            <a:t> которым подтверждается </a:t>
          </a:r>
        </a:p>
        <a:p>
          <a:pPr lvl="0" algn="ctr" defTabSz="1066800">
            <a:lnSpc>
              <a:spcPct val="90000"/>
            </a:lnSpc>
            <a:spcBef>
              <a:spcPct val="0"/>
            </a:spcBef>
            <a:spcAft>
              <a:spcPct val="35000"/>
            </a:spcAft>
          </a:pPr>
          <a:r>
            <a:rPr lang="ru-RU" sz="2400" kern="1200" dirty="0" smtClean="0"/>
            <a:t>наличие на отчетную дату </a:t>
          </a:r>
        </a:p>
        <a:p>
          <a:pPr lvl="0" algn="ctr" defTabSz="1066800">
            <a:lnSpc>
              <a:spcPct val="90000"/>
            </a:lnSpc>
            <a:spcBef>
              <a:spcPct val="0"/>
            </a:spcBef>
            <a:spcAft>
              <a:spcPct val="35000"/>
            </a:spcAft>
          </a:pPr>
          <a:r>
            <a:rPr lang="ru-RU" sz="2400" kern="1200" dirty="0" smtClean="0"/>
            <a:t>актива или </a:t>
          </a:r>
        </a:p>
        <a:p>
          <a:pPr lvl="0" algn="ctr" defTabSz="1066800">
            <a:lnSpc>
              <a:spcPct val="90000"/>
            </a:lnSpc>
            <a:spcBef>
              <a:spcPct val="0"/>
            </a:spcBef>
            <a:spcAft>
              <a:spcPct val="35000"/>
            </a:spcAft>
          </a:pPr>
          <a:r>
            <a:rPr lang="ru-RU" sz="2400" kern="1200" dirty="0" smtClean="0"/>
            <a:t>обязательства</a:t>
          </a:r>
        </a:p>
      </dsp:txBody>
      <dsp:txXfrm>
        <a:off x="587370" y="157388"/>
        <a:ext cx="2444685" cy="5665115"/>
      </dsp:txXfrm>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9FB3AB-33F6-4A45-9F68-5F6200011DC8}">
      <dsp:nvSpPr>
        <dsp:cNvPr id="0" name=""/>
        <dsp:cNvSpPr/>
      </dsp:nvSpPr>
      <dsp:spPr>
        <a:xfrm>
          <a:off x="3283082" y="156292"/>
          <a:ext cx="3054008" cy="5800478"/>
        </a:xfrm>
        <a:prstGeom prst="ellipse">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ru-RU" sz="2400" b="0" kern="12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завершение после отчетной даты процесса оформления </a:t>
          </a:r>
          <a:r>
            <a:rPr lang="ru-RU" sz="2400" b="1" kern="12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государственной регистрации права собственности </a:t>
          </a:r>
          <a:r>
            <a:rPr lang="ru-RU" sz="2400" b="0" kern="12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(ПОУ), который был инициирован в отчетном периоде</a:t>
          </a:r>
          <a:endParaRPr lang="ru-RU" sz="2400" b="0" kern="1200" dirty="0"/>
        </a:p>
      </dsp:txBody>
      <dsp:txXfrm>
        <a:off x="3283082" y="156292"/>
        <a:ext cx="3054008" cy="5800478"/>
      </dsp:txXfrm>
    </dsp:sp>
    <dsp:sp modelId="{24BED126-29B2-418A-A169-5FF6D3BF712B}">
      <dsp:nvSpPr>
        <dsp:cNvPr id="0" name=""/>
        <dsp:cNvSpPr/>
      </dsp:nvSpPr>
      <dsp:spPr>
        <a:xfrm>
          <a:off x="6295846" y="2171"/>
          <a:ext cx="2989171" cy="5954599"/>
        </a:xfrm>
        <a:prstGeom prst="ellipse">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ru-RU" sz="2400" b="0" kern="12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получение</a:t>
          </a:r>
          <a:r>
            <a:rPr lang="ru-RU" sz="2400" kern="12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 от страховой организации документа, устанавливающего (уточняющего) </a:t>
          </a:r>
          <a:r>
            <a:rPr lang="ru-RU" sz="2400" b="1" kern="12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размер страхового возмещения по страховому случаю</a:t>
          </a:r>
          <a:r>
            <a:rPr lang="ru-RU" sz="2400" kern="12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 произошедшему в отчетном периоде</a:t>
          </a:r>
          <a:endParaRPr lang="ru-RU" sz="2400" kern="1200" dirty="0"/>
        </a:p>
      </dsp:txBody>
      <dsp:txXfrm>
        <a:off x="6295846" y="2171"/>
        <a:ext cx="2989171" cy="5954599"/>
      </dsp:txXfrm>
    </dsp:sp>
    <dsp:sp modelId="{5A4F2F2D-484F-43CE-9F4E-64E4B859BF25}">
      <dsp:nvSpPr>
        <dsp:cNvPr id="0" name=""/>
        <dsp:cNvSpPr/>
      </dsp:nvSpPr>
      <dsp:spPr>
        <a:xfrm>
          <a:off x="661384" y="214486"/>
          <a:ext cx="2673845" cy="5745262"/>
        </a:xfrm>
        <a:prstGeom prst="ellipse">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ru-RU" sz="2400" b="0" kern="12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завершение после отчетной даты </a:t>
          </a:r>
          <a:r>
            <a:rPr lang="ru-RU" sz="2400" b="1" kern="12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процесса оформления изменений существенных условий сделки</a:t>
          </a:r>
          <a:r>
            <a:rPr lang="ru-RU" sz="2400" b="0" kern="12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 который был инициирован в отчетном периоде</a:t>
          </a:r>
          <a:endParaRPr lang="ru-RU" sz="2400" b="0" kern="1200" dirty="0"/>
        </a:p>
      </dsp:txBody>
      <dsp:txXfrm>
        <a:off x="661384" y="214486"/>
        <a:ext cx="2673845" cy="574526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439D70-6787-4FF5-8807-52767968F42D}">
      <dsp:nvSpPr>
        <dsp:cNvPr id="0" name=""/>
        <dsp:cNvSpPr/>
      </dsp:nvSpPr>
      <dsp:spPr>
        <a:xfrm>
          <a:off x="-6216668" y="-946688"/>
          <a:ext cx="7365985" cy="7365985"/>
        </a:xfrm>
        <a:prstGeom prst="blockArc">
          <a:avLst>
            <a:gd name="adj1" fmla="val 18900000"/>
            <a:gd name="adj2" fmla="val 2700000"/>
            <a:gd name="adj3" fmla="val 293"/>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6154AD-AB95-4BC7-BC79-C2B9E581A05C}">
      <dsp:nvSpPr>
        <dsp:cNvPr id="0" name=""/>
        <dsp:cNvSpPr/>
      </dsp:nvSpPr>
      <dsp:spPr>
        <a:xfrm>
          <a:off x="486042" y="406748"/>
          <a:ext cx="8612886" cy="554655"/>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a:glow rad="101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543159" tIns="50800" rIns="50800" bIns="50800" numCol="1" spcCol="1270" anchor="ctr" anchorCtr="0">
          <a:noAutofit/>
        </a:bodyPr>
        <a:lstStyle/>
        <a:p>
          <a:pPr lvl="0" algn="l" defTabSz="889000">
            <a:lnSpc>
              <a:spcPct val="90000"/>
            </a:lnSpc>
            <a:spcBef>
              <a:spcPct val="0"/>
            </a:spcBef>
            <a:spcAft>
              <a:spcPct val="35000"/>
            </a:spcAft>
          </a:pPr>
          <a:r>
            <a:rPr lang="ru-RU" sz="2000" kern="1200" dirty="0" smtClean="0">
              <a:latin typeface="Times New Roman" panose="02020603050405020304" pitchFamily="18" charset="0"/>
              <a:cs typeface="Times New Roman" panose="02020603050405020304" pitchFamily="18" charset="0"/>
            </a:rPr>
            <a:t>при установлении фактов хищений или злоупотреблений, а также порчи ценностей</a:t>
          </a:r>
          <a:endParaRPr lang="ru-RU" sz="2000" kern="1200" dirty="0">
            <a:latin typeface="Times New Roman" panose="02020603050405020304" pitchFamily="18" charset="0"/>
            <a:cs typeface="Times New Roman" panose="02020603050405020304" pitchFamily="18" charset="0"/>
          </a:endParaRPr>
        </a:p>
      </dsp:txBody>
      <dsp:txXfrm>
        <a:off x="486042" y="406748"/>
        <a:ext cx="8612886" cy="554655"/>
      </dsp:txXfrm>
    </dsp:sp>
    <dsp:sp modelId="{0EFD9831-D338-4546-A81A-4422208F5047}">
      <dsp:nvSpPr>
        <dsp:cNvPr id="0" name=""/>
        <dsp:cNvSpPr/>
      </dsp:nvSpPr>
      <dsp:spPr>
        <a:xfrm>
          <a:off x="58358" y="256391"/>
          <a:ext cx="855368" cy="855368"/>
        </a:xfrm>
        <a:prstGeom prst="ellipse">
          <a:avLst/>
        </a:prstGeom>
        <a:blipFill rotWithShape="0">
          <a:blip xmlns:r="http://schemas.openxmlformats.org/officeDocument/2006/relationships" r:embed="rId1"/>
          <a:tile tx="0" ty="0" sx="100000" sy="100000" flip="none" algn="tl"/>
        </a:blip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4DD267-FAEB-440E-8DB5-3AE272A23546}">
      <dsp:nvSpPr>
        <dsp:cNvPr id="0" name=""/>
        <dsp:cNvSpPr/>
      </dsp:nvSpPr>
      <dsp:spPr>
        <a:xfrm>
          <a:off x="976388" y="1156184"/>
          <a:ext cx="8122541" cy="110801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a:glow rad="1016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543159" tIns="50800" rIns="50800" bIns="50800" numCol="1" spcCol="1270" anchor="ctr" anchorCtr="0">
          <a:noAutofit/>
        </a:bodyPr>
        <a:lstStyle/>
        <a:p>
          <a:pPr lvl="0" algn="l" defTabSz="889000">
            <a:lnSpc>
              <a:spcPct val="90000"/>
            </a:lnSpc>
            <a:spcBef>
              <a:spcPct val="0"/>
            </a:spcBef>
            <a:spcAft>
              <a:spcPct val="35000"/>
            </a:spcAft>
          </a:pPr>
          <a:r>
            <a:rPr lang="ru-RU" sz="2000" kern="1200" dirty="0" smtClean="0"/>
            <a:t>в случае стихийных бедствий, пожара, аварий или других чрезвычайных ситуаций, вызванных экстремальными условиями</a:t>
          </a:r>
          <a:endParaRPr lang="ru-RU" sz="2000" kern="1200" dirty="0"/>
        </a:p>
      </dsp:txBody>
      <dsp:txXfrm>
        <a:off x="976388" y="1156184"/>
        <a:ext cx="8122541" cy="1108010"/>
      </dsp:txXfrm>
    </dsp:sp>
    <dsp:sp modelId="{1AD22E3A-1C28-4B74-96AC-3E2B70246788}">
      <dsp:nvSpPr>
        <dsp:cNvPr id="0" name=""/>
        <dsp:cNvSpPr/>
      </dsp:nvSpPr>
      <dsp:spPr>
        <a:xfrm>
          <a:off x="548704" y="1282505"/>
          <a:ext cx="855368" cy="855368"/>
        </a:xfrm>
        <a:prstGeom prst="ellipse">
          <a:avLst/>
        </a:prstGeom>
        <a:blipFill rotWithShape="0">
          <a:blip xmlns:r="http://schemas.openxmlformats.org/officeDocument/2006/relationships" r:embed="rId1"/>
          <a:tile tx="0" ty="0" sx="100000" sy="100000" flip="none" algn="tl"/>
        </a:blip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BC02AE-933D-455A-B207-990295A50CD3}">
      <dsp:nvSpPr>
        <dsp:cNvPr id="0" name=""/>
        <dsp:cNvSpPr/>
      </dsp:nvSpPr>
      <dsp:spPr>
        <a:xfrm>
          <a:off x="1126885" y="2389448"/>
          <a:ext cx="7972044" cy="69371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a:glow rad="1016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543159" tIns="50800" rIns="50800" bIns="50800" numCol="1" spcCol="1270" anchor="ctr" anchorCtr="0">
          <a:noAutofit/>
        </a:bodyPr>
        <a:lstStyle/>
        <a:p>
          <a:pPr lvl="0" algn="l" defTabSz="889000">
            <a:lnSpc>
              <a:spcPct val="90000"/>
            </a:lnSpc>
            <a:spcBef>
              <a:spcPct val="0"/>
            </a:spcBef>
            <a:spcAft>
              <a:spcPct val="35000"/>
            </a:spcAft>
          </a:pPr>
          <a:r>
            <a:rPr lang="ru-RU" sz="2000" kern="1200" dirty="0" smtClean="0"/>
            <a:t>при смене материально ответственных лиц (на день приемки - передачи дел)</a:t>
          </a:r>
          <a:endParaRPr lang="ru-RU" sz="2000" kern="1200" dirty="0"/>
        </a:p>
      </dsp:txBody>
      <dsp:txXfrm>
        <a:off x="1126885" y="2389448"/>
        <a:ext cx="7972044" cy="693710"/>
      </dsp:txXfrm>
    </dsp:sp>
    <dsp:sp modelId="{EB166496-92C8-4979-8916-49E555031145}">
      <dsp:nvSpPr>
        <dsp:cNvPr id="0" name=""/>
        <dsp:cNvSpPr/>
      </dsp:nvSpPr>
      <dsp:spPr>
        <a:xfrm>
          <a:off x="699200" y="2308619"/>
          <a:ext cx="855368" cy="855368"/>
        </a:xfrm>
        <a:prstGeom prst="ellipse">
          <a:avLst/>
        </a:prstGeom>
        <a:blipFill rotWithShape="0">
          <a:blip xmlns:r="http://schemas.openxmlformats.org/officeDocument/2006/relationships" r:embed="rId1"/>
          <a:tile tx="0" ty="0" sx="100000" sy="100000" flip="none" algn="tl"/>
        </a:blip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7DBB06-62C4-4101-A721-B235FC7D98FC}">
      <dsp:nvSpPr>
        <dsp:cNvPr id="0" name=""/>
        <dsp:cNvSpPr/>
      </dsp:nvSpPr>
      <dsp:spPr>
        <a:xfrm>
          <a:off x="929683" y="3159492"/>
          <a:ext cx="8208315" cy="872955"/>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a:glow rad="1016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543159" tIns="50800" rIns="50800" bIns="50800" numCol="1" spcCol="1270" anchor="ctr" anchorCtr="0">
          <a:noAutofit/>
        </a:bodyPr>
        <a:lstStyle/>
        <a:p>
          <a:pPr lvl="0" algn="l" defTabSz="889000">
            <a:lnSpc>
              <a:spcPct val="90000"/>
            </a:lnSpc>
            <a:spcBef>
              <a:spcPct val="0"/>
            </a:spcBef>
            <a:spcAft>
              <a:spcPct val="35000"/>
            </a:spcAft>
          </a:pPr>
          <a:r>
            <a:rPr lang="ru-RU" sz="2000" kern="1200" dirty="0" smtClean="0"/>
            <a:t>при передаче имущества организации в аренду, управление, безвозмездное пользовании, а также выкупе, продаже комплекса объектов учета </a:t>
          </a:r>
          <a:endParaRPr lang="ru-RU" sz="2000" kern="1200" dirty="0"/>
        </a:p>
      </dsp:txBody>
      <dsp:txXfrm>
        <a:off x="929683" y="3159492"/>
        <a:ext cx="8208315" cy="872955"/>
      </dsp:txXfrm>
    </dsp:sp>
    <dsp:sp modelId="{427E108B-65FC-4207-903A-9328A832527A}">
      <dsp:nvSpPr>
        <dsp:cNvPr id="0" name=""/>
        <dsp:cNvSpPr/>
      </dsp:nvSpPr>
      <dsp:spPr>
        <a:xfrm>
          <a:off x="441894" y="3253986"/>
          <a:ext cx="855368" cy="855368"/>
        </a:xfrm>
        <a:prstGeom prst="ellipse">
          <a:avLst/>
        </a:prstGeom>
        <a:blipFill rotWithShape="0">
          <a:blip xmlns:r="http://schemas.openxmlformats.org/officeDocument/2006/relationships" r:embed="rId1"/>
          <a:tile tx="0" ty="0" sx="100000" sy="100000" flip="none" algn="tl"/>
        </a:blip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6338E4-A797-447D-964D-2427D2ED7962}">
      <dsp:nvSpPr>
        <dsp:cNvPr id="0" name=""/>
        <dsp:cNvSpPr/>
      </dsp:nvSpPr>
      <dsp:spPr>
        <a:xfrm>
          <a:off x="428724" y="4258614"/>
          <a:ext cx="8727524" cy="1059835"/>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a:glow rad="1397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543159" tIns="50800" rIns="50800" bIns="50800" numCol="1" spcCol="1270" anchor="ctr" anchorCtr="0">
          <a:noAutofit/>
        </a:bodyPr>
        <a:lstStyle/>
        <a:p>
          <a:pPr lvl="0" algn="l" defTabSz="889000">
            <a:lnSpc>
              <a:spcPct val="90000"/>
            </a:lnSpc>
            <a:spcBef>
              <a:spcPct val="0"/>
            </a:spcBef>
            <a:spcAft>
              <a:spcPct val="35000"/>
            </a:spcAft>
          </a:pPr>
          <a:r>
            <a:rPr lang="ru-RU" sz="2000" kern="1200" dirty="0" smtClean="0"/>
            <a:t>в других случаях, предусмотренных законодательством Российской Федерации или нормативными актами Министерства финансов Российской Федерации</a:t>
          </a:r>
          <a:endParaRPr lang="ru-RU" sz="2000" kern="1200" dirty="0"/>
        </a:p>
      </dsp:txBody>
      <dsp:txXfrm>
        <a:off x="428724" y="4258614"/>
        <a:ext cx="8727524" cy="1059835"/>
      </dsp:txXfrm>
    </dsp:sp>
    <dsp:sp modelId="{9453C68F-15BE-4C07-9F3A-4B45A79B6125}">
      <dsp:nvSpPr>
        <dsp:cNvPr id="0" name=""/>
        <dsp:cNvSpPr/>
      </dsp:nvSpPr>
      <dsp:spPr>
        <a:xfrm>
          <a:off x="58358" y="4360847"/>
          <a:ext cx="855368" cy="855368"/>
        </a:xfrm>
        <a:prstGeom prst="ellipse">
          <a:avLst/>
        </a:prstGeom>
        <a:blipFill rotWithShape="0">
          <a:blip xmlns:r="http://schemas.openxmlformats.org/officeDocument/2006/relationships" r:embed="rId1"/>
          <a:tile tx="0" ty="0" sx="100000" sy="100000" flip="none" algn="tl"/>
        </a:blip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1BD675A-1876-4044-A196-AE1C73EA9A25}">
      <dsp:nvSpPr>
        <dsp:cNvPr id="0" name=""/>
        <dsp:cNvSpPr/>
      </dsp:nvSpPr>
      <dsp:spPr>
        <a:xfrm rot="10800000">
          <a:off x="1206089" y="59176"/>
          <a:ext cx="8280147" cy="1246018"/>
        </a:xfrm>
        <a:prstGeom prst="homePlate">
          <a:avLst/>
        </a:prstGeom>
        <a:solidFill>
          <a:schemeClr val="lt1"/>
        </a:solidFill>
        <a:ln w="12700" cap="flat" cmpd="sng" algn="ctr">
          <a:solidFill>
            <a:schemeClr val="accent2"/>
          </a:solidFill>
          <a:prstDash val="solid"/>
          <a:miter lim="800000"/>
        </a:ln>
        <a:effectLst>
          <a:glow rad="101600">
            <a:schemeClr val="accent6">
              <a:satMod val="175000"/>
              <a:alpha val="40000"/>
            </a:schemeClr>
          </a:glow>
        </a:effectLst>
      </dsp:spPr>
      <dsp:style>
        <a:lnRef idx="2">
          <a:schemeClr val="accent2"/>
        </a:lnRef>
        <a:fillRef idx="1">
          <a:schemeClr val="lt1"/>
        </a:fillRef>
        <a:effectRef idx="0">
          <a:schemeClr val="accent2"/>
        </a:effectRef>
        <a:fontRef idx="minor">
          <a:schemeClr val="dk1"/>
        </a:fontRef>
      </dsp:style>
      <dsp:txBody>
        <a:bodyPr spcFirstLastPara="0" vert="horz" wrap="square" lIns="549459" tIns="91440" rIns="170688" bIns="91440" numCol="1" spcCol="1270" anchor="ctr" anchorCtr="0">
          <a:noAutofit/>
        </a:bodyPr>
        <a:lstStyle/>
        <a:p>
          <a:pPr lvl="0" algn="just" defTabSz="1066800">
            <a:lnSpc>
              <a:spcPct val="90000"/>
            </a:lnSpc>
            <a:spcBef>
              <a:spcPct val="0"/>
            </a:spcBef>
            <a:spcAft>
              <a:spcPct val="35000"/>
            </a:spcAft>
          </a:pPr>
          <a:r>
            <a:rPr lang="ru-RU" sz="2400" kern="1200" dirty="0" smtClean="0">
              <a:latin typeface="Times New Roman" panose="02020603050405020304" pitchFamily="18" charset="0"/>
              <a:cs typeface="Times New Roman" panose="02020603050405020304" pitchFamily="18" charset="0"/>
            </a:rPr>
            <a:t>Результаты инвентаризации отражаются в учете и бухгалтерской (финансовой) отчетности </a:t>
          </a:r>
          <a:r>
            <a:rPr lang="ru-RU" sz="2400" b="1" kern="1200" dirty="0" smtClean="0">
              <a:solidFill>
                <a:srgbClr val="FF0000"/>
              </a:solidFill>
              <a:latin typeface="Times New Roman" panose="02020603050405020304" pitchFamily="18" charset="0"/>
              <a:cs typeface="Times New Roman" panose="02020603050405020304" pitchFamily="18" charset="0"/>
            </a:rPr>
            <a:t>того месяца, в котором была закончена инвентаризация</a:t>
          </a:r>
          <a:endParaRPr lang="ru-RU" sz="2400" b="1" kern="1200" dirty="0">
            <a:solidFill>
              <a:srgbClr val="FF0000"/>
            </a:solidFill>
            <a:latin typeface="Times New Roman" panose="02020603050405020304" pitchFamily="18" charset="0"/>
            <a:cs typeface="Times New Roman" panose="02020603050405020304" pitchFamily="18" charset="0"/>
          </a:endParaRPr>
        </a:p>
      </dsp:txBody>
      <dsp:txXfrm rot="10800000">
        <a:off x="1206089" y="59176"/>
        <a:ext cx="8280147" cy="1246018"/>
      </dsp:txXfrm>
    </dsp:sp>
    <dsp:sp modelId="{12362009-7F4D-4BEF-AE29-0E21CED2986C}">
      <dsp:nvSpPr>
        <dsp:cNvPr id="0" name=""/>
        <dsp:cNvSpPr/>
      </dsp:nvSpPr>
      <dsp:spPr>
        <a:xfrm>
          <a:off x="283541" y="713"/>
          <a:ext cx="1246018" cy="1246018"/>
        </a:xfrm>
        <a:prstGeom prst="ellips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689293-0A87-41B5-9A3C-9AE9B46451B2}">
      <dsp:nvSpPr>
        <dsp:cNvPr id="0" name=""/>
        <dsp:cNvSpPr/>
      </dsp:nvSpPr>
      <dsp:spPr>
        <a:xfrm rot="10800000">
          <a:off x="508103" y="1474749"/>
          <a:ext cx="8964351" cy="1637342"/>
        </a:xfrm>
        <a:prstGeom prst="homePlate">
          <a:avLst/>
        </a:prstGeom>
        <a:solidFill>
          <a:schemeClr val="lt1"/>
        </a:solidFill>
        <a:ln w="12700" cap="flat" cmpd="sng" algn="ctr">
          <a:solidFill>
            <a:schemeClr val="accent3"/>
          </a:solidFill>
          <a:prstDash val="solid"/>
          <a:miter lim="800000"/>
        </a:ln>
        <a:effectLst>
          <a:glow rad="101600">
            <a:schemeClr val="accent5">
              <a:satMod val="175000"/>
              <a:alpha val="40000"/>
            </a:schemeClr>
          </a:glow>
        </a:effectLst>
      </dsp:spPr>
      <dsp:style>
        <a:lnRef idx="2">
          <a:schemeClr val="accent3"/>
        </a:lnRef>
        <a:fillRef idx="1">
          <a:schemeClr val="lt1"/>
        </a:fillRef>
        <a:effectRef idx="0">
          <a:schemeClr val="accent3"/>
        </a:effectRef>
        <a:fontRef idx="minor">
          <a:schemeClr val="dk1"/>
        </a:fontRef>
      </dsp:style>
      <dsp:txBody>
        <a:bodyPr spcFirstLastPara="0" vert="horz" wrap="square" lIns="549459" tIns="91440" rIns="170688" bIns="91440" numCol="1" spcCol="1270" anchor="ctr" anchorCtr="0">
          <a:noAutofit/>
        </a:bodyPr>
        <a:lstStyle/>
        <a:p>
          <a:pPr lvl="0" algn="just" defTabSz="1066800">
            <a:lnSpc>
              <a:spcPct val="90000"/>
            </a:lnSpc>
            <a:spcBef>
              <a:spcPct val="0"/>
            </a:spcBef>
            <a:spcAft>
              <a:spcPct val="35000"/>
            </a:spcAft>
          </a:pPr>
          <a:r>
            <a:rPr lang="ru-RU" sz="2400" kern="1200" dirty="0" smtClean="0">
              <a:latin typeface="Times New Roman" panose="02020603050405020304" pitchFamily="18" charset="0"/>
              <a:cs typeface="Times New Roman" panose="02020603050405020304" pitchFamily="18" charset="0"/>
            </a:rPr>
            <a:t>Результаты инвентаризации, проведенной  </a:t>
          </a:r>
          <a:r>
            <a:rPr lang="ru-RU" sz="2800" b="1" kern="1200" dirty="0" smtClean="0">
              <a:solidFill>
                <a:schemeClr val="accent5">
                  <a:lumMod val="75000"/>
                </a:schemeClr>
              </a:solidFill>
              <a:latin typeface="Times New Roman" panose="02020603050405020304" pitchFamily="18" charset="0"/>
              <a:cs typeface="Times New Roman" panose="02020603050405020304" pitchFamily="18" charset="0"/>
            </a:rPr>
            <a:t>в целях </a:t>
          </a:r>
          <a:r>
            <a:rPr lang="ru-RU" sz="2400" b="1" kern="1200" dirty="0" smtClean="0">
              <a:solidFill>
                <a:srgbClr val="FF0000"/>
              </a:solidFill>
              <a:latin typeface="Times New Roman" panose="02020603050405020304" pitchFamily="18" charset="0"/>
              <a:cs typeface="Times New Roman" panose="02020603050405020304" pitchFamily="18" charset="0"/>
            </a:rPr>
            <a:t>составления годовой бухгалтерской (финансовой) отчетности </a:t>
          </a:r>
          <a:r>
            <a:rPr lang="ru-RU" sz="2400" kern="1200" dirty="0" smtClean="0">
              <a:latin typeface="Times New Roman" panose="02020603050405020304" pitchFamily="18" charset="0"/>
              <a:cs typeface="Times New Roman" panose="02020603050405020304" pitchFamily="18" charset="0"/>
            </a:rPr>
            <a:t>(даже  если протоколы, акты были подписаны например в январе) - </a:t>
          </a:r>
          <a:r>
            <a:rPr lang="ru-RU" sz="2400" b="1" kern="1200" dirty="0" smtClean="0">
              <a:solidFill>
                <a:srgbClr val="FF0000"/>
              </a:solidFill>
              <a:latin typeface="Times New Roman" panose="02020603050405020304" pitchFamily="18" charset="0"/>
              <a:cs typeface="Times New Roman" panose="02020603050405020304" pitchFamily="18" charset="0"/>
            </a:rPr>
            <a:t>в годовой бухгалтерской (финансовой) отчетности</a:t>
          </a:r>
          <a:endParaRPr lang="ru-RU" sz="2400" b="1" kern="1200" dirty="0">
            <a:solidFill>
              <a:srgbClr val="FF0000"/>
            </a:solidFill>
            <a:latin typeface="Times New Roman" panose="02020603050405020304" pitchFamily="18" charset="0"/>
            <a:cs typeface="Times New Roman" panose="02020603050405020304" pitchFamily="18" charset="0"/>
          </a:endParaRPr>
        </a:p>
      </dsp:txBody>
      <dsp:txXfrm rot="10800000">
        <a:off x="508103" y="1474749"/>
        <a:ext cx="8964351" cy="1637342"/>
      </dsp:txXfrm>
    </dsp:sp>
    <dsp:sp modelId="{FB8B298E-24D5-42AB-ACF4-91AB53267BAF}">
      <dsp:nvSpPr>
        <dsp:cNvPr id="0" name=""/>
        <dsp:cNvSpPr/>
      </dsp:nvSpPr>
      <dsp:spPr>
        <a:xfrm>
          <a:off x="283541" y="1716502"/>
          <a:ext cx="1246018" cy="1246018"/>
        </a:xfrm>
        <a:prstGeom prst="ellips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B70F2C-F1FC-4D1F-803F-061B9B92B5BE}">
      <dsp:nvSpPr>
        <dsp:cNvPr id="0" name=""/>
        <dsp:cNvSpPr/>
      </dsp:nvSpPr>
      <dsp:spPr>
        <a:xfrm rot="10800000">
          <a:off x="967633" y="3315352"/>
          <a:ext cx="8518603" cy="2395606"/>
        </a:xfrm>
        <a:prstGeom prst="homePlate">
          <a:avLst/>
        </a:prstGeom>
        <a:solidFill>
          <a:schemeClr val="lt1"/>
        </a:solidFill>
        <a:ln w="12700" cap="flat" cmpd="sng" algn="ctr">
          <a:solidFill>
            <a:schemeClr val="dk1"/>
          </a:solidFill>
          <a:prstDash val="solid"/>
          <a:miter lim="800000"/>
        </a:ln>
        <a:effectLst>
          <a:glow rad="101600">
            <a:schemeClr val="accent5">
              <a:satMod val="175000"/>
              <a:alpha val="40000"/>
            </a:schemeClr>
          </a:glow>
        </a:effectLst>
        <a:scene3d>
          <a:camera prst="orthographicFront"/>
          <a:lightRig rig="threePt" dir="t"/>
        </a:scene3d>
        <a:sp3d>
          <a:bevelT/>
        </a:sp3d>
      </dsp:spPr>
      <dsp:style>
        <a:lnRef idx="2">
          <a:schemeClr val="dk1"/>
        </a:lnRef>
        <a:fillRef idx="1">
          <a:schemeClr val="lt1"/>
        </a:fillRef>
        <a:effectRef idx="0">
          <a:schemeClr val="dk1"/>
        </a:effectRef>
        <a:fontRef idx="minor">
          <a:schemeClr val="dk1"/>
        </a:fontRef>
      </dsp:style>
      <dsp:txBody>
        <a:bodyPr spcFirstLastPara="0" vert="horz" wrap="square" lIns="549459" tIns="91440" rIns="170688" bIns="91440" numCol="1" spcCol="1270" anchor="ctr" anchorCtr="0">
          <a:noAutofit/>
        </a:bodyPr>
        <a:lstStyle/>
        <a:p>
          <a:pPr lvl="0" algn="just" defTabSz="1066800">
            <a:lnSpc>
              <a:spcPct val="90000"/>
            </a:lnSpc>
            <a:spcBef>
              <a:spcPct val="0"/>
            </a:spcBef>
            <a:spcAft>
              <a:spcPct val="35000"/>
            </a:spcAft>
          </a:pPr>
          <a:r>
            <a:rPr lang="ru-RU" sz="2400" kern="1200" dirty="0" smtClean="0">
              <a:latin typeface="Times New Roman" panose="02020603050405020304" pitchFamily="18" charset="0"/>
              <a:cs typeface="Times New Roman" panose="02020603050405020304" pitchFamily="18" charset="0"/>
            </a:rPr>
            <a:t>Результаты инвентаризации </a:t>
          </a:r>
          <a:r>
            <a:rPr lang="ru-RU" sz="2400" b="1" kern="1200" dirty="0" smtClean="0">
              <a:solidFill>
                <a:srgbClr val="FF0000"/>
              </a:solidFill>
              <a:latin typeface="Times New Roman" panose="02020603050405020304" pitchFamily="18" charset="0"/>
              <a:cs typeface="Times New Roman" panose="02020603050405020304" pitchFamily="18" charset="0"/>
            </a:rPr>
            <a:t>реорганизуемого (ликвидируемого) субъекта учета </a:t>
          </a:r>
          <a:r>
            <a:rPr lang="ru-RU" sz="2400" kern="1200" dirty="0" smtClean="0">
              <a:latin typeface="Times New Roman" panose="02020603050405020304" pitchFamily="18" charset="0"/>
              <a:cs typeface="Times New Roman" panose="02020603050405020304" pitchFamily="18" charset="0"/>
            </a:rPr>
            <a:t>отражаются в  бухгалтерской (финансовой) отчетности, представляемой </a:t>
          </a:r>
          <a:r>
            <a:rPr lang="ru-RU" sz="2400" b="1" kern="1200" dirty="0" smtClean="0">
              <a:solidFill>
                <a:srgbClr val="FF0000"/>
              </a:solidFill>
              <a:latin typeface="Times New Roman" panose="02020603050405020304" pitchFamily="18" charset="0"/>
              <a:cs typeface="Times New Roman" panose="02020603050405020304" pitchFamily="18" charset="0"/>
            </a:rPr>
            <a:t>на дату его реорганизации, ликвидации учреждения, уп</a:t>
          </a:r>
          <a:r>
            <a:rPr lang="ru-RU" sz="2400" kern="1200" dirty="0" smtClean="0">
              <a:solidFill>
                <a:srgbClr val="FF0000"/>
              </a:solidFill>
              <a:latin typeface="Times New Roman" panose="02020603050405020304" pitchFamily="18" charset="0"/>
              <a:cs typeface="Times New Roman" panose="02020603050405020304" pitchFamily="18" charset="0"/>
            </a:rPr>
            <a:t>разднения</a:t>
          </a:r>
          <a:r>
            <a:rPr lang="ru-RU" sz="2400" kern="1200" dirty="0" smtClean="0">
              <a:latin typeface="Times New Roman" panose="02020603050405020304" pitchFamily="18" charset="0"/>
              <a:cs typeface="Times New Roman" panose="02020603050405020304" pitchFamily="18" charset="0"/>
            </a:rPr>
            <a:t> государственного органа (органа местного самоуправления).</a:t>
          </a:r>
          <a:endParaRPr lang="ru-RU" sz="2400" kern="1200" dirty="0">
            <a:latin typeface="Times New Roman" panose="02020603050405020304" pitchFamily="18" charset="0"/>
            <a:cs typeface="Times New Roman" panose="02020603050405020304" pitchFamily="18" charset="0"/>
          </a:endParaRPr>
        </a:p>
      </dsp:txBody>
      <dsp:txXfrm rot="10800000">
        <a:off x="967633" y="3315352"/>
        <a:ext cx="8518603" cy="2395606"/>
      </dsp:txXfrm>
    </dsp:sp>
    <dsp:sp modelId="{DEBE30CF-55CE-433E-92E8-D035306F891B}">
      <dsp:nvSpPr>
        <dsp:cNvPr id="0" name=""/>
        <dsp:cNvSpPr/>
      </dsp:nvSpPr>
      <dsp:spPr>
        <a:xfrm>
          <a:off x="225078" y="4007085"/>
          <a:ext cx="1246018" cy="1246018"/>
        </a:xfrm>
        <a:prstGeom prst="ellips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743CF2-F1A0-4A85-8D76-95929FD35AE4}">
      <dsp:nvSpPr>
        <dsp:cNvPr id="0" name=""/>
        <dsp:cNvSpPr/>
      </dsp:nvSpPr>
      <dsp:spPr>
        <a:xfrm>
          <a:off x="821670" y="0"/>
          <a:ext cx="4542978" cy="4542978"/>
        </a:xfrm>
        <a:prstGeom prst="triangl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29878E-92BA-4FF7-8C1F-97375EE4BFBD}">
      <dsp:nvSpPr>
        <dsp:cNvPr id="0" name=""/>
        <dsp:cNvSpPr/>
      </dsp:nvSpPr>
      <dsp:spPr>
        <a:xfrm>
          <a:off x="1458758" y="143215"/>
          <a:ext cx="5522137" cy="1033608"/>
        </a:xfrm>
        <a:prstGeom prst="roundRect">
          <a:avLst/>
        </a:prstGeom>
        <a:solidFill>
          <a:schemeClr val="accent5">
            <a:lumMod val="40000"/>
            <a:lumOff val="60000"/>
            <a:alpha val="9000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ru-RU" sz="2400" kern="12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endParaRPr>
        </a:p>
        <a:p>
          <a:pPr lvl="0" algn="ctr" defTabSz="1066800">
            <a:lnSpc>
              <a:spcPct val="90000"/>
            </a:lnSpc>
            <a:spcBef>
              <a:spcPct val="0"/>
            </a:spcBef>
            <a:spcAft>
              <a:spcPct val="35000"/>
            </a:spcAft>
          </a:pPr>
          <a:r>
            <a:rPr lang="ru-RU" sz="2400" kern="12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Формы первичных документов (не предусмотренные законодательством РФ)</a:t>
          </a:r>
        </a:p>
        <a:p>
          <a:pPr lvl="0" algn="ctr" defTabSz="1066800">
            <a:lnSpc>
              <a:spcPct val="90000"/>
            </a:lnSpc>
            <a:spcBef>
              <a:spcPct val="0"/>
            </a:spcBef>
            <a:spcAft>
              <a:spcPct val="35000"/>
            </a:spcAft>
          </a:pPr>
          <a:endParaRPr lang="ru-RU" sz="2400" kern="1200" dirty="0"/>
        </a:p>
      </dsp:txBody>
      <dsp:txXfrm>
        <a:off x="1458758" y="143215"/>
        <a:ext cx="5522137" cy="1033608"/>
      </dsp:txXfrm>
    </dsp:sp>
    <dsp:sp modelId="{571A9A89-B4F2-4276-A395-59E2C8217E60}">
      <dsp:nvSpPr>
        <dsp:cNvPr id="0" name=""/>
        <dsp:cNvSpPr/>
      </dsp:nvSpPr>
      <dsp:spPr>
        <a:xfrm>
          <a:off x="979703" y="1598201"/>
          <a:ext cx="6552475" cy="883228"/>
        </a:xfrm>
        <a:prstGeom prst="roundRect">
          <a:avLst/>
        </a:prstGeom>
        <a:solidFill>
          <a:srgbClr val="CCFFFF">
            <a:alpha val="90000"/>
          </a:srgb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правила документооборота и технологии обработки учетной информации</a:t>
          </a:r>
          <a:endParaRPr lang="ru-RU" sz="2800" kern="1200" dirty="0">
            <a:solidFill>
              <a:schemeClr val="tx1"/>
            </a:solidFill>
          </a:endParaRPr>
        </a:p>
      </dsp:txBody>
      <dsp:txXfrm>
        <a:off x="979703" y="1598201"/>
        <a:ext cx="6552475" cy="883228"/>
      </dsp:txXfrm>
    </dsp:sp>
    <dsp:sp modelId="{D748E9DB-922B-4DD1-B6F2-5596069D0DAA}">
      <dsp:nvSpPr>
        <dsp:cNvPr id="0" name=""/>
        <dsp:cNvSpPr/>
      </dsp:nvSpPr>
      <dsp:spPr>
        <a:xfrm>
          <a:off x="558024" y="3578960"/>
          <a:ext cx="7755619" cy="886948"/>
        </a:xfrm>
        <a:prstGeom prst="roundRect">
          <a:avLst/>
        </a:prstGeom>
        <a:solidFill>
          <a:schemeClr val="accent6">
            <a:lumMod val="60000"/>
            <a:lumOff val="40000"/>
            <a:alpha val="9000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ru-RU" sz="2500" kern="1200" dirty="0" smtClean="0">
              <a:solidFill>
                <a:srgbClr val="000000"/>
              </a:solidFill>
              <a:effectLst/>
              <a:latin typeface="Times New Roman" panose="02020603050405020304" pitchFamily="18" charset="0"/>
              <a:ea typeface="Times New Roman" panose="02020603050405020304" pitchFamily="18" charset="0"/>
            </a:rPr>
            <a:t>порядок взаимодействия структурных подразделений </a:t>
          </a:r>
          <a:endParaRPr lang="ru-RU" sz="2500" b="1" kern="1200" dirty="0">
            <a:solidFill>
              <a:schemeClr val="tx1"/>
            </a:solidFill>
          </a:endParaRPr>
        </a:p>
      </dsp:txBody>
      <dsp:txXfrm>
        <a:off x="558024" y="3578960"/>
        <a:ext cx="7755619" cy="886948"/>
      </dsp:txXfrm>
    </dsp:sp>
    <dsp:sp modelId="{C47603D0-F003-4275-8C7B-C698B7ADA26A}">
      <dsp:nvSpPr>
        <dsp:cNvPr id="0" name=""/>
        <dsp:cNvSpPr/>
      </dsp:nvSpPr>
      <dsp:spPr>
        <a:xfrm>
          <a:off x="681973" y="2905050"/>
          <a:ext cx="7004835" cy="552788"/>
        </a:xfrm>
        <a:prstGeom prst="roundRect">
          <a:avLst/>
        </a:prstGeom>
        <a:solidFill>
          <a:schemeClr val="accent3">
            <a:lumMod val="60000"/>
            <a:lumOff val="40000"/>
            <a:alpha val="9000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порядок осуществления внутреннего контроля</a:t>
          </a:r>
          <a:endParaRPr lang="ru-RU" sz="2400" kern="1200" dirty="0"/>
        </a:p>
      </dsp:txBody>
      <dsp:txXfrm>
        <a:off x="681973" y="2905050"/>
        <a:ext cx="7004835" cy="552788"/>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743CF2-F1A0-4A85-8D76-95929FD35AE4}">
      <dsp:nvSpPr>
        <dsp:cNvPr id="0" name=""/>
        <dsp:cNvSpPr/>
      </dsp:nvSpPr>
      <dsp:spPr>
        <a:xfrm>
          <a:off x="821670" y="0"/>
          <a:ext cx="4542978" cy="4542978"/>
        </a:xfrm>
        <a:prstGeom prst="triangl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29878E-92BA-4FF7-8C1F-97375EE4BFBD}">
      <dsp:nvSpPr>
        <dsp:cNvPr id="0" name=""/>
        <dsp:cNvSpPr/>
      </dsp:nvSpPr>
      <dsp:spPr>
        <a:xfrm>
          <a:off x="403393" y="1824494"/>
          <a:ext cx="8208925" cy="1126517"/>
        </a:xfrm>
        <a:prstGeom prst="roundRect">
          <a:avLst/>
        </a:prstGeom>
        <a:solidFill>
          <a:schemeClr val="accent5">
            <a:lumMod val="40000"/>
            <a:lumOff val="60000"/>
            <a:alpha val="9000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ru-RU" sz="2400" kern="12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endParaRPr>
        </a:p>
        <a:p>
          <a:pPr lvl="0" algn="ctr" defTabSz="1066800">
            <a:lnSpc>
              <a:spcPct val="90000"/>
            </a:lnSpc>
            <a:spcBef>
              <a:spcPct val="0"/>
            </a:spcBef>
            <a:spcAft>
              <a:spcPct val="35000"/>
            </a:spcAft>
          </a:pPr>
          <a:r>
            <a:rPr lang="ru-RU" sz="2400" kern="1200" dirty="0" smtClean="0">
              <a:solidFill>
                <a:srgbClr val="000000"/>
              </a:solidFill>
              <a:effectLst/>
              <a:latin typeface="Times New Roman" panose="02020603050405020304" pitchFamily="18" charset="0"/>
              <a:ea typeface="Times New Roman" panose="02020603050405020304" pitchFamily="18" charset="0"/>
            </a:rPr>
            <a:t>порядок признания в бухгалтерском учете и раскрытия в бухгалтерской (финансовой) отчетности событий после отчетной</a:t>
          </a:r>
          <a:r>
            <a:rPr lang="ru-RU" sz="2400" kern="12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a:t>
          </a:r>
        </a:p>
        <a:p>
          <a:pPr lvl="0" algn="ctr" defTabSz="1066800">
            <a:lnSpc>
              <a:spcPct val="90000"/>
            </a:lnSpc>
            <a:spcBef>
              <a:spcPct val="0"/>
            </a:spcBef>
            <a:spcAft>
              <a:spcPct val="35000"/>
            </a:spcAft>
          </a:pPr>
          <a:endParaRPr lang="ru-RU" sz="2400" kern="1200" dirty="0"/>
        </a:p>
      </dsp:txBody>
      <dsp:txXfrm>
        <a:off x="403393" y="1824494"/>
        <a:ext cx="8208925" cy="1126517"/>
      </dsp:txXfrm>
    </dsp:sp>
    <dsp:sp modelId="{DC50CA3C-A2BF-4EA1-9116-6006CABA70D9}">
      <dsp:nvSpPr>
        <dsp:cNvPr id="0" name=""/>
        <dsp:cNvSpPr/>
      </dsp:nvSpPr>
      <dsp:spPr>
        <a:xfrm>
          <a:off x="403379" y="240755"/>
          <a:ext cx="7848282" cy="1313899"/>
        </a:xfrm>
        <a:prstGeom prst="roundRect">
          <a:avLst/>
        </a:prstGeom>
        <a:solidFill>
          <a:srgbClr val="CCFFFF">
            <a:alpha val="90000"/>
          </a:srgb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solidFill>
                <a:srgbClr val="000000"/>
              </a:solidFill>
              <a:effectLst/>
              <a:latin typeface="Times New Roman" panose="02020603050405020304" pitchFamily="18" charset="0"/>
              <a:ea typeface="Times New Roman" panose="02020603050405020304" pitchFamily="18" charset="0"/>
            </a:rPr>
            <a:t>порядок взаимодействия лиц, ответственных за оформление фактов хозяйственной жизни, по предоставлению первичных учетных документов для ведения бухгалтерского учета</a:t>
          </a:r>
          <a:endParaRPr lang="ru-RU" sz="2400" b="1" kern="1200" dirty="0">
            <a:solidFill>
              <a:schemeClr val="tx1"/>
            </a:solidFill>
          </a:endParaRPr>
        </a:p>
      </dsp:txBody>
      <dsp:txXfrm>
        <a:off x="403379" y="240755"/>
        <a:ext cx="7848282" cy="1313899"/>
      </dsp:txXfrm>
    </dsp:sp>
    <dsp:sp modelId="{D748E9DB-922B-4DD1-B6F2-5596069D0DAA}">
      <dsp:nvSpPr>
        <dsp:cNvPr id="0" name=""/>
        <dsp:cNvSpPr/>
      </dsp:nvSpPr>
      <dsp:spPr>
        <a:xfrm>
          <a:off x="0" y="3304785"/>
          <a:ext cx="8455111" cy="966674"/>
        </a:xfrm>
        <a:prstGeom prst="roundRect">
          <a:avLst/>
        </a:prstGeom>
        <a:solidFill>
          <a:schemeClr val="accent6">
            <a:lumMod val="60000"/>
            <a:lumOff val="40000"/>
            <a:alpha val="9000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endParaRPr lang="ru-RU" sz="4200" b="1" kern="1200" dirty="0">
            <a:solidFill>
              <a:schemeClr val="tx1"/>
            </a:solidFill>
          </a:endParaRPr>
        </a:p>
      </dsp:txBody>
      <dsp:txXfrm>
        <a:off x="0" y="3304785"/>
        <a:ext cx="8455111" cy="966674"/>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743CF2-F1A0-4A85-8D76-95929FD35AE4}">
      <dsp:nvSpPr>
        <dsp:cNvPr id="0" name=""/>
        <dsp:cNvSpPr/>
      </dsp:nvSpPr>
      <dsp:spPr>
        <a:xfrm>
          <a:off x="2347609" y="0"/>
          <a:ext cx="4542978" cy="4542978"/>
        </a:xfrm>
        <a:prstGeom prst="triangl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A9CA1C-C156-46A7-B1F0-9C0BADB279EC}">
      <dsp:nvSpPr>
        <dsp:cNvPr id="0" name=""/>
        <dsp:cNvSpPr/>
      </dsp:nvSpPr>
      <dsp:spPr>
        <a:xfrm>
          <a:off x="3139732" y="888830"/>
          <a:ext cx="5040513" cy="1620577"/>
        </a:xfrm>
        <a:prstGeom prst="roundRect">
          <a:avLst/>
        </a:prstGeom>
        <a:solidFill>
          <a:srgbClr val="FFFF00">
            <a:alpha val="90000"/>
          </a:srgb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ru-RU" sz="2800" kern="1200" dirty="0">
            <a:solidFill>
              <a:schemeClr val="tx1"/>
            </a:solidFill>
          </a:endParaRPr>
        </a:p>
      </dsp:txBody>
      <dsp:txXfrm>
        <a:off x="3139732" y="888830"/>
        <a:ext cx="5040513" cy="1620577"/>
      </dsp:txXfrm>
    </dsp:sp>
    <dsp:sp modelId="{D748E9DB-922B-4DD1-B6F2-5596069D0DAA}">
      <dsp:nvSpPr>
        <dsp:cNvPr id="0" name=""/>
        <dsp:cNvSpPr/>
      </dsp:nvSpPr>
      <dsp:spPr>
        <a:xfrm>
          <a:off x="814694" y="2803249"/>
          <a:ext cx="5052709" cy="1739728"/>
        </a:xfrm>
        <a:prstGeom prst="roundRect">
          <a:avLst/>
        </a:prstGeom>
        <a:solidFill>
          <a:schemeClr val="accent6">
            <a:lumMod val="60000"/>
            <a:lumOff val="40000"/>
            <a:alpha val="9000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ru-RU" sz="3200" b="1" kern="1200" dirty="0" smtClean="0">
              <a:solidFill>
                <a:schemeClr val="tx1"/>
              </a:solidFill>
            </a:rPr>
            <a:t>Методы начисления </a:t>
          </a:r>
          <a:r>
            <a:rPr lang="ru-RU" sz="3200" b="0" kern="1200" dirty="0" smtClean="0">
              <a:solidFill>
                <a:schemeClr val="tx1"/>
              </a:solidFill>
            </a:rPr>
            <a:t>амортизации</a:t>
          </a:r>
          <a:endParaRPr lang="ru-RU" sz="3200" b="0" kern="1200" dirty="0">
            <a:solidFill>
              <a:schemeClr val="tx1"/>
            </a:solidFill>
          </a:endParaRPr>
        </a:p>
      </dsp:txBody>
      <dsp:txXfrm>
        <a:off x="814694" y="2803249"/>
        <a:ext cx="5052709" cy="1739728"/>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5C5CA70-5A73-438D-A7A8-B087A8BFC8E7}">
      <dsp:nvSpPr>
        <dsp:cNvPr id="0" name=""/>
        <dsp:cNvSpPr/>
      </dsp:nvSpPr>
      <dsp:spPr>
        <a:xfrm>
          <a:off x="2907783" y="502"/>
          <a:ext cx="4878340" cy="1960962"/>
        </a:xfrm>
        <a:prstGeom prst="rightArrow">
          <a:avLst>
            <a:gd name="adj1" fmla="val 75000"/>
            <a:gd name="adj2" fmla="val 50000"/>
          </a:avLst>
        </a:prstGeom>
        <a:solidFill>
          <a:schemeClr val="accent3">
            <a:alpha val="90000"/>
            <a:tint val="40000"/>
            <a:hueOff val="0"/>
            <a:satOff val="0"/>
            <a:lumOff val="0"/>
            <a:alphaOff val="0"/>
          </a:schemeClr>
        </a:solidFill>
        <a:ln w="12700" cap="flat" cmpd="sng" algn="ctr">
          <a:solidFill>
            <a:schemeClr val="accent3">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228600" lvl="1" indent="-228600" algn="l" defTabSz="1200150">
            <a:lnSpc>
              <a:spcPct val="90000"/>
            </a:lnSpc>
            <a:spcBef>
              <a:spcPct val="0"/>
            </a:spcBef>
            <a:spcAft>
              <a:spcPct val="15000"/>
            </a:spcAft>
            <a:buChar char="••"/>
          </a:pPr>
          <a:r>
            <a:rPr lang="ru-RU" sz="2700" b="1" kern="1200" dirty="0" smtClean="0">
              <a:latin typeface="Times New Roman" panose="02020603050405020304" pitchFamily="18" charset="0"/>
              <a:cs typeface="Times New Roman" panose="02020603050405020304" pitchFamily="18" charset="0"/>
            </a:rPr>
            <a:t>метод рыночных цен</a:t>
          </a:r>
          <a:endParaRPr lang="ru-RU" sz="2700" kern="1200" dirty="0"/>
        </a:p>
      </dsp:txBody>
      <dsp:txXfrm>
        <a:off x="2907783" y="502"/>
        <a:ext cx="4878340" cy="1960962"/>
      </dsp:txXfrm>
    </dsp:sp>
    <dsp:sp modelId="{38D01225-14DB-4768-A11F-A8E31C8316C6}">
      <dsp:nvSpPr>
        <dsp:cNvPr id="0" name=""/>
        <dsp:cNvSpPr/>
      </dsp:nvSpPr>
      <dsp:spPr>
        <a:xfrm>
          <a:off x="344443" y="502"/>
          <a:ext cx="2563340" cy="196096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rtl="0">
            <a:lnSpc>
              <a:spcPct val="90000"/>
            </a:lnSpc>
            <a:spcBef>
              <a:spcPct val="0"/>
            </a:spcBef>
            <a:spcAft>
              <a:spcPct val="35000"/>
            </a:spcAft>
          </a:pPr>
          <a:endParaRPr lang="ru-RU" sz="6500" kern="1200" dirty="0"/>
        </a:p>
      </dsp:txBody>
      <dsp:txXfrm>
        <a:off x="344443" y="502"/>
        <a:ext cx="2563340" cy="1960962"/>
      </dsp:txXfrm>
    </dsp:sp>
    <dsp:sp modelId="{B27162B2-F608-4964-8C45-944C08D56CDB}">
      <dsp:nvSpPr>
        <dsp:cNvPr id="0" name=""/>
        <dsp:cNvSpPr/>
      </dsp:nvSpPr>
      <dsp:spPr>
        <a:xfrm>
          <a:off x="2980633" y="2157561"/>
          <a:ext cx="4878340" cy="1960962"/>
        </a:xfrm>
        <a:prstGeom prst="rightArrow">
          <a:avLst>
            <a:gd name="adj1" fmla="val 75000"/>
            <a:gd name="adj2" fmla="val 50000"/>
          </a:avLst>
        </a:prstGeom>
        <a:solidFill>
          <a:schemeClr val="accent3">
            <a:alpha val="90000"/>
            <a:tint val="40000"/>
            <a:hueOff val="0"/>
            <a:satOff val="0"/>
            <a:lumOff val="0"/>
            <a:alphaOff val="0"/>
          </a:schemeClr>
        </a:solidFill>
        <a:ln w="12700" cap="flat" cmpd="sng" algn="ctr">
          <a:solidFill>
            <a:schemeClr val="accent3">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228600" lvl="1" indent="-228600" algn="l" defTabSz="1200150">
            <a:lnSpc>
              <a:spcPct val="90000"/>
            </a:lnSpc>
            <a:spcBef>
              <a:spcPct val="0"/>
            </a:spcBef>
            <a:spcAft>
              <a:spcPct val="15000"/>
            </a:spcAft>
            <a:buChar char="••"/>
          </a:pPr>
          <a:r>
            <a:rPr lang="ru-RU" sz="2700" b="1" kern="1200" dirty="0" smtClean="0">
              <a:latin typeface="Times New Roman" panose="02020603050405020304" pitchFamily="18" charset="0"/>
              <a:cs typeface="Times New Roman" panose="02020603050405020304" pitchFamily="18" charset="0"/>
            </a:rPr>
            <a:t>метод амортизированной стоимости замещения</a:t>
          </a:r>
          <a:endParaRPr lang="ru-RU" sz="2700" kern="1200" dirty="0"/>
        </a:p>
      </dsp:txBody>
      <dsp:txXfrm>
        <a:off x="2980633" y="2157561"/>
        <a:ext cx="4878340" cy="1960962"/>
      </dsp:txXfrm>
    </dsp:sp>
    <dsp:sp modelId="{923F62A9-D093-419E-A93F-8A9F284B5455}">
      <dsp:nvSpPr>
        <dsp:cNvPr id="0" name=""/>
        <dsp:cNvSpPr/>
      </dsp:nvSpPr>
      <dsp:spPr>
        <a:xfrm>
          <a:off x="271593" y="2157561"/>
          <a:ext cx="2709040" cy="196096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rtl="0">
            <a:lnSpc>
              <a:spcPct val="90000"/>
            </a:lnSpc>
            <a:spcBef>
              <a:spcPct val="0"/>
            </a:spcBef>
            <a:spcAft>
              <a:spcPct val="35000"/>
            </a:spcAft>
          </a:pPr>
          <a:endParaRPr lang="ru-RU" sz="6500" kern="1200" dirty="0"/>
        </a:p>
      </dsp:txBody>
      <dsp:txXfrm>
        <a:off x="271593" y="2157561"/>
        <a:ext cx="2709040" cy="1960962"/>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7E9F8F-7B3B-4A64-9C9C-0D22ABB3E0BF}">
      <dsp:nvSpPr>
        <dsp:cNvPr id="0" name=""/>
        <dsp:cNvSpPr/>
      </dsp:nvSpPr>
      <dsp:spPr>
        <a:xfrm>
          <a:off x="3822294" y="1380280"/>
          <a:ext cx="1935163" cy="1764738"/>
        </a:xfrm>
        <a:prstGeom prst="roundRect">
          <a:avLst/>
        </a:prstGeom>
        <a:solidFill>
          <a:schemeClr val="accent2">
            <a:lumMod val="40000"/>
            <a:lumOff val="60000"/>
          </a:schemeClr>
        </a:solidFill>
        <a:ln w="1270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ru-RU" sz="3200" kern="1200" dirty="0" smtClean="0">
              <a:solidFill>
                <a:schemeClr val="tx1"/>
              </a:solidFill>
            </a:rPr>
            <a:t>Метод рыночных цен</a:t>
          </a:r>
          <a:endParaRPr lang="ru-RU" sz="3200" kern="1200" dirty="0">
            <a:solidFill>
              <a:schemeClr val="tx1"/>
            </a:solidFill>
          </a:endParaRPr>
        </a:p>
      </dsp:txBody>
      <dsp:txXfrm>
        <a:off x="3822294" y="1380280"/>
        <a:ext cx="1935163" cy="1764738"/>
      </dsp:txXfrm>
    </dsp:sp>
    <dsp:sp modelId="{4DBAA65B-0E52-4A2D-BA4B-E00DE36EB426}">
      <dsp:nvSpPr>
        <dsp:cNvPr id="0" name=""/>
        <dsp:cNvSpPr/>
      </dsp:nvSpPr>
      <dsp:spPr>
        <a:xfrm rot="10824016">
          <a:off x="3521510" y="2254839"/>
          <a:ext cx="300787" cy="0"/>
        </a:xfrm>
        <a:custGeom>
          <a:avLst/>
          <a:gdLst/>
          <a:ahLst/>
          <a:cxnLst/>
          <a:rect l="0" t="0" r="0" b="0"/>
          <a:pathLst>
            <a:path>
              <a:moveTo>
                <a:pt x="0" y="0"/>
              </a:moveTo>
              <a:lnTo>
                <a:pt x="30078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9D9883-DCCA-4BF6-BBD5-70338FBC2202}">
      <dsp:nvSpPr>
        <dsp:cNvPr id="0" name=""/>
        <dsp:cNvSpPr/>
      </dsp:nvSpPr>
      <dsp:spPr>
        <a:xfrm>
          <a:off x="259371" y="395199"/>
          <a:ext cx="3262142" cy="3694387"/>
        </a:xfrm>
        <a:prstGeom prst="roundRect">
          <a:avLst/>
        </a:prstGeom>
        <a:solidFill>
          <a:schemeClr val="accent3">
            <a:lumMod val="50000"/>
          </a:schemeClr>
        </a:solidFill>
        <a:ln w="1270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ru-RU" sz="2800" kern="1200" dirty="0" smtClean="0"/>
            <a:t>На основании </a:t>
          </a:r>
          <a:r>
            <a:rPr lang="ru-RU" sz="2800" kern="1200" dirty="0" smtClean="0">
              <a:latin typeface="Times New Roman" panose="02020603050405020304" pitchFamily="18" charset="0"/>
              <a:cs typeface="Times New Roman" panose="02020603050405020304" pitchFamily="18" charset="0"/>
            </a:rPr>
            <a:t>данных о недавних сделках с аналогичными или схожими активами (обязательствами), совершенных без отсрочки платежа</a:t>
          </a:r>
          <a:endParaRPr lang="ru-RU" sz="2800" kern="1200" dirty="0"/>
        </a:p>
      </dsp:txBody>
      <dsp:txXfrm>
        <a:off x="259371" y="395199"/>
        <a:ext cx="3262142" cy="3694387"/>
      </dsp:txXfrm>
    </dsp:sp>
    <dsp:sp modelId="{C6626C0F-BBAE-4F7A-A39C-1F5C5564501F}">
      <dsp:nvSpPr>
        <dsp:cNvPr id="0" name=""/>
        <dsp:cNvSpPr/>
      </dsp:nvSpPr>
      <dsp:spPr>
        <a:xfrm rot="21485218">
          <a:off x="5757353" y="2224033"/>
          <a:ext cx="377286" cy="0"/>
        </a:xfrm>
        <a:custGeom>
          <a:avLst/>
          <a:gdLst/>
          <a:ahLst/>
          <a:cxnLst/>
          <a:rect l="0" t="0" r="0" b="0"/>
          <a:pathLst>
            <a:path>
              <a:moveTo>
                <a:pt x="0" y="0"/>
              </a:moveTo>
              <a:lnTo>
                <a:pt x="37728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A16650-9E8B-4C34-899D-7EE2C4388DA6}">
      <dsp:nvSpPr>
        <dsp:cNvPr id="0" name=""/>
        <dsp:cNvSpPr/>
      </dsp:nvSpPr>
      <dsp:spPr>
        <a:xfrm>
          <a:off x="6134534" y="751644"/>
          <a:ext cx="2538390" cy="2847399"/>
        </a:xfrm>
        <a:prstGeom prst="roundRect">
          <a:avLst/>
        </a:prstGeom>
        <a:solidFill>
          <a:schemeClr val="accent3">
            <a:lumMod val="50000"/>
          </a:schemeClr>
        </a:solidFill>
        <a:ln w="1270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ru-RU" sz="3200" kern="1200" dirty="0" smtClean="0"/>
            <a:t>На основании текущих рыночных цен </a:t>
          </a:r>
          <a:endParaRPr lang="ru-RU" sz="3200" kern="1200" dirty="0"/>
        </a:p>
      </dsp:txBody>
      <dsp:txXfrm>
        <a:off x="6134534" y="751644"/>
        <a:ext cx="2538390" cy="2847399"/>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4.xml><?xml version="1.0" encoding="utf-8"?>
<dgm:layoutDef xmlns:dgm="http://schemas.openxmlformats.org/drawingml/2006/diagram" xmlns:a="http://schemas.openxmlformats.org/drawingml/2006/main" uniqueId="urn:microsoft.com/office/officeart/2011/layout/RadialPictureList">
  <dgm:title val="Радиальный список рисунков"/>
  <dgm:desc val="Служит для отображения связей с центральной идеей. Фигура уровня 1 содержит текст, а все фигуры уровня 2 содержат рисунок с соответствующим текстом. Ограничен четырьмя рисунками уровня 2.  Неиспользуемые рисунки не отображаются, но остаются доступными при смене макета. Рекомендуется использовать текст уровня 2 небольшого объема."/>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88CE79-04F9-4D70-8B97-D488FBA18FED}" type="datetimeFigureOut">
              <a:rPr lang="ru-RU" smtClean="0"/>
              <a:pPr/>
              <a:t>24.11.2018</a:t>
            </a:fld>
            <a:endParaRPr lang="ru-RU"/>
          </a:p>
        </p:txBody>
      </p:sp>
      <p:sp>
        <p:nvSpPr>
          <p:cNvPr id="4" name="Образ слайда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5E1298-D032-4B0F-8DEE-16471F1B7C0E}" type="slidenum">
              <a:rPr lang="ru-RU" smtClean="0"/>
              <a:pPr/>
              <a:t>‹#›</a:t>
            </a:fld>
            <a:endParaRPr lang="ru-RU"/>
          </a:p>
        </p:txBody>
      </p:sp>
    </p:spTree>
    <p:extLst>
      <p:ext uri="{BB962C8B-B14F-4D97-AF65-F5344CB8AC3E}">
        <p14:creationId xmlns="" xmlns:p14="http://schemas.microsoft.com/office/powerpoint/2010/main" val="1056705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515977D-9A5A-45CA-A236-9BBFF46B9CF6}" type="slidenum">
              <a:rPr lang="ru-RU" smtClean="0"/>
              <a:pPr/>
              <a:t>4</a:t>
            </a:fld>
            <a:endParaRPr lang="ru-RU"/>
          </a:p>
        </p:txBody>
      </p:sp>
    </p:spTree>
    <p:extLst>
      <p:ext uri="{BB962C8B-B14F-4D97-AF65-F5344CB8AC3E}">
        <p14:creationId xmlns:p14="http://schemas.microsoft.com/office/powerpoint/2010/main" xmlns="" val="4201254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515977D-9A5A-45CA-A236-9BBFF46B9CF6}" type="slidenum">
              <a:rPr lang="ru-RU" smtClean="0"/>
              <a:pPr/>
              <a:t>61</a:t>
            </a:fld>
            <a:endParaRPr lang="ru-RU"/>
          </a:p>
        </p:txBody>
      </p:sp>
    </p:spTree>
    <p:extLst>
      <p:ext uri="{BB962C8B-B14F-4D97-AF65-F5344CB8AC3E}">
        <p14:creationId xmlns:p14="http://schemas.microsoft.com/office/powerpoint/2010/main" xmlns="" val="1554533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515977D-9A5A-45CA-A236-9BBFF46B9CF6}" type="slidenum">
              <a:rPr lang="ru-RU" smtClean="0">
                <a:solidFill>
                  <a:prstClr val="black"/>
                </a:solidFill>
              </a:rPr>
              <a:pPr/>
              <a:t>84</a:t>
            </a:fld>
            <a:endParaRPr lang="ru-RU">
              <a:solidFill>
                <a:prstClr val="black"/>
              </a:solidFill>
            </a:endParaRPr>
          </a:p>
        </p:txBody>
      </p:sp>
    </p:spTree>
    <p:extLst>
      <p:ext uri="{BB962C8B-B14F-4D97-AF65-F5344CB8AC3E}">
        <p14:creationId xmlns:p14="http://schemas.microsoft.com/office/powerpoint/2010/main" xmlns="" val="792390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515977D-9A5A-45CA-A236-9BBFF46B9CF6}" type="slidenum">
              <a:rPr lang="ru-RU" smtClean="0">
                <a:solidFill>
                  <a:prstClr val="black"/>
                </a:solidFill>
              </a:rPr>
              <a:pPr/>
              <a:t>86</a:t>
            </a:fld>
            <a:endParaRPr lang="ru-RU">
              <a:solidFill>
                <a:prstClr val="black"/>
              </a:solidFill>
            </a:endParaRPr>
          </a:p>
        </p:txBody>
      </p:sp>
    </p:spTree>
    <p:extLst>
      <p:ext uri="{BB962C8B-B14F-4D97-AF65-F5344CB8AC3E}">
        <p14:creationId xmlns:p14="http://schemas.microsoft.com/office/powerpoint/2010/main" xmlns="" val="4201254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515977D-9A5A-45CA-A236-9BBFF46B9CF6}" type="slidenum">
              <a:rPr lang="ru-RU" smtClean="0">
                <a:solidFill>
                  <a:prstClr val="black"/>
                </a:solidFill>
              </a:rPr>
              <a:pPr/>
              <a:t>101</a:t>
            </a:fld>
            <a:endParaRPr lang="ru-RU">
              <a:solidFill>
                <a:prstClr val="black"/>
              </a:solidFill>
            </a:endParaRPr>
          </a:p>
        </p:txBody>
      </p:sp>
    </p:spTree>
    <p:extLst>
      <p:ext uri="{BB962C8B-B14F-4D97-AF65-F5344CB8AC3E}">
        <p14:creationId xmlns:p14="http://schemas.microsoft.com/office/powerpoint/2010/main" xmlns="" val="1037565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a:xfrm>
            <a:off x="954088" y="685800"/>
            <a:ext cx="4951412" cy="3429000"/>
          </a:xfrm>
          <a:ln/>
        </p:spPr>
      </p:sp>
      <p:sp>
        <p:nvSpPr>
          <p:cNvPr id="10243" name="Заметки 2"/>
          <p:cNvSpPr>
            <a:spLocks noGrp="1"/>
          </p:cNvSpPr>
          <p:nvPr>
            <p:ph type="body" idx="1"/>
          </p:nvPr>
        </p:nvSpPr>
        <p:spPr>
          <a:noFill/>
        </p:spPr>
        <p:txBody>
          <a:bodyPr/>
          <a:lstStyle/>
          <a:p>
            <a:endParaRPr lang="ru-RU" altLang="ru-RU" smtClean="0"/>
          </a:p>
        </p:txBody>
      </p:sp>
      <p:sp>
        <p:nvSpPr>
          <p:cNvPr id="10244" name="Номер слайда 3"/>
          <p:cNvSpPr>
            <a:spLocks noGrp="1"/>
          </p:cNvSpPr>
          <p:nvPr>
            <p:ph type="sldNum" sz="quarter" idx="5"/>
          </p:nvPr>
        </p:nvSpPr>
        <p:spPr>
          <a:noFill/>
        </p:spPr>
        <p:txBody>
          <a:bodyPr/>
          <a:lstStyle>
            <a:lvl1pPr defTabSz="911225" eaLnBrk="0" hangingPunct="0">
              <a:spcBef>
                <a:spcPct val="30000"/>
              </a:spcBef>
              <a:defRPr sz="1200">
                <a:solidFill>
                  <a:schemeClr val="tx1"/>
                </a:solidFill>
                <a:latin typeface="Calibri" pitchFamily="34" charset="0"/>
              </a:defRPr>
            </a:lvl1pPr>
            <a:lvl2pPr marL="742950" indent="-285750" defTabSz="911225" eaLnBrk="0" hangingPunct="0">
              <a:spcBef>
                <a:spcPct val="30000"/>
              </a:spcBef>
              <a:defRPr sz="1200">
                <a:solidFill>
                  <a:schemeClr val="tx1"/>
                </a:solidFill>
                <a:latin typeface="Calibri" pitchFamily="34" charset="0"/>
              </a:defRPr>
            </a:lvl2pPr>
            <a:lvl3pPr marL="1143000" indent="-228600" defTabSz="911225" eaLnBrk="0" hangingPunct="0">
              <a:spcBef>
                <a:spcPct val="30000"/>
              </a:spcBef>
              <a:defRPr sz="1200">
                <a:solidFill>
                  <a:schemeClr val="tx1"/>
                </a:solidFill>
                <a:latin typeface="Calibri" pitchFamily="34" charset="0"/>
              </a:defRPr>
            </a:lvl3pPr>
            <a:lvl4pPr marL="1600200" indent="-228600" defTabSz="911225" eaLnBrk="0" hangingPunct="0">
              <a:spcBef>
                <a:spcPct val="30000"/>
              </a:spcBef>
              <a:defRPr sz="1200">
                <a:solidFill>
                  <a:schemeClr val="tx1"/>
                </a:solidFill>
                <a:latin typeface="Calibri" pitchFamily="34" charset="0"/>
              </a:defRPr>
            </a:lvl4pPr>
            <a:lvl5pPr marL="2057400" indent="-228600" defTabSz="911225" eaLnBrk="0" hangingPunct="0">
              <a:spcBef>
                <a:spcPct val="30000"/>
              </a:spcBef>
              <a:defRPr sz="1200">
                <a:solidFill>
                  <a:schemeClr val="tx1"/>
                </a:solidFill>
                <a:latin typeface="Calibri" pitchFamily="34" charset="0"/>
              </a:defRPr>
            </a:lvl5pPr>
            <a:lvl6pPr marL="2514600" indent="-228600" defTabSz="911225" eaLnBrk="0" fontAlgn="base" hangingPunct="0">
              <a:spcBef>
                <a:spcPct val="30000"/>
              </a:spcBef>
              <a:spcAft>
                <a:spcPct val="0"/>
              </a:spcAft>
              <a:defRPr sz="1200">
                <a:solidFill>
                  <a:schemeClr val="tx1"/>
                </a:solidFill>
                <a:latin typeface="Calibri" pitchFamily="34" charset="0"/>
              </a:defRPr>
            </a:lvl6pPr>
            <a:lvl7pPr marL="2971800" indent="-228600" defTabSz="911225" eaLnBrk="0" fontAlgn="base" hangingPunct="0">
              <a:spcBef>
                <a:spcPct val="30000"/>
              </a:spcBef>
              <a:spcAft>
                <a:spcPct val="0"/>
              </a:spcAft>
              <a:defRPr sz="1200">
                <a:solidFill>
                  <a:schemeClr val="tx1"/>
                </a:solidFill>
                <a:latin typeface="Calibri" pitchFamily="34" charset="0"/>
              </a:defRPr>
            </a:lvl7pPr>
            <a:lvl8pPr marL="3429000" indent="-228600" defTabSz="911225" eaLnBrk="0" fontAlgn="base" hangingPunct="0">
              <a:spcBef>
                <a:spcPct val="30000"/>
              </a:spcBef>
              <a:spcAft>
                <a:spcPct val="0"/>
              </a:spcAft>
              <a:defRPr sz="1200">
                <a:solidFill>
                  <a:schemeClr val="tx1"/>
                </a:solidFill>
                <a:latin typeface="Calibri" pitchFamily="34" charset="0"/>
              </a:defRPr>
            </a:lvl8pPr>
            <a:lvl9pPr marL="3886200" indent="-228600" defTabSz="9112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69BAB1D-BFF3-4DB2-ABBB-038A31C7D8AC}" type="slidenum">
              <a:rPr lang="ru-RU" altLang="ru-RU" smtClean="0">
                <a:solidFill>
                  <a:prstClr val="black"/>
                </a:solidFill>
                <a:latin typeface="Arial" pitchFamily="34" charset="0"/>
              </a:rPr>
              <a:pPr eaLnBrk="1" hangingPunct="1">
                <a:spcBef>
                  <a:spcPct val="0"/>
                </a:spcBef>
              </a:pPr>
              <a:t>115</a:t>
            </a:fld>
            <a:endParaRPr lang="ru-RU" altLang="ru-RU" smtClean="0">
              <a:solidFill>
                <a:prstClr val="black"/>
              </a:solidFill>
              <a:latin typeface="Arial" pitchFamily="34" charset="0"/>
            </a:endParaRPr>
          </a:p>
        </p:txBody>
      </p:sp>
    </p:spTree>
    <p:extLst>
      <p:ext uri="{BB962C8B-B14F-4D97-AF65-F5344CB8AC3E}">
        <p14:creationId xmlns="" xmlns:p14="http://schemas.microsoft.com/office/powerpoint/2010/main" val="22229937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hyperlink" Target="http://kpmg.com/app" TargetMode="External"/><Relationship Id="rId4" Type="http://schemas.openxmlformats.org/officeDocument/2006/relationships/hyperlink" Target="http://kpmg.ru/" TargetMode="Externa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5 - Singular imag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r="950"/>
          <a:stretch/>
        </p:blipFill>
        <p:spPr>
          <a:xfrm>
            <a:off x="1" y="0"/>
            <a:ext cx="9905999" cy="6858000"/>
          </a:xfrm>
          <a:prstGeom prst="rect">
            <a:avLst/>
          </a:prstGeom>
        </p:spPr>
      </p:pic>
      <p:sp>
        <p:nvSpPr>
          <p:cNvPr id="2" name="Title 1"/>
          <p:cNvSpPr>
            <a:spLocks noGrp="1"/>
          </p:cNvSpPr>
          <p:nvPr>
            <p:ph type="ctrTitle" hasCustomPrompt="1"/>
          </p:nvPr>
        </p:nvSpPr>
        <p:spPr>
          <a:xfrm>
            <a:off x="2215200" y="1346400"/>
            <a:ext cx="6708000" cy="3510000"/>
          </a:xfrm>
        </p:spPr>
        <p:txBody>
          <a:bodyPr anchor="t" anchorCtr="0"/>
          <a:lstStyle>
            <a:lvl1pPr algn="l">
              <a:defRPr sz="11000">
                <a:solidFill>
                  <a:schemeClr val="bg1"/>
                </a:solidFill>
              </a:defRPr>
            </a:lvl1pPr>
          </a:lstStyle>
          <a:p>
            <a:r>
              <a:rPr lang="en-US" dirty="0" smtClean="0"/>
              <a:t>Title slide 1</a:t>
            </a:r>
            <a:br>
              <a:rPr lang="en-US" dirty="0" smtClean="0"/>
            </a:br>
            <a:r>
              <a:rPr lang="en-US" dirty="0" smtClean="0"/>
              <a:t>singular </a:t>
            </a:r>
            <a:br>
              <a:rPr lang="en-US" dirty="0" smtClean="0"/>
            </a:br>
            <a:r>
              <a:rPr lang="en-US" dirty="0" smtClean="0"/>
              <a:t>image</a:t>
            </a:r>
            <a:endParaRPr lang="en-US" dirty="0"/>
          </a:p>
        </p:txBody>
      </p:sp>
      <p:sp>
        <p:nvSpPr>
          <p:cNvPr id="4" name="object 3"/>
          <p:cNvSpPr/>
          <p:nvPr userDrawn="1"/>
        </p:nvSpPr>
        <p:spPr>
          <a:xfrm>
            <a:off x="1" y="0"/>
            <a:ext cx="172004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9" name="Text Placeholder 3"/>
          <p:cNvSpPr>
            <a:spLocks noGrp="1"/>
          </p:cNvSpPr>
          <p:nvPr>
            <p:ph type="body" sz="quarter" idx="11"/>
          </p:nvPr>
        </p:nvSpPr>
        <p:spPr>
          <a:xfrm>
            <a:off x="2236108" y="5036400"/>
            <a:ext cx="6687092"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
        <p:nvSpPr>
          <p:cNvPr id="8" name="Freeform 19"/>
          <p:cNvSpPr>
            <a:spLocks noEditPoints="1"/>
          </p:cNvSpPr>
          <p:nvPr userDrawn="1"/>
        </p:nvSpPr>
        <p:spPr bwMode="auto">
          <a:xfrm>
            <a:off x="2243134"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 xmlns:p14="http://schemas.microsoft.com/office/powerpoint/2010/main" val="34949900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KEY MESSAG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48" y="1422400"/>
            <a:ext cx="1746000" cy="4604400"/>
          </a:xfrm>
          <a:solidFill>
            <a:schemeClr val="accent1"/>
          </a:solidFill>
          <a:ln>
            <a:solidFill>
              <a:schemeClr val="accent1"/>
            </a:solidFill>
          </a:ln>
        </p:spPr>
        <p:txBody>
          <a:bodyPr lIns="54000" tIns="54000" rIns="54000" bIns="54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8"/>
          <p:cNvSpPr>
            <a:spLocks noGrp="1"/>
          </p:cNvSpPr>
          <p:nvPr>
            <p:ph type="body" sz="quarter" idx="11"/>
          </p:nvPr>
        </p:nvSpPr>
        <p:spPr>
          <a:xfrm>
            <a:off x="2451100" y="1422400"/>
            <a:ext cx="6965950" cy="4604400"/>
          </a:xfrm>
          <a:ln>
            <a:solidFill>
              <a:schemeClr val="accent1"/>
            </a:solidFill>
          </a:ln>
        </p:spPr>
        <p:txBody>
          <a:bodyPr lIns="54000" tIns="54000" rIns="54000" bIns="54000"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Title 2"/>
          <p:cNvSpPr>
            <a:spLocks noGrp="1"/>
          </p:cNvSpPr>
          <p:nvPr>
            <p:ph type="title"/>
          </p:nvPr>
        </p:nvSpPr>
        <p:spPr/>
        <p:txBody>
          <a:bodyPr/>
          <a:lstStyle/>
          <a:p>
            <a:r>
              <a:rPr lang="en-US" smtClean="0"/>
              <a:t>Click to edit Master title style</a:t>
            </a:r>
            <a:endParaRPr lang="en-GB" dirty="0"/>
          </a:p>
        </p:txBody>
      </p:sp>
      <p:sp>
        <p:nvSpPr>
          <p:cNvPr id="6" name="Text Placeholder 4"/>
          <p:cNvSpPr>
            <a:spLocks noGrp="1"/>
          </p:cNvSpPr>
          <p:nvPr>
            <p:ph type="body" sz="quarter" idx="12" hasCustomPrompt="1"/>
          </p:nvPr>
        </p:nvSpPr>
        <p:spPr>
          <a:xfrm>
            <a:off x="488950" y="203863"/>
            <a:ext cx="8591450" cy="169200"/>
          </a:xfrm>
        </p:spPr>
        <p:txBody>
          <a:bodyPr anchor="b"/>
          <a:lstStyle>
            <a:lvl1pPr>
              <a:spcAft>
                <a:spcPts val="0"/>
              </a:spcAft>
              <a:defRPr sz="1200"/>
            </a:lvl1pPr>
          </a:lstStyle>
          <a:p>
            <a:pPr lvl="0"/>
            <a:r>
              <a:rPr lang="en-US" dirty="0" smtClean="0"/>
              <a:t>Super title here</a:t>
            </a:r>
          </a:p>
        </p:txBody>
      </p:sp>
    </p:spTree>
    <p:extLst>
      <p:ext uri="{BB962C8B-B14F-4D97-AF65-F5344CB8AC3E}">
        <p14:creationId xmlns="" xmlns:p14="http://schemas.microsoft.com/office/powerpoint/2010/main" val="3988297081"/>
      </p:ext>
    </p:extLst>
  </p:cSld>
  <p:clrMapOvr>
    <a:masterClrMapping/>
  </p:clrMapOvr>
  <p:timing>
    <p:tnLst>
      <p:par>
        <p:cTn id="1" dur="indefinite" restart="never" nodeType="tmRoot"/>
      </p:par>
    </p:tnLst>
  </p:timing>
  <p:extLst>
    <p:ext uri="{DCECCB84-F9BA-43D5-87BE-67443E8EF086}">
      <p15:sldGuideLst xmlns:p15="http://schemas.microsoft.com/office/powerpoint/2012/main" xmlns="">
        <p15:guide id="1" pos="154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KEY MESSAGE TWO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1422400"/>
            <a:ext cx="1747838" cy="4604400"/>
          </a:xfrm>
          <a:solidFill>
            <a:schemeClr val="accent1"/>
          </a:solidFill>
          <a:ln>
            <a:solidFill>
              <a:schemeClr val="accent1"/>
            </a:solidFill>
          </a:ln>
        </p:spPr>
        <p:txBody>
          <a:bodyPr lIns="54000" tIns="54000" rIns="54000" bIns="54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8"/>
          <p:cNvSpPr>
            <a:spLocks noGrp="1"/>
          </p:cNvSpPr>
          <p:nvPr>
            <p:ph type="body" sz="quarter" idx="11"/>
          </p:nvPr>
        </p:nvSpPr>
        <p:spPr>
          <a:xfrm>
            <a:off x="2446338" y="1422400"/>
            <a:ext cx="3402000" cy="4604400"/>
          </a:xfrm>
          <a:ln>
            <a:solidFill>
              <a:schemeClr val="accent1"/>
            </a:solidFill>
          </a:ln>
        </p:spPr>
        <p:txBody>
          <a:bodyPr lIns="54000" tIns="54000" rIns="54000" bIns="54000"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8"/>
          <p:cNvSpPr>
            <a:spLocks noGrp="1"/>
          </p:cNvSpPr>
          <p:nvPr>
            <p:ph type="body" sz="quarter" idx="12"/>
          </p:nvPr>
        </p:nvSpPr>
        <p:spPr>
          <a:xfrm>
            <a:off x="6015990" y="1422400"/>
            <a:ext cx="3402000" cy="4604400"/>
          </a:xfrm>
          <a:ln>
            <a:solidFill>
              <a:schemeClr val="accent1"/>
            </a:solidFill>
          </a:ln>
        </p:spPr>
        <p:txBody>
          <a:bodyPr lIns="54000" tIns="54000" rIns="54000" bIns="54000"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Title 2"/>
          <p:cNvSpPr>
            <a:spLocks noGrp="1"/>
          </p:cNvSpPr>
          <p:nvPr>
            <p:ph type="title"/>
          </p:nvPr>
        </p:nvSpPr>
        <p:spPr/>
        <p:txBody>
          <a:bodyPr/>
          <a:lstStyle/>
          <a:p>
            <a:r>
              <a:rPr lang="en-US" smtClean="0"/>
              <a:t>Click to edit Master title style</a:t>
            </a:r>
            <a:endParaRPr lang="en-GB" dirty="0"/>
          </a:p>
        </p:txBody>
      </p:sp>
      <p:sp>
        <p:nvSpPr>
          <p:cNvPr id="7" name="Text Placeholder 4"/>
          <p:cNvSpPr>
            <a:spLocks noGrp="1"/>
          </p:cNvSpPr>
          <p:nvPr>
            <p:ph type="body" sz="quarter" idx="13" hasCustomPrompt="1"/>
          </p:nvPr>
        </p:nvSpPr>
        <p:spPr>
          <a:xfrm>
            <a:off x="488950" y="203863"/>
            <a:ext cx="8591450" cy="169200"/>
          </a:xfrm>
        </p:spPr>
        <p:txBody>
          <a:bodyPr anchor="b"/>
          <a:lstStyle>
            <a:lvl1pPr>
              <a:spcAft>
                <a:spcPts val="0"/>
              </a:spcAft>
              <a:defRPr sz="1200"/>
            </a:lvl1pPr>
          </a:lstStyle>
          <a:p>
            <a:pPr lvl="0"/>
            <a:r>
              <a:rPr lang="en-US" dirty="0" smtClean="0"/>
              <a:t>Super title here</a:t>
            </a:r>
          </a:p>
        </p:txBody>
      </p:sp>
    </p:spTree>
    <p:extLst>
      <p:ext uri="{BB962C8B-B14F-4D97-AF65-F5344CB8AC3E}">
        <p14:creationId xmlns="" xmlns:p14="http://schemas.microsoft.com/office/powerpoint/2010/main" val="45295165"/>
      </p:ext>
    </p:extLst>
  </p:cSld>
  <p:clrMapOvr>
    <a:masterClrMapping/>
  </p:clrMapOvr>
  <p:timing>
    <p:tnLst>
      <p:par>
        <p:cTn id="1" dur="indefinite" restart="never" nodeType="tmRoot"/>
      </p:par>
    </p:tnLst>
  </p:timing>
  <p:extLst>
    <p:ext uri="{DCECCB84-F9BA-43D5-87BE-67443E8EF086}">
      <p15:sldGuideLst xmlns:p15="http://schemas.microsoft.com/office/powerpoint/2012/main" xmlns="">
        <p15:guide id="1" pos="1409">
          <p15:clr>
            <a:srgbClr val="FBAE40"/>
          </p15:clr>
        </p15:guide>
        <p15:guide id="2" pos="154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KEY MESSAGE Graphs">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1422400"/>
            <a:ext cx="1747838" cy="4604400"/>
          </a:xfrm>
          <a:solidFill>
            <a:schemeClr val="accent1"/>
          </a:solidFill>
          <a:ln>
            <a:solidFill>
              <a:schemeClr val="accent1"/>
            </a:solidFill>
          </a:ln>
        </p:spPr>
        <p:txBody>
          <a:bodyPr lIns="54000" tIns="54000" rIns="54000" bIns="54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8"/>
          <p:cNvSpPr>
            <a:spLocks noGrp="1"/>
          </p:cNvSpPr>
          <p:nvPr>
            <p:ph type="body" sz="quarter" idx="12"/>
          </p:nvPr>
        </p:nvSpPr>
        <p:spPr>
          <a:xfrm>
            <a:off x="6015990" y="1422400"/>
            <a:ext cx="3402000" cy="4604400"/>
          </a:xfrm>
          <a:ln>
            <a:solidFill>
              <a:schemeClr val="accent1"/>
            </a:solidFill>
          </a:ln>
        </p:spPr>
        <p:txBody>
          <a:bodyPr lIns="54000" tIns="54000" rIns="54000" bIns="54000"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Title 2"/>
          <p:cNvSpPr>
            <a:spLocks noGrp="1"/>
          </p:cNvSpPr>
          <p:nvPr>
            <p:ph type="title"/>
          </p:nvPr>
        </p:nvSpPr>
        <p:spPr/>
        <p:txBody>
          <a:bodyPr/>
          <a:lstStyle/>
          <a:p>
            <a:r>
              <a:rPr lang="en-US" smtClean="0"/>
              <a:t>Click to edit Master title style</a:t>
            </a:r>
            <a:endParaRPr lang="en-GB"/>
          </a:p>
        </p:txBody>
      </p:sp>
      <p:sp>
        <p:nvSpPr>
          <p:cNvPr id="7" name="Text Placeholder 4"/>
          <p:cNvSpPr>
            <a:spLocks noGrp="1"/>
          </p:cNvSpPr>
          <p:nvPr>
            <p:ph type="body" sz="quarter" idx="13" hasCustomPrompt="1"/>
          </p:nvPr>
        </p:nvSpPr>
        <p:spPr>
          <a:xfrm>
            <a:off x="488950" y="203863"/>
            <a:ext cx="8591450" cy="169200"/>
          </a:xfrm>
        </p:spPr>
        <p:txBody>
          <a:bodyPr anchor="b"/>
          <a:lstStyle>
            <a:lvl1pPr>
              <a:spcAft>
                <a:spcPts val="0"/>
              </a:spcAft>
              <a:defRPr sz="1200"/>
            </a:lvl1pPr>
          </a:lstStyle>
          <a:p>
            <a:pPr lvl="0"/>
            <a:r>
              <a:rPr lang="en-US" dirty="0" smtClean="0"/>
              <a:t>Super title here</a:t>
            </a:r>
          </a:p>
        </p:txBody>
      </p:sp>
    </p:spTree>
    <p:extLst>
      <p:ext uri="{BB962C8B-B14F-4D97-AF65-F5344CB8AC3E}">
        <p14:creationId xmlns="" xmlns:p14="http://schemas.microsoft.com/office/powerpoint/2010/main" val="4150666215"/>
      </p:ext>
    </p:extLst>
  </p:cSld>
  <p:clrMapOvr>
    <a:masterClrMapping/>
  </p:clrMapOvr>
  <p:timing>
    <p:tnLst>
      <p:par>
        <p:cTn id="1" dur="indefinite" restart="never" nodeType="tmRoot"/>
      </p:par>
    </p:tnLst>
  </p:timing>
  <p:extLst>
    <p:ext uri="{DCECCB84-F9BA-43D5-87BE-67443E8EF086}">
      <p15:sldGuideLst xmlns:p15="http://schemas.microsoft.com/office/powerpoint/2012/main" xmlns="">
        <p15:guide id="1" pos="1409">
          <p15:clr>
            <a:srgbClr val="FBAE40"/>
          </p15:clr>
        </p15:guide>
        <p15:guide id="2" pos="154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4"/>
          <p:cNvSpPr>
            <a:spLocks noGrp="1"/>
          </p:cNvSpPr>
          <p:nvPr>
            <p:ph type="body" sz="quarter" idx="11" hasCustomPrompt="1"/>
          </p:nvPr>
        </p:nvSpPr>
        <p:spPr>
          <a:xfrm>
            <a:off x="488950" y="203863"/>
            <a:ext cx="8591450" cy="169200"/>
          </a:xfrm>
        </p:spPr>
        <p:txBody>
          <a:bodyPr anchor="b"/>
          <a:lstStyle>
            <a:lvl1pPr>
              <a:spcAft>
                <a:spcPts val="0"/>
              </a:spcAft>
              <a:defRPr sz="1200"/>
            </a:lvl1pPr>
          </a:lstStyle>
          <a:p>
            <a:pPr lvl="0"/>
            <a:r>
              <a:rPr lang="en-US" dirty="0" smtClean="0"/>
              <a:t>Super title here</a:t>
            </a:r>
          </a:p>
        </p:txBody>
      </p:sp>
    </p:spTree>
    <p:extLst>
      <p:ext uri="{BB962C8B-B14F-4D97-AF65-F5344CB8AC3E}">
        <p14:creationId xmlns="" xmlns:p14="http://schemas.microsoft.com/office/powerpoint/2010/main" val="10867071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1422400"/>
            <a:ext cx="8928100" cy="460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11" hasCustomPrompt="1"/>
          </p:nvPr>
        </p:nvSpPr>
        <p:spPr>
          <a:xfrm>
            <a:off x="488950" y="203863"/>
            <a:ext cx="8591450" cy="169200"/>
          </a:xfrm>
        </p:spPr>
        <p:txBody>
          <a:bodyPr anchor="b"/>
          <a:lstStyle>
            <a:lvl1pPr>
              <a:spcAft>
                <a:spcPts val="0"/>
              </a:spcAft>
              <a:defRPr sz="1200"/>
            </a:lvl1pPr>
          </a:lstStyle>
          <a:p>
            <a:pPr lvl="0"/>
            <a:r>
              <a:rPr lang="en-US" dirty="0" smtClean="0"/>
              <a:t>Super title here</a:t>
            </a:r>
          </a:p>
        </p:txBody>
      </p:sp>
      <p:sp>
        <p:nvSpPr>
          <p:cNvPr id="6" name="Title 5"/>
          <p:cNvSpPr>
            <a:spLocks noGrp="1"/>
          </p:cNvSpPr>
          <p:nvPr>
            <p:ph type="title"/>
          </p:nvPr>
        </p:nvSpPr>
        <p:spPr>
          <a:xfrm>
            <a:off x="488950" y="451575"/>
            <a:ext cx="8928100" cy="723600"/>
          </a:xfrm>
        </p:spPr>
        <p:txBody>
          <a:bodyPr/>
          <a:lstStyle>
            <a:lvl1pPr>
              <a:defRPr sz="4800"/>
            </a:lvl1pPr>
          </a:lstStyle>
          <a:p>
            <a:r>
              <a:rPr lang="en-US" dirty="0" smtClean="0"/>
              <a:t>Click to edit Master title style</a:t>
            </a:r>
            <a:endParaRPr lang="en-GB" dirty="0"/>
          </a:p>
        </p:txBody>
      </p:sp>
    </p:spTree>
    <p:extLst>
      <p:ext uri="{BB962C8B-B14F-4D97-AF65-F5344CB8AC3E}">
        <p14:creationId xmlns="" xmlns:p14="http://schemas.microsoft.com/office/powerpoint/2010/main" val="107617394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1422400"/>
            <a:ext cx="4373150" cy="460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8"/>
          <p:cNvSpPr>
            <a:spLocks noGrp="1"/>
          </p:cNvSpPr>
          <p:nvPr>
            <p:ph type="body" sz="quarter" idx="11"/>
          </p:nvPr>
        </p:nvSpPr>
        <p:spPr>
          <a:xfrm>
            <a:off x="5043900" y="1422400"/>
            <a:ext cx="4036500" cy="460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Title 2"/>
          <p:cNvSpPr>
            <a:spLocks noGrp="1"/>
          </p:cNvSpPr>
          <p:nvPr>
            <p:ph type="title"/>
          </p:nvPr>
        </p:nvSpPr>
        <p:spPr>
          <a:xfrm>
            <a:off x="488950" y="451575"/>
            <a:ext cx="8591450" cy="723600"/>
          </a:xfrm>
        </p:spPr>
        <p:txBody>
          <a:bodyPr/>
          <a:lstStyle/>
          <a:p>
            <a:r>
              <a:rPr lang="en-US" smtClean="0"/>
              <a:t>Click to edit Master title style</a:t>
            </a:r>
            <a:endParaRPr lang="en-GB" dirty="0"/>
          </a:p>
        </p:txBody>
      </p:sp>
      <p:sp>
        <p:nvSpPr>
          <p:cNvPr id="5" name="Text Placeholder 4"/>
          <p:cNvSpPr>
            <a:spLocks noGrp="1"/>
          </p:cNvSpPr>
          <p:nvPr>
            <p:ph type="body" sz="quarter" idx="12" hasCustomPrompt="1"/>
          </p:nvPr>
        </p:nvSpPr>
        <p:spPr>
          <a:xfrm>
            <a:off x="488950" y="203863"/>
            <a:ext cx="8591450" cy="169200"/>
          </a:xfrm>
        </p:spPr>
        <p:txBody>
          <a:bodyPr anchor="b"/>
          <a:lstStyle>
            <a:lvl1pPr>
              <a:spcAft>
                <a:spcPts val="0"/>
              </a:spcAft>
              <a:defRPr sz="1200"/>
            </a:lvl1pPr>
          </a:lstStyle>
          <a:p>
            <a:pPr lvl="0"/>
            <a:r>
              <a:rPr lang="en-US" dirty="0" smtClean="0"/>
              <a:t>Super title here</a:t>
            </a:r>
          </a:p>
        </p:txBody>
      </p:sp>
    </p:spTree>
    <p:extLst>
      <p:ext uri="{BB962C8B-B14F-4D97-AF65-F5344CB8AC3E}">
        <p14:creationId xmlns="" xmlns:p14="http://schemas.microsoft.com/office/powerpoint/2010/main" val="76099674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1422400"/>
            <a:ext cx="4373150" cy="460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Chart Placeholder 5"/>
          <p:cNvSpPr>
            <a:spLocks noGrp="1"/>
          </p:cNvSpPr>
          <p:nvPr>
            <p:ph type="chart" sz="quarter" idx="13"/>
          </p:nvPr>
        </p:nvSpPr>
        <p:spPr>
          <a:xfrm>
            <a:off x="5043900" y="1422400"/>
            <a:ext cx="4373150" cy="4604400"/>
          </a:xfrm>
        </p:spPr>
        <p:txBody>
          <a:bodyPr anchor="ctr"/>
          <a:lstStyle>
            <a:lvl1pPr algn="ctr">
              <a:defRPr/>
            </a:lvl1pPr>
          </a:lstStyle>
          <a:p>
            <a:r>
              <a:rPr lang="en-US" smtClean="0"/>
              <a:t>Click icon to add chart</a:t>
            </a:r>
            <a:endParaRPr lang="en-GB" dirty="0"/>
          </a:p>
        </p:txBody>
      </p:sp>
      <p:sp>
        <p:nvSpPr>
          <p:cNvPr id="2" name="Title 1"/>
          <p:cNvSpPr>
            <a:spLocks noGrp="1"/>
          </p:cNvSpPr>
          <p:nvPr>
            <p:ph type="title"/>
          </p:nvPr>
        </p:nvSpPr>
        <p:spPr>
          <a:xfrm>
            <a:off x="488950" y="451575"/>
            <a:ext cx="8928100" cy="723600"/>
          </a:xfrm>
        </p:spPr>
        <p:txBody>
          <a:bodyPr/>
          <a:lstStyle/>
          <a:p>
            <a:r>
              <a:rPr lang="en-US" smtClean="0"/>
              <a:t>Click to edit Master title style</a:t>
            </a:r>
            <a:endParaRPr lang="en-GB" dirty="0"/>
          </a:p>
        </p:txBody>
      </p:sp>
      <p:sp>
        <p:nvSpPr>
          <p:cNvPr id="5" name="Text Placeholder 4"/>
          <p:cNvSpPr>
            <a:spLocks noGrp="1"/>
          </p:cNvSpPr>
          <p:nvPr>
            <p:ph type="body" sz="quarter" idx="11" hasCustomPrompt="1"/>
          </p:nvPr>
        </p:nvSpPr>
        <p:spPr>
          <a:xfrm>
            <a:off x="488950" y="203863"/>
            <a:ext cx="8254800" cy="169200"/>
          </a:xfrm>
        </p:spPr>
        <p:txBody>
          <a:bodyPr anchor="b"/>
          <a:lstStyle>
            <a:lvl1pPr>
              <a:spcAft>
                <a:spcPts val="0"/>
              </a:spcAft>
              <a:defRPr sz="1200"/>
            </a:lvl1pPr>
          </a:lstStyle>
          <a:p>
            <a:pPr lvl="0"/>
            <a:r>
              <a:rPr lang="en-US" dirty="0" smtClean="0"/>
              <a:t>Super title here</a:t>
            </a:r>
          </a:p>
        </p:txBody>
      </p:sp>
    </p:spTree>
    <p:extLst>
      <p:ext uri="{BB962C8B-B14F-4D97-AF65-F5344CB8AC3E}">
        <p14:creationId xmlns="" xmlns:p14="http://schemas.microsoft.com/office/powerpoint/2010/main" val="146885393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3830800"/>
            <a:ext cx="8928100" cy="21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Chart Placeholder 4"/>
          <p:cNvSpPr>
            <a:spLocks noGrp="1"/>
          </p:cNvSpPr>
          <p:nvPr>
            <p:ph type="chart" sz="quarter" idx="11"/>
          </p:nvPr>
        </p:nvSpPr>
        <p:spPr>
          <a:xfrm>
            <a:off x="488950" y="1422400"/>
            <a:ext cx="8928100" cy="2196000"/>
          </a:xfrm>
        </p:spPr>
        <p:txBody>
          <a:bodyPr anchor="ctr"/>
          <a:lstStyle>
            <a:lvl1pPr algn="ctr">
              <a:defRPr/>
            </a:lvl1pPr>
          </a:lstStyle>
          <a:p>
            <a:r>
              <a:rPr lang="en-US" smtClean="0"/>
              <a:t>Click icon to add chart</a:t>
            </a:r>
            <a:endParaRPr lang="en-GB" dirty="0" smtClean="0"/>
          </a:p>
        </p:txBody>
      </p:sp>
      <p:sp>
        <p:nvSpPr>
          <p:cNvPr id="3" name="Title 2"/>
          <p:cNvSpPr>
            <a:spLocks noGrp="1"/>
          </p:cNvSpPr>
          <p:nvPr>
            <p:ph type="title"/>
          </p:nvPr>
        </p:nvSpPr>
        <p:spPr>
          <a:xfrm>
            <a:off x="488950" y="451575"/>
            <a:ext cx="8928100" cy="723600"/>
          </a:xfrm>
        </p:spPr>
        <p:txBody>
          <a:bodyPr/>
          <a:lstStyle/>
          <a:p>
            <a:r>
              <a:rPr lang="en-US" smtClean="0"/>
              <a:t>Click to edit Master title style</a:t>
            </a:r>
            <a:endParaRPr lang="en-GB" dirty="0"/>
          </a:p>
        </p:txBody>
      </p:sp>
      <p:sp>
        <p:nvSpPr>
          <p:cNvPr id="6" name="Text Placeholder 4"/>
          <p:cNvSpPr>
            <a:spLocks noGrp="1"/>
          </p:cNvSpPr>
          <p:nvPr>
            <p:ph type="body" sz="quarter" idx="12" hasCustomPrompt="1"/>
          </p:nvPr>
        </p:nvSpPr>
        <p:spPr>
          <a:xfrm>
            <a:off x="488950" y="203863"/>
            <a:ext cx="8591450" cy="169200"/>
          </a:xfrm>
        </p:spPr>
        <p:txBody>
          <a:bodyPr anchor="b"/>
          <a:lstStyle>
            <a:lvl1pPr>
              <a:spcAft>
                <a:spcPts val="0"/>
              </a:spcAft>
              <a:defRPr sz="1200"/>
            </a:lvl1pPr>
          </a:lstStyle>
          <a:p>
            <a:pPr lvl="0"/>
            <a:r>
              <a:rPr lang="en-US" dirty="0" smtClean="0"/>
              <a:t>Super title here</a:t>
            </a:r>
          </a:p>
        </p:txBody>
      </p:sp>
    </p:spTree>
    <p:extLst>
      <p:ext uri="{BB962C8B-B14F-4D97-AF65-F5344CB8AC3E}">
        <p14:creationId xmlns="" xmlns:p14="http://schemas.microsoft.com/office/powerpoint/2010/main" val="77866153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CHART TEXT">
    <p:spTree>
      <p:nvGrpSpPr>
        <p:cNvPr id="1" name=""/>
        <p:cNvGrpSpPr/>
        <p:nvPr/>
      </p:nvGrpSpPr>
      <p:grpSpPr>
        <a:xfrm>
          <a:off x="0" y="0"/>
          <a:ext cx="0" cy="0"/>
          <a:chOff x="0" y="0"/>
          <a:chExt cx="0" cy="0"/>
        </a:xfrm>
      </p:grpSpPr>
      <p:sp>
        <p:nvSpPr>
          <p:cNvPr id="5" name="Chart Placeholder 4"/>
          <p:cNvSpPr>
            <a:spLocks noGrp="1"/>
          </p:cNvSpPr>
          <p:nvPr>
            <p:ph type="chart" sz="quarter" idx="11"/>
          </p:nvPr>
        </p:nvSpPr>
        <p:spPr>
          <a:xfrm>
            <a:off x="3531000" y="1422400"/>
            <a:ext cx="2844000" cy="2196000"/>
          </a:xfrm>
        </p:spPr>
        <p:txBody>
          <a:bodyPr anchor="ctr"/>
          <a:lstStyle>
            <a:lvl1pPr algn="ctr">
              <a:defRPr/>
            </a:lvl1pPr>
          </a:lstStyle>
          <a:p>
            <a:r>
              <a:rPr lang="en-US" smtClean="0"/>
              <a:t>Click icon to add chart</a:t>
            </a:r>
            <a:endParaRPr lang="en-GB" dirty="0" smtClean="0"/>
          </a:p>
        </p:txBody>
      </p:sp>
      <p:sp>
        <p:nvSpPr>
          <p:cNvPr id="6" name="Chart Placeholder 4"/>
          <p:cNvSpPr>
            <a:spLocks noGrp="1"/>
          </p:cNvSpPr>
          <p:nvPr>
            <p:ph type="chart" sz="quarter" idx="12"/>
          </p:nvPr>
        </p:nvSpPr>
        <p:spPr>
          <a:xfrm>
            <a:off x="488950" y="1422400"/>
            <a:ext cx="2844000" cy="2196000"/>
          </a:xfrm>
        </p:spPr>
        <p:txBody>
          <a:bodyPr anchor="ctr"/>
          <a:lstStyle>
            <a:lvl1pPr algn="ctr">
              <a:defRPr/>
            </a:lvl1pPr>
          </a:lstStyle>
          <a:p>
            <a:r>
              <a:rPr lang="en-US" smtClean="0"/>
              <a:t>Click icon to add chart</a:t>
            </a:r>
            <a:endParaRPr lang="en-GB" dirty="0" smtClean="0"/>
          </a:p>
        </p:txBody>
      </p:sp>
      <p:sp>
        <p:nvSpPr>
          <p:cNvPr id="7" name="Text Placeholder 8"/>
          <p:cNvSpPr>
            <a:spLocks noGrp="1"/>
          </p:cNvSpPr>
          <p:nvPr>
            <p:ph type="body" sz="quarter" idx="10"/>
          </p:nvPr>
        </p:nvSpPr>
        <p:spPr>
          <a:xfrm>
            <a:off x="488949" y="3830800"/>
            <a:ext cx="2844000" cy="21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Chart Placeholder 4"/>
          <p:cNvSpPr>
            <a:spLocks noGrp="1"/>
          </p:cNvSpPr>
          <p:nvPr>
            <p:ph type="chart" sz="quarter" idx="13"/>
          </p:nvPr>
        </p:nvSpPr>
        <p:spPr>
          <a:xfrm>
            <a:off x="6573050" y="1422400"/>
            <a:ext cx="2844000" cy="2196000"/>
          </a:xfrm>
        </p:spPr>
        <p:txBody>
          <a:bodyPr anchor="ctr"/>
          <a:lstStyle>
            <a:lvl1pPr algn="ctr">
              <a:defRPr/>
            </a:lvl1pPr>
          </a:lstStyle>
          <a:p>
            <a:r>
              <a:rPr lang="en-US" smtClean="0"/>
              <a:t>Click icon to add chart</a:t>
            </a:r>
            <a:endParaRPr lang="en-GB" dirty="0" smtClean="0"/>
          </a:p>
        </p:txBody>
      </p:sp>
      <p:sp>
        <p:nvSpPr>
          <p:cNvPr id="9" name="Text Placeholder 8"/>
          <p:cNvSpPr>
            <a:spLocks noGrp="1"/>
          </p:cNvSpPr>
          <p:nvPr>
            <p:ph type="body" sz="quarter" idx="14"/>
          </p:nvPr>
        </p:nvSpPr>
        <p:spPr>
          <a:xfrm>
            <a:off x="3530999" y="3830800"/>
            <a:ext cx="2844000" cy="21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ext Placeholder 8"/>
          <p:cNvSpPr>
            <a:spLocks noGrp="1"/>
          </p:cNvSpPr>
          <p:nvPr>
            <p:ph type="body" sz="quarter" idx="15"/>
          </p:nvPr>
        </p:nvSpPr>
        <p:spPr>
          <a:xfrm>
            <a:off x="6573050" y="3830800"/>
            <a:ext cx="2844000" cy="21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Title 2"/>
          <p:cNvSpPr>
            <a:spLocks noGrp="1"/>
          </p:cNvSpPr>
          <p:nvPr>
            <p:ph type="title"/>
          </p:nvPr>
        </p:nvSpPr>
        <p:spPr>
          <a:xfrm>
            <a:off x="488950" y="451575"/>
            <a:ext cx="8928100" cy="723600"/>
          </a:xfrm>
        </p:spPr>
        <p:txBody>
          <a:bodyPr/>
          <a:lstStyle/>
          <a:p>
            <a:r>
              <a:rPr lang="en-US" smtClean="0"/>
              <a:t>Click to edit Master title style</a:t>
            </a:r>
            <a:endParaRPr lang="en-GB" dirty="0"/>
          </a:p>
        </p:txBody>
      </p:sp>
      <p:sp>
        <p:nvSpPr>
          <p:cNvPr id="11" name="Text Placeholder 4"/>
          <p:cNvSpPr>
            <a:spLocks noGrp="1"/>
          </p:cNvSpPr>
          <p:nvPr>
            <p:ph type="body" sz="quarter" idx="16" hasCustomPrompt="1"/>
          </p:nvPr>
        </p:nvSpPr>
        <p:spPr>
          <a:xfrm>
            <a:off x="488950" y="203863"/>
            <a:ext cx="8591450" cy="169200"/>
          </a:xfrm>
        </p:spPr>
        <p:txBody>
          <a:bodyPr anchor="b"/>
          <a:lstStyle>
            <a:lvl1pPr>
              <a:spcAft>
                <a:spcPts val="0"/>
              </a:spcAft>
              <a:defRPr sz="1200"/>
            </a:lvl1pPr>
          </a:lstStyle>
          <a:p>
            <a:pPr lvl="0"/>
            <a:r>
              <a:rPr lang="en-US" dirty="0" smtClean="0"/>
              <a:t>Super title here</a:t>
            </a:r>
          </a:p>
        </p:txBody>
      </p:sp>
    </p:spTree>
    <p:extLst>
      <p:ext uri="{BB962C8B-B14F-4D97-AF65-F5344CB8AC3E}">
        <p14:creationId xmlns="" xmlns:p14="http://schemas.microsoft.com/office/powerpoint/2010/main" val="344133697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88950" y="1422400"/>
            <a:ext cx="8928100" cy="4604400"/>
          </a:xfrm>
        </p:spPr>
        <p:txBody>
          <a:bodyPr anchor="ctr"/>
          <a:lstStyle>
            <a:lvl1pPr algn="ctr">
              <a:defRPr/>
            </a:lvl1pPr>
          </a:lstStyle>
          <a:p>
            <a:r>
              <a:rPr lang="en-US" smtClean="0"/>
              <a:t>Click icon to add picture</a:t>
            </a:r>
            <a:endParaRPr lang="en-GB"/>
          </a:p>
        </p:txBody>
      </p:sp>
      <p:sp>
        <p:nvSpPr>
          <p:cNvPr id="3" name="Title 2"/>
          <p:cNvSpPr>
            <a:spLocks noGrp="1"/>
          </p:cNvSpPr>
          <p:nvPr>
            <p:ph type="title"/>
          </p:nvPr>
        </p:nvSpPr>
        <p:spPr>
          <a:xfrm>
            <a:off x="488950" y="451575"/>
            <a:ext cx="8928100" cy="723600"/>
          </a:xfrm>
        </p:spPr>
        <p:txBody>
          <a:bodyPr/>
          <a:lstStyle/>
          <a:p>
            <a:r>
              <a:rPr lang="en-US" smtClean="0"/>
              <a:t>Click to edit Master title style</a:t>
            </a:r>
            <a:endParaRPr lang="en-GB" dirty="0"/>
          </a:p>
        </p:txBody>
      </p:sp>
      <p:sp>
        <p:nvSpPr>
          <p:cNvPr id="5" name="Text Placeholder 4"/>
          <p:cNvSpPr>
            <a:spLocks noGrp="1"/>
          </p:cNvSpPr>
          <p:nvPr>
            <p:ph type="body" sz="quarter" idx="11" hasCustomPrompt="1"/>
          </p:nvPr>
        </p:nvSpPr>
        <p:spPr>
          <a:xfrm>
            <a:off x="488950" y="203863"/>
            <a:ext cx="8591450" cy="169200"/>
          </a:xfrm>
        </p:spPr>
        <p:txBody>
          <a:bodyPr anchor="b"/>
          <a:lstStyle>
            <a:lvl1pPr>
              <a:spcAft>
                <a:spcPts val="0"/>
              </a:spcAft>
              <a:defRPr sz="1200"/>
            </a:lvl1pPr>
          </a:lstStyle>
          <a:p>
            <a:pPr lvl="0"/>
            <a:r>
              <a:rPr lang="en-US" dirty="0" smtClean="0"/>
              <a:t>Super title here</a:t>
            </a:r>
          </a:p>
        </p:txBody>
      </p:sp>
    </p:spTree>
    <p:extLst>
      <p:ext uri="{BB962C8B-B14F-4D97-AF65-F5344CB8AC3E}">
        <p14:creationId xmlns="" xmlns:p14="http://schemas.microsoft.com/office/powerpoint/2010/main" val="15466858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 Right dark vertical im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9906000" cy="6858000"/>
          </a:xfrm>
          <a:prstGeom prst="rect">
            <a:avLst/>
          </a:prstGeom>
        </p:spPr>
      </p:pic>
      <p:sp>
        <p:nvSpPr>
          <p:cNvPr id="8" name="Title 1"/>
          <p:cNvSpPr>
            <a:spLocks noGrp="1"/>
          </p:cNvSpPr>
          <p:nvPr>
            <p:ph type="ctrTitle" hasCustomPrompt="1"/>
          </p:nvPr>
        </p:nvSpPr>
        <p:spPr>
          <a:xfrm>
            <a:off x="790700" y="1339200"/>
            <a:ext cx="6192000" cy="3510000"/>
          </a:xfrm>
        </p:spPr>
        <p:txBody>
          <a:bodyPr anchor="t" anchorCtr="0"/>
          <a:lstStyle>
            <a:lvl1pPr algn="l">
              <a:defRPr sz="11000">
                <a:solidFill>
                  <a:schemeClr val="bg1"/>
                </a:solidFill>
                <a:latin typeface="KPMG Cyrillic Extralight" panose="020B0303030202040204" pitchFamily="34" charset="-52"/>
              </a:defRPr>
            </a:lvl1pPr>
          </a:lstStyle>
          <a:p>
            <a:r>
              <a:rPr lang="en-GB" dirty="0" smtClean="0"/>
              <a:t>Title Slide 2 – </a:t>
            </a:r>
            <a:br>
              <a:rPr lang="en-GB" dirty="0" smtClean="0"/>
            </a:br>
            <a:r>
              <a:rPr lang="en-GB" dirty="0" smtClean="0"/>
              <a:t>Right dark vertical image</a:t>
            </a:r>
            <a:endParaRPr lang="en-US" dirty="0"/>
          </a:p>
        </p:txBody>
      </p:sp>
      <p:sp>
        <p:nvSpPr>
          <p:cNvPr id="11" name="Freeform 19"/>
          <p:cNvSpPr>
            <a:spLocks noEditPoints="1"/>
          </p:cNvSpPr>
          <p:nvPr userDrawn="1"/>
        </p:nvSpPr>
        <p:spPr bwMode="auto">
          <a:xfrm>
            <a:off x="8195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9" name="Text Placeholder 3"/>
          <p:cNvSpPr>
            <a:spLocks noGrp="1"/>
          </p:cNvSpPr>
          <p:nvPr>
            <p:ph type="body" sz="quarter" idx="11"/>
          </p:nvPr>
        </p:nvSpPr>
        <p:spPr>
          <a:xfrm>
            <a:off x="819501" y="5036400"/>
            <a:ext cx="61632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 xmlns:p14="http://schemas.microsoft.com/office/powerpoint/2010/main" val="14807835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906000" cy="6026800"/>
          </a:xfrm>
        </p:spPr>
        <p:txBody>
          <a:bodyPr anchor="ctr"/>
          <a:lstStyle>
            <a:lvl1pPr algn="ctr">
              <a:defRPr/>
            </a:lvl1pPr>
          </a:lstStyle>
          <a:p>
            <a:r>
              <a:rPr lang="en-US" smtClean="0"/>
              <a:t>Click icon to add picture</a:t>
            </a:r>
            <a:endParaRPr lang="en-GB"/>
          </a:p>
        </p:txBody>
      </p:sp>
    </p:spTree>
    <p:extLst>
      <p:ext uri="{BB962C8B-B14F-4D97-AF65-F5344CB8AC3E}">
        <p14:creationId xmlns="" xmlns:p14="http://schemas.microsoft.com/office/powerpoint/2010/main" val="290061338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OCESS FIVE COLUMN">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2336184"/>
            <a:ext cx="1620000" cy="3690616"/>
          </a:xfrm>
        </p:spPr>
        <p:txBody>
          <a:bodyPr/>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8"/>
          <p:cNvSpPr>
            <a:spLocks noGrp="1"/>
          </p:cNvSpPr>
          <p:nvPr>
            <p:ph type="body" sz="quarter" idx="11"/>
          </p:nvPr>
        </p:nvSpPr>
        <p:spPr>
          <a:xfrm>
            <a:off x="2315975" y="2336184"/>
            <a:ext cx="1620000" cy="3690616"/>
          </a:xfrm>
        </p:spPr>
        <p:txBody>
          <a:bodyPr/>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8"/>
          <p:cNvSpPr>
            <a:spLocks noGrp="1"/>
          </p:cNvSpPr>
          <p:nvPr>
            <p:ph type="body" sz="quarter" idx="12"/>
          </p:nvPr>
        </p:nvSpPr>
        <p:spPr>
          <a:xfrm>
            <a:off x="4143000" y="2336184"/>
            <a:ext cx="1620000" cy="3690616"/>
          </a:xfrm>
        </p:spPr>
        <p:txBody>
          <a:bodyPr/>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8"/>
          <p:cNvSpPr>
            <a:spLocks noGrp="1"/>
          </p:cNvSpPr>
          <p:nvPr>
            <p:ph type="body" sz="quarter" idx="13"/>
          </p:nvPr>
        </p:nvSpPr>
        <p:spPr>
          <a:xfrm>
            <a:off x="5970025" y="2336184"/>
            <a:ext cx="1620000" cy="3690616"/>
          </a:xfrm>
        </p:spPr>
        <p:txBody>
          <a:bodyPr/>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4" hasCustomPrompt="1"/>
          </p:nvPr>
        </p:nvSpPr>
        <p:spPr>
          <a:xfrm>
            <a:off x="488950" y="1426659"/>
            <a:ext cx="1620000" cy="604800"/>
          </a:xfrm>
          <a:prstGeom prst="homePlate">
            <a:avLst>
              <a:gd name="adj" fmla="val 31970"/>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5" name="Text Placeholder 12"/>
          <p:cNvSpPr>
            <a:spLocks noGrp="1"/>
          </p:cNvSpPr>
          <p:nvPr>
            <p:ph type="body" sz="quarter" idx="15" hasCustomPrompt="1"/>
          </p:nvPr>
        </p:nvSpPr>
        <p:spPr>
          <a:xfrm>
            <a:off x="2315975" y="1426659"/>
            <a:ext cx="1620000" cy="604800"/>
          </a:xfrm>
          <a:prstGeom prst="chevron">
            <a:avLst>
              <a:gd name="adj" fmla="val 31101"/>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6" name="Text Placeholder 12"/>
          <p:cNvSpPr>
            <a:spLocks noGrp="1"/>
          </p:cNvSpPr>
          <p:nvPr>
            <p:ph type="body" sz="quarter" idx="16" hasCustomPrompt="1"/>
          </p:nvPr>
        </p:nvSpPr>
        <p:spPr>
          <a:xfrm>
            <a:off x="4143000" y="1426659"/>
            <a:ext cx="1620000" cy="604800"/>
          </a:xfrm>
          <a:prstGeom prst="chevron">
            <a:avLst>
              <a:gd name="adj" fmla="val 31101"/>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7" name="Text Placeholder 12"/>
          <p:cNvSpPr>
            <a:spLocks noGrp="1"/>
          </p:cNvSpPr>
          <p:nvPr>
            <p:ph type="body" sz="quarter" idx="17" hasCustomPrompt="1"/>
          </p:nvPr>
        </p:nvSpPr>
        <p:spPr>
          <a:xfrm>
            <a:off x="5970025" y="1426659"/>
            <a:ext cx="1620000" cy="604800"/>
          </a:xfrm>
          <a:prstGeom prst="chevron">
            <a:avLst>
              <a:gd name="adj" fmla="val 31101"/>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1" name="Text Placeholder 12"/>
          <p:cNvSpPr>
            <a:spLocks noGrp="1"/>
          </p:cNvSpPr>
          <p:nvPr>
            <p:ph type="body" sz="quarter" idx="18" hasCustomPrompt="1"/>
          </p:nvPr>
        </p:nvSpPr>
        <p:spPr>
          <a:xfrm>
            <a:off x="7797050" y="1426659"/>
            <a:ext cx="1620000" cy="604800"/>
          </a:xfrm>
          <a:prstGeom prst="chevron">
            <a:avLst>
              <a:gd name="adj" fmla="val 31101"/>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2" name="Text Placeholder 8"/>
          <p:cNvSpPr>
            <a:spLocks noGrp="1"/>
          </p:cNvSpPr>
          <p:nvPr>
            <p:ph type="body" sz="quarter" idx="19"/>
          </p:nvPr>
        </p:nvSpPr>
        <p:spPr>
          <a:xfrm>
            <a:off x="7797050" y="2336184"/>
            <a:ext cx="1620000" cy="3690616"/>
          </a:xfrm>
        </p:spPr>
        <p:txBody>
          <a:bodyPr/>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Title 2"/>
          <p:cNvSpPr>
            <a:spLocks noGrp="1"/>
          </p:cNvSpPr>
          <p:nvPr>
            <p:ph type="title"/>
          </p:nvPr>
        </p:nvSpPr>
        <p:spPr>
          <a:xfrm>
            <a:off x="488950" y="451575"/>
            <a:ext cx="8928100" cy="723600"/>
          </a:xfrm>
        </p:spPr>
        <p:txBody>
          <a:bodyPr/>
          <a:lstStyle/>
          <a:p>
            <a:r>
              <a:rPr lang="en-US" smtClean="0"/>
              <a:t>Click to edit Master title style</a:t>
            </a:r>
            <a:endParaRPr lang="en-GB" dirty="0"/>
          </a:p>
        </p:txBody>
      </p:sp>
      <p:sp>
        <p:nvSpPr>
          <p:cNvPr id="14" name="Text Placeholder 4"/>
          <p:cNvSpPr>
            <a:spLocks noGrp="1"/>
          </p:cNvSpPr>
          <p:nvPr>
            <p:ph type="body" sz="quarter" idx="20" hasCustomPrompt="1"/>
          </p:nvPr>
        </p:nvSpPr>
        <p:spPr>
          <a:xfrm>
            <a:off x="488950" y="203863"/>
            <a:ext cx="8591450" cy="169200"/>
          </a:xfrm>
        </p:spPr>
        <p:txBody>
          <a:bodyPr anchor="b"/>
          <a:lstStyle>
            <a:lvl1pPr>
              <a:spcAft>
                <a:spcPts val="0"/>
              </a:spcAft>
              <a:defRPr sz="1200"/>
            </a:lvl1pPr>
          </a:lstStyle>
          <a:p>
            <a:pPr lvl="0"/>
            <a:r>
              <a:rPr lang="en-US" dirty="0" smtClean="0"/>
              <a:t>Super title here</a:t>
            </a:r>
          </a:p>
        </p:txBody>
      </p:sp>
    </p:spTree>
    <p:extLst>
      <p:ext uri="{BB962C8B-B14F-4D97-AF65-F5344CB8AC3E}">
        <p14:creationId xmlns="" xmlns:p14="http://schemas.microsoft.com/office/powerpoint/2010/main" val="287759812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OCESS FOUR COLUMN">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2336184"/>
            <a:ext cx="2088000" cy="3690616"/>
          </a:xfrm>
        </p:spPr>
        <p:txBody>
          <a:bodyPr/>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8"/>
          <p:cNvSpPr>
            <a:spLocks noGrp="1"/>
          </p:cNvSpPr>
          <p:nvPr>
            <p:ph type="body" sz="quarter" idx="11"/>
          </p:nvPr>
        </p:nvSpPr>
        <p:spPr>
          <a:xfrm>
            <a:off x="2768983" y="2336184"/>
            <a:ext cx="2088000" cy="3690616"/>
          </a:xfrm>
        </p:spPr>
        <p:txBody>
          <a:bodyPr/>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8"/>
          <p:cNvSpPr>
            <a:spLocks noGrp="1"/>
          </p:cNvSpPr>
          <p:nvPr>
            <p:ph type="body" sz="quarter" idx="12"/>
          </p:nvPr>
        </p:nvSpPr>
        <p:spPr>
          <a:xfrm>
            <a:off x="5049016" y="2336184"/>
            <a:ext cx="2088000" cy="3690616"/>
          </a:xfrm>
        </p:spPr>
        <p:txBody>
          <a:bodyPr/>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8"/>
          <p:cNvSpPr>
            <a:spLocks noGrp="1"/>
          </p:cNvSpPr>
          <p:nvPr>
            <p:ph type="body" sz="quarter" idx="13"/>
          </p:nvPr>
        </p:nvSpPr>
        <p:spPr>
          <a:xfrm>
            <a:off x="7329050" y="2336184"/>
            <a:ext cx="2088000" cy="3690616"/>
          </a:xfrm>
        </p:spPr>
        <p:txBody>
          <a:bodyPr/>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4" hasCustomPrompt="1"/>
          </p:nvPr>
        </p:nvSpPr>
        <p:spPr>
          <a:xfrm>
            <a:off x="488950" y="1426659"/>
            <a:ext cx="2088000" cy="604800"/>
          </a:xfrm>
          <a:prstGeom prst="homePlate">
            <a:avLst>
              <a:gd name="adj" fmla="val 31970"/>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5" name="Text Placeholder 12"/>
          <p:cNvSpPr>
            <a:spLocks noGrp="1"/>
          </p:cNvSpPr>
          <p:nvPr>
            <p:ph type="body" sz="quarter" idx="15" hasCustomPrompt="1"/>
          </p:nvPr>
        </p:nvSpPr>
        <p:spPr>
          <a:xfrm>
            <a:off x="2768983" y="1426659"/>
            <a:ext cx="2088000" cy="604800"/>
          </a:xfrm>
          <a:prstGeom prst="chevron">
            <a:avLst>
              <a:gd name="adj" fmla="val 31101"/>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6" name="Text Placeholder 12"/>
          <p:cNvSpPr>
            <a:spLocks noGrp="1"/>
          </p:cNvSpPr>
          <p:nvPr>
            <p:ph type="body" sz="quarter" idx="16" hasCustomPrompt="1"/>
          </p:nvPr>
        </p:nvSpPr>
        <p:spPr>
          <a:xfrm>
            <a:off x="5049016" y="1426659"/>
            <a:ext cx="2088000" cy="604800"/>
          </a:xfrm>
          <a:prstGeom prst="chevron">
            <a:avLst>
              <a:gd name="adj" fmla="val 31101"/>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7" name="Text Placeholder 12"/>
          <p:cNvSpPr>
            <a:spLocks noGrp="1"/>
          </p:cNvSpPr>
          <p:nvPr>
            <p:ph type="body" sz="quarter" idx="17" hasCustomPrompt="1"/>
          </p:nvPr>
        </p:nvSpPr>
        <p:spPr>
          <a:xfrm>
            <a:off x="7329050" y="1426659"/>
            <a:ext cx="2088000" cy="604800"/>
          </a:xfrm>
          <a:prstGeom prst="chevron">
            <a:avLst>
              <a:gd name="adj" fmla="val 31101"/>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3" name="Title 2"/>
          <p:cNvSpPr>
            <a:spLocks noGrp="1"/>
          </p:cNvSpPr>
          <p:nvPr>
            <p:ph type="title"/>
          </p:nvPr>
        </p:nvSpPr>
        <p:spPr>
          <a:xfrm>
            <a:off x="488950" y="451575"/>
            <a:ext cx="8928100" cy="723600"/>
          </a:xfrm>
        </p:spPr>
        <p:txBody>
          <a:bodyPr/>
          <a:lstStyle/>
          <a:p>
            <a:r>
              <a:rPr lang="en-US" smtClean="0"/>
              <a:t>Click to edit Master title style</a:t>
            </a:r>
            <a:endParaRPr lang="en-GB" dirty="0"/>
          </a:p>
        </p:txBody>
      </p:sp>
      <p:sp>
        <p:nvSpPr>
          <p:cNvPr id="11" name="Text Placeholder 4"/>
          <p:cNvSpPr>
            <a:spLocks noGrp="1"/>
          </p:cNvSpPr>
          <p:nvPr>
            <p:ph type="body" sz="quarter" idx="18" hasCustomPrompt="1"/>
          </p:nvPr>
        </p:nvSpPr>
        <p:spPr>
          <a:xfrm>
            <a:off x="488950" y="203863"/>
            <a:ext cx="8591450" cy="169200"/>
          </a:xfrm>
        </p:spPr>
        <p:txBody>
          <a:bodyPr anchor="b"/>
          <a:lstStyle>
            <a:lvl1pPr>
              <a:spcAft>
                <a:spcPts val="0"/>
              </a:spcAft>
              <a:defRPr sz="1200"/>
            </a:lvl1pPr>
          </a:lstStyle>
          <a:p>
            <a:pPr lvl="0"/>
            <a:r>
              <a:rPr lang="en-US" dirty="0" smtClean="0"/>
              <a:t>Super title here</a:t>
            </a:r>
          </a:p>
        </p:txBody>
      </p:sp>
    </p:spTree>
    <p:extLst>
      <p:ext uri="{BB962C8B-B14F-4D97-AF65-F5344CB8AC3E}">
        <p14:creationId xmlns="" xmlns:p14="http://schemas.microsoft.com/office/powerpoint/2010/main" val="268386594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AD WITH CENTER">
    <p:spTree>
      <p:nvGrpSpPr>
        <p:cNvPr id="1" name=""/>
        <p:cNvGrpSpPr/>
        <p:nvPr/>
      </p:nvGrpSpPr>
      <p:grpSpPr>
        <a:xfrm>
          <a:off x="0" y="0"/>
          <a:ext cx="0" cy="0"/>
          <a:chOff x="0" y="0"/>
          <a:chExt cx="0" cy="0"/>
        </a:xfrm>
      </p:grpSpPr>
      <p:sp>
        <p:nvSpPr>
          <p:cNvPr id="5" name="Text Placeholder 8"/>
          <p:cNvSpPr>
            <a:spLocks noGrp="1"/>
          </p:cNvSpPr>
          <p:nvPr>
            <p:ph type="body" sz="quarter" idx="12"/>
          </p:nvPr>
        </p:nvSpPr>
        <p:spPr>
          <a:xfrm>
            <a:off x="5963100" y="4532800"/>
            <a:ext cx="3453950" cy="14940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8"/>
          <p:cNvSpPr>
            <a:spLocks noGrp="1"/>
          </p:cNvSpPr>
          <p:nvPr>
            <p:ph type="body" sz="quarter" idx="13"/>
          </p:nvPr>
        </p:nvSpPr>
        <p:spPr>
          <a:xfrm>
            <a:off x="5963100" y="1775459"/>
            <a:ext cx="3453950" cy="14940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4" hasCustomPrompt="1"/>
          </p:nvPr>
        </p:nvSpPr>
        <p:spPr>
          <a:xfrm>
            <a:off x="4357201" y="3191932"/>
            <a:ext cx="1191600" cy="1191600"/>
          </a:xfrm>
          <a:prstGeom prst="ellipse">
            <a:avLst/>
          </a:prstGeom>
          <a:solidFill>
            <a:schemeClr val="accent1"/>
          </a:solidFill>
        </p:spPr>
        <p:txBody>
          <a:bodyPr lIns="54000" tIns="54000" rIns="54000" bIns="54000" anchor="ctr"/>
          <a:lstStyle>
            <a:lvl1pPr algn="ctr">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1" name="Text Placeholder 8"/>
          <p:cNvSpPr>
            <a:spLocks noGrp="1"/>
          </p:cNvSpPr>
          <p:nvPr>
            <p:ph type="body" sz="quarter" idx="15"/>
          </p:nvPr>
        </p:nvSpPr>
        <p:spPr>
          <a:xfrm>
            <a:off x="5963100" y="1428430"/>
            <a:ext cx="3453950"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12" name="Text Placeholder 8"/>
          <p:cNvSpPr>
            <a:spLocks noGrp="1"/>
          </p:cNvSpPr>
          <p:nvPr>
            <p:ph type="body" sz="quarter" idx="16"/>
          </p:nvPr>
        </p:nvSpPr>
        <p:spPr>
          <a:xfrm>
            <a:off x="5963100" y="4182242"/>
            <a:ext cx="3453950"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14" name="Text Placeholder 8"/>
          <p:cNvSpPr>
            <a:spLocks noGrp="1"/>
          </p:cNvSpPr>
          <p:nvPr>
            <p:ph type="body" sz="quarter" idx="17"/>
          </p:nvPr>
        </p:nvSpPr>
        <p:spPr>
          <a:xfrm>
            <a:off x="488950" y="4532800"/>
            <a:ext cx="3453950" cy="14940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Text Placeholder 8"/>
          <p:cNvSpPr>
            <a:spLocks noGrp="1"/>
          </p:cNvSpPr>
          <p:nvPr>
            <p:ph type="body" sz="quarter" idx="18"/>
          </p:nvPr>
        </p:nvSpPr>
        <p:spPr>
          <a:xfrm>
            <a:off x="488950" y="4182242"/>
            <a:ext cx="3453950"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19" name="Text Placeholder 8"/>
          <p:cNvSpPr>
            <a:spLocks noGrp="1"/>
          </p:cNvSpPr>
          <p:nvPr>
            <p:ph type="body" sz="quarter" idx="19"/>
          </p:nvPr>
        </p:nvSpPr>
        <p:spPr>
          <a:xfrm>
            <a:off x="488950" y="1775459"/>
            <a:ext cx="3453950" cy="14940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Text Placeholder 8"/>
          <p:cNvSpPr>
            <a:spLocks noGrp="1"/>
          </p:cNvSpPr>
          <p:nvPr>
            <p:ph type="body" sz="quarter" idx="20"/>
          </p:nvPr>
        </p:nvSpPr>
        <p:spPr>
          <a:xfrm>
            <a:off x="488950" y="1428430"/>
            <a:ext cx="3453950"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3" name="Right Arrow 2"/>
          <p:cNvSpPr/>
          <p:nvPr userDrawn="1"/>
        </p:nvSpPr>
        <p:spPr>
          <a:xfrm rot="2655894">
            <a:off x="4100849" y="2812312"/>
            <a:ext cx="413400" cy="378000"/>
          </a:xfrm>
          <a:prstGeom prst="rightArrow">
            <a:avLst>
              <a:gd name="adj1" fmla="val 6511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l"/>
            <a:endParaRPr lang="en-GB" sz="900" dirty="0">
              <a:solidFill>
                <a:schemeClr val="bg1"/>
              </a:solidFill>
            </a:endParaRPr>
          </a:p>
        </p:txBody>
      </p:sp>
      <p:sp>
        <p:nvSpPr>
          <p:cNvPr id="21" name="Right Arrow 20"/>
          <p:cNvSpPr/>
          <p:nvPr userDrawn="1"/>
        </p:nvSpPr>
        <p:spPr>
          <a:xfrm rot="18944106" flipH="1">
            <a:off x="5391752" y="2812312"/>
            <a:ext cx="413400" cy="378000"/>
          </a:xfrm>
          <a:prstGeom prst="rightArrow">
            <a:avLst>
              <a:gd name="adj1" fmla="val 6511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l"/>
            <a:endParaRPr lang="en-GB" sz="900" dirty="0">
              <a:solidFill>
                <a:schemeClr val="bg1"/>
              </a:solidFill>
            </a:endParaRPr>
          </a:p>
        </p:txBody>
      </p:sp>
      <p:sp>
        <p:nvSpPr>
          <p:cNvPr id="22" name="Right Arrow 21"/>
          <p:cNvSpPr/>
          <p:nvPr userDrawn="1"/>
        </p:nvSpPr>
        <p:spPr>
          <a:xfrm rot="18944106" flipV="1">
            <a:off x="4100849" y="4385153"/>
            <a:ext cx="413400" cy="378000"/>
          </a:xfrm>
          <a:prstGeom prst="rightArrow">
            <a:avLst>
              <a:gd name="adj1" fmla="val 6511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l"/>
            <a:endParaRPr lang="en-GB" sz="900" dirty="0">
              <a:solidFill>
                <a:schemeClr val="bg1"/>
              </a:solidFill>
            </a:endParaRPr>
          </a:p>
        </p:txBody>
      </p:sp>
      <p:sp>
        <p:nvSpPr>
          <p:cNvPr id="23" name="Right Arrow 22"/>
          <p:cNvSpPr/>
          <p:nvPr userDrawn="1"/>
        </p:nvSpPr>
        <p:spPr>
          <a:xfrm rot="2655894" flipH="1" flipV="1">
            <a:off x="5391752" y="4385153"/>
            <a:ext cx="413400" cy="378000"/>
          </a:xfrm>
          <a:prstGeom prst="rightArrow">
            <a:avLst>
              <a:gd name="adj1" fmla="val 6511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l"/>
            <a:endParaRPr lang="en-GB" sz="900" dirty="0">
              <a:solidFill>
                <a:schemeClr val="bg1"/>
              </a:solidFill>
            </a:endParaRPr>
          </a:p>
        </p:txBody>
      </p:sp>
      <p:sp>
        <p:nvSpPr>
          <p:cNvPr id="4" name="Title 3"/>
          <p:cNvSpPr>
            <a:spLocks noGrp="1"/>
          </p:cNvSpPr>
          <p:nvPr>
            <p:ph type="title"/>
          </p:nvPr>
        </p:nvSpPr>
        <p:spPr/>
        <p:txBody>
          <a:bodyPr/>
          <a:lstStyle/>
          <a:p>
            <a:r>
              <a:rPr lang="en-US" smtClean="0"/>
              <a:t>Click to edit Master title style</a:t>
            </a:r>
            <a:endParaRPr lang="en-GB" dirty="0"/>
          </a:p>
        </p:txBody>
      </p:sp>
      <p:sp>
        <p:nvSpPr>
          <p:cNvPr id="16" name="Text Placeholder 4"/>
          <p:cNvSpPr>
            <a:spLocks noGrp="1"/>
          </p:cNvSpPr>
          <p:nvPr>
            <p:ph type="body" sz="quarter" idx="11" hasCustomPrompt="1"/>
          </p:nvPr>
        </p:nvSpPr>
        <p:spPr>
          <a:xfrm>
            <a:off x="488950" y="203863"/>
            <a:ext cx="8254800" cy="169200"/>
          </a:xfrm>
        </p:spPr>
        <p:txBody>
          <a:bodyPr anchor="b"/>
          <a:lstStyle>
            <a:lvl1pPr>
              <a:spcAft>
                <a:spcPts val="0"/>
              </a:spcAft>
              <a:defRPr sz="1200"/>
            </a:lvl1pPr>
          </a:lstStyle>
          <a:p>
            <a:pPr lvl="0"/>
            <a:r>
              <a:rPr lang="en-US" dirty="0" smtClean="0"/>
              <a:t>Super title here</a:t>
            </a:r>
          </a:p>
        </p:txBody>
      </p:sp>
    </p:spTree>
    <p:extLst>
      <p:ext uri="{BB962C8B-B14F-4D97-AF65-F5344CB8AC3E}">
        <p14:creationId xmlns="" xmlns:p14="http://schemas.microsoft.com/office/powerpoint/2010/main" val="169571562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 BLUE">
    <p:spTree>
      <p:nvGrpSpPr>
        <p:cNvPr id="1" name=""/>
        <p:cNvGrpSpPr/>
        <p:nvPr/>
      </p:nvGrpSpPr>
      <p:grpSpPr>
        <a:xfrm>
          <a:off x="0" y="0"/>
          <a:ext cx="0" cy="0"/>
          <a:chOff x="0" y="0"/>
          <a:chExt cx="0" cy="0"/>
        </a:xfrm>
      </p:grpSpPr>
      <p:sp>
        <p:nvSpPr>
          <p:cNvPr id="19" name="Text Placeholder 8"/>
          <p:cNvSpPr>
            <a:spLocks noGrp="1"/>
          </p:cNvSpPr>
          <p:nvPr>
            <p:ph type="body" sz="quarter" idx="19"/>
          </p:nvPr>
        </p:nvSpPr>
        <p:spPr>
          <a:xfrm>
            <a:off x="488950" y="1781375"/>
            <a:ext cx="4373150" cy="4245425"/>
          </a:xfrm>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Text Placeholder 8"/>
          <p:cNvSpPr>
            <a:spLocks noGrp="1"/>
          </p:cNvSpPr>
          <p:nvPr>
            <p:ph type="body" sz="quarter" idx="20"/>
          </p:nvPr>
        </p:nvSpPr>
        <p:spPr>
          <a:xfrm>
            <a:off x="488950" y="1426659"/>
            <a:ext cx="4373150" cy="360000"/>
          </a:xfrm>
          <a:solidFill>
            <a:schemeClr val="tx2"/>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16" name="Text Placeholder 8"/>
          <p:cNvSpPr>
            <a:spLocks noGrp="1"/>
          </p:cNvSpPr>
          <p:nvPr>
            <p:ph type="body" sz="quarter" idx="21"/>
          </p:nvPr>
        </p:nvSpPr>
        <p:spPr>
          <a:xfrm>
            <a:off x="5043900" y="1781375"/>
            <a:ext cx="4373150" cy="4245425"/>
          </a:xfrm>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Text Placeholder 8"/>
          <p:cNvSpPr>
            <a:spLocks noGrp="1"/>
          </p:cNvSpPr>
          <p:nvPr>
            <p:ph type="body" sz="quarter" idx="22"/>
          </p:nvPr>
        </p:nvSpPr>
        <p:spPr>
          <a:xfrm>
            <a:off x="5043900" y="1426659"/>
            <a:ext cx="4373150" cy="360000"/>
          </a:xfrm>
          <a:solidFill>
            <a:schemeClr val="tx2"/>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3" name="Title 2"/>
          <p:cNvSpPr>
            <a:spLocks noGrp="1"/>
          </p:cNvSpPr>
          <p:nvPr>
            <p:ph type="title"/>
          </p:nvPr>
        </p:nvSpPr>
        <p:spPr>
          <a:xfrm>
            <a:off x="488950" y="451575"/>
            <a:ext cx="8928100" cy="723600"/>
          </a:xfrm>
        </p:spPr>
        <p:txBody>
          <a:bodyPr/>
          <a:lstStyle/>
          <a:p>
            <a:r>
              <a:rPr lang="en-US" smtClean="0"/>
              <a:t>Click to edit Master title style</a:t>
            </a:r>
            <a:endParaRPr lang="en-GB" dirty="0"/>
          </a:p>
        </p:txBody>
      </p:sp>
      <p:sp>
        <p:nvSpPr>
          <p:cNvPr id="7" name="Text Placeholder 4"/>
          <p:cNvSpPr>
            <a:spLocks noGrp="1"/>
          </p:cNvSpPr>
          <p:nvPr>
            <p:ph type="body" sz="quarter" idx="11" hasCustomPrompt="1"/>
          </p:nvPr>
        </p:nvSpPr>
        <p:spPr>
          <a:xfrm>
            <a:off x="488950" y="203863"/>
            <a:ext cx="8591450" cy="169200"/>
          </a:xfrm>
        </p:spPr>
        <p:txBody>
          <a:bodyPr anchor="b"/>
          <a:lstStyle>
            <a:lvl1pPr>
              <a:spcAft>
                <a:spcPts val="0"/>
              </a:spcAft>
              <a:defRPr sz="1200"/>
            </a:lvl1pPr>
          </a:lstStyle>
          <a:p>
            <a:pPr lvl="0"/>
            <a:r>
              <a:rPr lang="en-US" dirty="0" smtClean="0"/>
              <a:t>Super title here</a:t>
            </a:r>
          </a:p>
        </p:txBody>
      </p:sp>
    </p:spTree>
    <p:extLst>
      <p:ext uri="{BB962C8B-B14F-4D97-AF65-F5344CB8AC3E}">
        <p14:creationId xmlns="" xmlns:p14="http://schemas.microsoft.com/office/powerpoint/2010/main" val="38553535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5" name="Text Placeholder 8"/>
          <p:cNvSpPr>
            <a:spLocks noGrp="1"/>
          </p:cNvSpPr>
          <p:nvPr>
            <p:ph type="body" sz="quarter" idx="12"/>
          </p:nvPr>
        </p:nvSpPr>
        <p:spPr>
          <a:xfrm>
            <a:off x="5054324" y="4241200"/>
            <a:ext cx="4362725" cy="17856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8"/>
          <p:cNvSpPr>
            <a:spLocks noGrp="1"/>
          </p:cNvSpPr>
          <p:nvPr>
            <p:ph type="body" sz="quarter" idx="13"/>
          </p:nvPr>
        </p:nvSpPr>
        <p:spPr>
          <a:xfrm>
            <a:off x="5054324" y="1775459"/>
            <a:ext cx="4362725" cy="17856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ext Placeholder 8"/>
          <p:cNvSpPr>
            <a:spLocks noGrp="1"/>
          </p:cNvSpPr>
          <p:nvPr>
            <p:ph type="body" sz="quarter" idx="15"/>
          </p:nvPr>
        </p:nvSpPr>
        <p:spPr>
          <a:xfrm>
            <a:off x="5054324" y="1428430"/>
            <a:ext cx="4362725"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12" name="Text Placeholder 8"/>
          <p:cNvSpPr>
            <a:spLocks noGrp="1"/>
          </p:cNvSpPr>
          <p:nvPr>
            <p:ph type="body" sz="quarter" idx="16"/>
          </p:nvPr>
        </p:nvSpPr>
        <p:spPr>
          <a:xfrm>
            <a:off x="5054324" y="3890142"/>
            <a:ext cx="4362725"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14" name="Text Placeholder 8"/>
          <p:cNvSpPr>
            <a:spLocks noGrp="1"/>
          </p:cNvSpPr>
          <p:nvPr>
            <p:ph type="body" sz="quarter" idx="17"/>
          </p:nvPr>
        </p:nvSpPr>
        <p:spPr>
          <a:xfrm>
            <a:off x="488950" y="4241200"/>
            <a:ext cx="4361750" cy="17856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Text Placeholder 8"/>
          <p:cNvSpPr>
            <a:spLocks noGrp="1"/>
          </p:cNvSpPr>
          <p:nvPr>
            <p:ph type="body" sz="quarter" idx="18"/>
          </p:nvPr>
        </p:nvSpPr>
        <p:spPr>
          <a:xfrm>
            <a:off x="488950" y="3890142"/>
            <a:ext cx="4361750"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19" name="Text Placeholder 8"/>
          <p:cNvSpPr>
            <a:spLocks noGrp="1"/>
          </p:cNvSpPr>
          <p:nvPr>
            <p:ph type="body" sz="quarter" idx="19"/>
          </p:nvPr>
        </p:nvSpPr>
        <p:spPr>
          <a:xfrm>
            <a:off x="488950" y="1775459"/>
            <a:ext cx="4361750" cy="17856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Text Placeholder 8"/>
          <p:cNvSpPr>
            <a:spLocks noGrp="1"/>
          </p:cNvSpPr>
          <p:nvPr>
            <p:ph type="body" sz="quarter" idx="20"/>
          </p:nvPr>
        </p:nvSpPr>
        <p:spPr>
          <a:xfrm>
            <a:off x="488950" y="1428430"/>
            <a:ext cx="4361750"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4" name="Title 3"/>
          <p:cNvSpPr>
            <a:spLocks noGrp="1"/>
          </p:cNvSpPr>
          <p:nvPr>
            <p:ph type="title"/>
          </p:nvPr>
        </p:nvSpPr>
        <p:spPr>
          <a:xfrm>
            <a:off x="488950" y="451575"/>
            <a:ext cx="8928100" cy="723600"/>
          </a:xfrm>
        </p:spPr>
        <p:txBody>
          <a:bodyPr/>
          <a:lstStyle/>
          <a:p>
            <a:r>
              <a:rPr lang="en-US" smtClean="0"/>
              <a:t>Click to edit Master title style</a:t>
            </a:r>
            <a:endParaRPr lang="en-GB" dirty="0"/>
          </a:p>
        </p:txBody>
      </p:sp>
      <p:sp>
        <p:nvSpPr>
          <p:cNvPr id="13" name="Text Placeholder 4"/>
          <p:cNvSpPr>
            <a:spLocks noGrp="1"/>
          </p:cNvSpPr>
          <p:nvPr>
            <p:ph type="body" sz="quarter" idx="11" hasCustomPrompt="1"/>
          </p:nvPr>
        </p:nvSpPr>
        <p:spPr>
          <a:xfrm>
            <a:off x="488950" y="203863"/>
            <a:ext cx="8591450" cy="169200"/>
          </a:xfrm>
        </p:spPr>
        <p:txBody>
          <a:bodyPr anchor="b"/>
          <a:lstStyle>
            <a:lvl1pPr>
              <a:spcAft>
                <a:spcPts val="0"/>
              </a:spcAft>
              <a:defRPr sz="1200"/>
            </a:lvl1pPr>
          </a:lstStyle>
          <a:p>
            <a:pPr lvl="0"/>
            <a:r>
              <a:rPr lang="en-US" dirty="0" smtClean="0"/>
              <a:t>Super title here</a:t>
            </a:r>
          </a:p>
        </p:txBody>
      </p:sp>
    </p:spTree>
    <p:extLst>
      <p:ext uri="{BB962C8B-B14F-4D97-AF65-F5344CB8AC3E}">
        <p14:creationId xmlns="" xmlns:p14="http://schemas.microsoft.com/office/powerpoint/2010/main" val="89962797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AD - NO HEADING">
    <p:spTree>
      <p:nvGrpSpPr>
        <p:cNvPr id="1" name=""/>
        <p:cNvGrpSpPr/>
        <p:nvPr/>
      </p:nvGrpSpPr>
      <p:grpSpPr>
        <a:xfrm>
          <a:off x="0" y="0"/>
          <a:ext cx="0" cy="0"/>
          <a:chOff x="0" y="0"/>
          <a:chExt cx="0" cy="0"/>
        </a:xfrm>
      </p:grpSpPr>
      <p:sp>
        <p:nvSpPr>
          <p:cNvPr id="5" name="Text Placeholder 8"/>
          <p:cNvSpPr>
            <a:spLocks noGrp="1"/>
          </p:cNvSpPr>
          <p:nvPr>
            <p:ph type="body" sz="quarter" idx="12"/>
          </p:nvPr>
        </p:nvSpPr>
        <p:spPr>
          <a:xfrm>
            <a:off x="5064824" y="3829182"/>
            <a:ext cx="4352225" cy="22032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8"/>
          <p:cNvSpPr>
            <a:spLocks noGrp="1"/>
          </p:cNvSpPr>
          <p:nvPr>
            <p:ph type="body" sz="quarter" idx="13"/>
          </p:nvPr>
        </p:nvSpPr>
        <p:spPr>
          <a:xfrm>
            <a:off x="5054324" y="1422400"/>
            <a:ext cx="4352225" cy="2204719"/>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Text Placeholder 8"/>
          <p:cNvSpPr>
            <a:spLocks noGrp="1"/>
          </p:cNvSpPr>
          <p:nvPr>
            <p:ph type="body" sz="quarter" idx="17"/>
          </p:nvPr>
        </p:nvSpPr>
        <p:spPr>
          <a:xfrm>
            <a:off x="499450" y="3829182"/>
            <a:ext cx="4361750" cy="22032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9" name="Text Placeholder 8"/>
          <p:cNvSpPr>
            <a:spLocks noGrp="1"/>
          </p:cNvSpPr>
          <p:nvPr>
            <p:ph type="body" sz="quarter" idx="19"/>
          </p:nvPr>
        </p:nvSpPr>
        <p:spPr>
          <a:xfrm>
            <a:off x="488950" y="1422400"/>
            <a:ext cx="4361750" cy="2204719"/>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itle 3"/>
          <p:cNvSpPr>
            <a:spLocks noGrp="1"/>
          </p:cNvSpPr>
          <p:nvPr>
            <p:ph type="title"/>
          </p:nvPr>
        </p:nvSpPr>
        <p:spPr>
          <a:xfrm>
            <a:off x="488950" y="451575"/>
            <a:ext cx="8928100" cy="723600"/>
          </a:xfrm>
        </p:spPr>
        <p:txBody>
          <a:bodyPr/>
          <a:lstStyle/>
          <a:p>
            <a:r>
              <a:rPr lang="en-US" smtClean="0"/>
              <a:t>Click to edit Master title style</a:t>
            </a:r>
            <a:endParaRPr lang="en-GB" dirty="0"/>
          </a:p>
        </p:txBody>
      </p:sp>
      <p:sp>
        <p:nvSpPr>
          <p:cNvPr id="13" name="Text Placeholder 4"/>
          <p:cNvSpPr>
            <a:spLocks noGrp="1"/>
          </p:cNvSpPr>
          <p:nvPr>
            <p:ph type="body" sz="quarter" idx="11" hasCustomPrompt="1"/>
          </p:nvPr>
        </p:nvSpPr>
        <p:spPr>
          <a:xfrm>
            <a:off x="488950" y="203863"/>
            <a:ext cx="8591450" cy="169200"/>
          </a:xfrm>
        </p:spPr>
        <p:txBody>
          <a:bodyPr anchor="b"/>
          <a:lstStyle>
            <a:lvl1pPr>
              <a:spcAft>
                <a:spcPts val="0"/>
              </a:spcAft>
              <a:defRPr sz="1200"/>
            </a:lvl1pPr>
          </a:lstStyle>
          <a:p>
            <a:pPr lvl="0"/>
            <a:r>
              <a:rPr lang="en-US" dirty="0" smtClean="0"/>
              <a:t>Super title here</a:t>
            </a:r>
          </a:p>
        </p:txBody>
      </p:sp>
    </p:spTree>
    <p:extLst>
      <p:ext uri="{BB962C8B-B14F-4D97-AF65-F5344CB8AC3E}">
        <p14:creationId xmlns="" xmlns:p14="http://schemas.microsoft.com/office/powerpoint/2010/main" val="106286047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5200" y="1346400"/>
            <a:ext cx="6708000" cy="3510000"/>
          </a:xfrm>
        </p:spPr>
        <p:txBody>
          <a:bodyPr anchor="t" anchorCtr="0"/>
          <a:lstStyle>
            <a:lvl1pPr algn="l">
              <a:defRPr sz="11000">
                <a:solidFill>
                  <a:schemeClr val="bg1"/>
                </a:solidFill>
              </a:defRPr>
            </a:lvl1pPr>
          </a:lstStyle>
          <a:p>
            <a:r>
              <a:rPr lang="en-GB" dirty="0" smtClean="0"/>
              <a:t>Section divider one title style</a:t>
            </a:r>
            <a:endParaRPr lang="en-US" dirty="0"/>
          </a:p>
        </p:txBody>
      </p:sp>
      <p:sp>
        <p:nvSpPr>
          <p:cNvPr id="4" name="object 3"/>
          <p:cNvSpPr/>
          <p:nvPr userDrawn="1"/>
        </p:nvSpPr>
        <p:spPr>
          <a:xfrm>
            <a:off x="1" y="0"/>
            <a:ext cx="172004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5" name="Freeform 19"/>
          <p:cNvSpPr>
            <a:spLocks noEditPoints="1"/>
          </p:cNvSpPr>
          <p:nvPr userDrawn="1"/>
        </p:nvSpPr>
        <p:spPr bwMode="auto">
          <a:xfrm>
            <a:off x="2236108"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 xmlns:p14="http://schemas.microsoft.com/office/powerpoint/2010/main" val="238696112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rgbClr val="6D2077"/>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5200" y="1346400"/>
            <a:ext cx="6708000" cy="3510000"/>
          </a:xfrm>
        </p:spPr>
        <p:txBody>
          <a:bodyPr anchor="t" anchorCtr="0"/>
          <a:lstStyle>
            <a:lvl1pPr algn="l">
              <a:defRPr sz="11000">
                <a:solidFill>
                  <a:schemeClr val="bg1"/>
                </a:solidFill>
              </a:defRPr>
            </a:lvl1pPr>
          </a:lstStyle>
          <a:p>
            <a:r>
              <a:rPr lang="en-GB" dirty="0" smtClean="0"/>
              <a:t>Section divider two title style</a:t>
            </a:r>
            <a:endParaRPr lang="en-US" dirty="0"/>
          </a:p>
        </p:txBody>
      </p:sp>
      <p:sp>
        <p:nvSpPr>
          <p:cNvPr id="4" name="object 3"/>
          <p:cNvSpPr/>
          <p:nvPr userDrawn="1"/>
        </p:nvSpPr>
        <p:spPr>
          <a:xfrm>
            <a:off x="1" y="0"/>
            <a:ext cx="172004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A3A1"/>
          </a:solidFill>
        </p:spPr>
        <p:txBody>
          <a:bodyPr wrap="square" lIns="0" tIns="0" rIns="0" bIns="0" rtlCol="0">
            <a:noAutofit/>
          </a:bodyPr>
          <a:lstStyle/>
          <a:p>
            <a:endParaRPr sz="1800" dirty="0">
              <a:latin typeface="Arial" panose="020B0604020202020204" pitchFamily="34" charset="0"/>
            </a:endParaRPr>
          </a:p>
        </p:txBody>
      </p:sp>
      <p:sp>
        <p:nvSpPr>
          <p:cNvPr id="5" name="Freeform 19"/>
          <p:cNvSpPr>
            <a:spLocks noEditPoints="1"/>
          </p:cNvSpPr>
          <p:nvPr userDrawn="1"/>
        </p:nvSpPr>
        <p:spPr bwMode="auto">
          <a:xfrm>
            <a:off x="2236108"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 xmlns:p14="http://schemas.microsoft.com/office/powerpoint/2010/main" val="296277108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5200" y="1346400"/>
            <a:ext cx="6708000" cy="3510000"/>
          </a:xfrm>
        </p:spPr>
        <p:txBody>
          <a:bodyPr anchor="t" anchorCtr="0"/>
          <a:lstStyle>
            <a:lvl1pPr algn="l">
              <a:defRPr sz="11000">
                <a:solidFill>
                  <a:schemeClr val="bg1"/>
                </a:solidFill>
              </a:defRPr>
            </a:lvl1pPr>
          </a:lstStyle>
          <a:p>
            <a:r>
              <a:rPr lang="en-GB" dirty="0" smtClean="0"/>
              <a:t>Section divider three title style</a:t>
            </a:r>
            <a:endParaRPr lang="en-US" dirty="0"/>
          </a:p>
        </p:txBody>
      </p:sp>
      <p:sp>
        <p:nvSpPr>
          <p:cNvPr id="4" name="object 3"/>
          <p:cNvSpPr/>
          <p:nvPr userDrawn="1"/>
        </p:nvSpPr>
        <p:spPr>
          <a:xfrm>
            <a:off x="1" y="0"/>
            <a:ext cx="172004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accent1"/>
          </a:solidFill>
        </p:spPr>
        <p:txBody>
          <a:bodyPr wrap="square" lIns="0" tIns="0" rIns="0" bIns="0" rtlCol="0">
            <a:noAutofit/>
          </a:bodyPr>
          <a:lstStyle/>
          <a:p>
            <a:endParaRPr sz="1800" dirty="0">
              <a:latin typeface="Arial" panose="020B0604020202020204" pitchFamily="34" charset="0"/>
            </a:endParaRPr>
          </a:p>
        </p:txBody>
      </p:sp>
      <p:sp>
        <p:nvSpPr>
          <p:cNvPr id="5" name="Freeform 19"/>
          <p:cNvSpPr>
            <a:spLocks noEditPoints="1"/>
          </p:cNvSpPr>
          <p:nvPr userDrawn="1"/>
        </p:nvSpPr>
        <p:spPr bwMode="auto">
          <a:xfrm>
            <a:off x="2236108"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 xmlns:p14="http://schemas.microsoft.com/office/powerpoint/2010/main" val="189814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6 - No ima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5200" y="1346400"/>
            <a:ext cx="6708000" cy="3510000"/>
          </a:xfrm>
        </p:spPr>
        <p:txBody>
          <a:bodyPr anchor="t" anchorCtr="0"/>
          <a:lstStyle>
            <a:lvl1pPr algn="l">
              <a:defRPr sz="11000">
                <a:solidFill>
                  <a:schemeClr val="bg1"/>
                </a:solidFill>
              </a:defRPr>
            </a:lvl1pPr>
          </a:lstStyle>
          <a:p>
            <a:r>
              <a:rPr lang="en-GB" dirty="0" smtClean="0"/>
              <a:t>Title slide 3</a:t>
            </a:r>
            <a:br>
              <a:rPr lang="en-GB" dirty="0" smtClean="0"/>
            </a:br>
            <a:r>
              <a:rPr lang="en-GB" dirty="0" smtClean="0"/>
              <a:t>no image</a:t>
            </a:r>
            <a:endParaRPr lang="en-US" dirty="0"/>
          </a:p>
        </p:txBody>
      </p:sp>
      <p:sp>
        <p:nvSpPr>
          <p:cNvPr id="7" name="Text Placeholder 3"/>
          <p:cNvSpPr>
            <a:spLocks noGrp="1"/>
          </p:cNvSpPr>
          <p:nvPr>
            <p:ph type="body" sz="quarter" idx="11"/>
          </p:nvPr>
        </p:nvSpPr>
        <p:spPr>
          <a:xfrm>
            <a:off x="2236108" y="5036400"/>
            <a:ext cx="6687092"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 xmlns:p14="http://schemas.microsoft.com/office/powerpoint/2010/main" val="4487233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 4">
    <p:bg>
      <p:bgPr>
        <a:solidFill>
          <a:srgbClr val="00A3A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5200" y="1346400"/>
            <a:ext cx="6708000" cy="3510000"/>
          </a:xfrm>
        </p:spPr>
        <p:txBody>
          <a:bodyPr anchor="t" anchorCtr="0"/>
          <a:lstStyle>
            <a:lvl1pPr algn="l">
              <a:defRPr sz="11000">
                <a:solidFill>
                  <a:schemeClr val="bg1"/>
                </a:solidFill>
              </a:defRPr>
            </a:lvl1pPr>
          </a:lstStyle>
          <a:p>
            <a:r>
              <a:rPr lang="en-GB" dirty="0" smtClean="0"/>
              <a:t>Section divider four title style</a:t>
            </a:r>
            <a:endParaRPr lang="en-US" dirty="0"/>
          </a:p>
        </p:txBody>
      </p:sp>
      <p:sp>
        <p:nvSpPr>
          <p:cNvPr id="4" name="object 3"/>
          <p:cNvSpPr/>
          <p:nvPr userDrawn="1"/>
        </p:nvSpPr>
        <p:spPr>
          <a:xfrm>
            <a:off x="1" y="0"/>
            <a:ext cx="172004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470A68"/>
          </a:solidFill>
        </p:spPr>
        <p:txBody>
          <a:bodyPr wrap="square" lIns="0" tIns="0" rIns="0" bIns="0" rtlCol="0">
            <a:noAutofit/>
          </a:bodyPr>
          <a:lstStyle/>
          <a:p>
            <a:endParaRPr sz="1800" dirty="0">
              <a:latin typeface="Arial" panose="020B0604020202020204" pitchFamily="34" charset="0"/>
            </a:endParaRPr>
          </a:p>
        </p:txBody>
      </p:sp>
      <p:sp>
        <p:nvSpPr>
          <p:cNvPr id="5" name="Freeform 19"/>
          <p:cNvSpPr>
            <a:spLocks noEditPoints="1"/>
          </p:cNvSpPr>
          <p:nvPr userDrawn="1"/>
        </p:nvSpPr>
        <p:spPr bwMode="auto">
          <a:xfrm>
            <a:off x="2236108"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 xmlns:p14="http://schemas.microsoft.com/office/powerpoint/2010/main" val="298115323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REPORT 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GB"/>
          </a:p>
        </p:txBody>
      </p:sp>
      <p:sp>
        <p:nvSpPr>
          <p:cNvPr id="16" name="Rectangle 6"/>
          <p:cNvSpPr>
            <a:spLocks noChangeArrowheads="1"/>
          </p:cNvSpPr>
          <p:nvPr userDrawn="1"/>
        </p:nvSpPr>
        <p:spPr bwMode="gray">
          <a:xfrm>
            <a:off x="1704313" y="6233914"/>
            <a:ext cx="3204000" cy="226590"/>
          </a:xfrm>
          <a:prstGeom prst="rect">
            <a:avLst/>
          </a:prstGeom>
          <a:noFill/>
          <a:ln w="6350">
            <a:noFill/>
            <a:miter lim="800000"/>
            <a:headEnd/>
            <a:tailEnd/>
          </a:ln>
          <a:effectLst/>
        </p:spPr>
        <p:txBody>
          <a:bodyPr lIns="0" tIns="0" rIns="0" bIns="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600" kern="1200" noProof="0" dirty="0" smtClean="0">
                <a:solidFill>
                  <a:schemeClr val="bg1">
                    <a:lumMod val="65000"/>
                  </a:schemeClr>
                </a:solidFill>
                <a:latin typeface="+mn-lt"/>
                <a:ea typeface="+mn-ea"/>
                <a:cs typeface="+mn-cs"/>
              </a:rPr>
              <a:t>АО «КПМГ», компания, зарегистрированная в соответствии с законодательством Российской Федерации, член сети независимых фирм КПМГ, входящих в ассоциацию KPMG </a:t>
            </a:r>
            <a:r>
              <a:rPr lang="ru-RU" sz="600" kern="1200" noProof="0" dirty="0" err="1" smtClean="0">
                <a:solidFill>
                  <a:schemeClr val="bg1">
                    <a:lumMod val="65000"/>
                  </a:schemeClr>
                </a:solidFill>
                <a:latin typeface="+mn-lt"/>
                <a:ea typeface="+mn-ea"/>
                <a:cs typeface="+mn-cs"/>
              </a:rPr>
              <a:t>International</a:t>
            </a:r>
            <a:r>
              <a:rPr lang="ru-RU" sz="600" kern="1200" noProof="0" dirty="0" smtClean="0">
                <a:solidFill>
                  <a:schemeClr val="bg1">
                    <a:lumMod val="65000"/>
                  </a:schemeClr>
                </a:solidFill>
                <a:latin typeface="+mn-lt"/>
                <a:ea typeface="+mn-ea"/>
                <a:cs typeface="+mn-cs"/>
              </a:rPr>
              <a:t> </a:t>
            </a:r>
            <a:r>
              <a:rPr lang="ru-RU" sz="600" kern="1200" noProof="0" dirty="0" err="1" smtClean="0">
                <a:solidFill>
                  <a:schemeClr val="bg1">
                    <a:lumMod val="65000"/>
                  </a:schemeClr>
                </a:solidFill>
                <a:latin typeface="+mn-lt"/>
                <a:ea typeface="+mn-ea"/>
                <a:cs typeface="+mn-cs"/>
              </a:rPr>
              <a:t>Cooperative</a:t>
            </a:r>
            <a:r>
              <a:rPr lang="ru-RU" sz="600" kern="1200" noProof="0" dirty="0" smtClean="0">
                <a:solidFill>
                  <a:schemeClr val="bg1">
                    <a:lumMod val="65000"/>
                  </a:schemeClr>
                </a:solidFill>
                <a:latin typeface="+mn-lt"/>
                <a:ea typeface="+mn-ea"/>
                <a:cs typeface="+mn-cs"/>
              </a:rPr>
              <a:t> (“KPMG </a:t>
            </a:r>
            <a:r>
              <a:rPr lang="ru-RU" sz="600" kern="1200" noProof="0" dirty="0" err="1" smtClean="0">
                <a:solidFill>
                  <a:schemeClr val="bg1">
                    <a:lumMod val="65000"/>
                  </a:schemeClr>
                </a:solidFill>
                <a:latin typeface="+mn-lt"/>
                <a:ea typeface="+mn-ea"/>
                <a:cs typeface="+mn-cs"/>
              </a:rPr>
              <a:t>International</a:t>
            </a:r>
            <a:r>
              <a:rPr lang="ru-RU" sz="600" kern="1200" noProof="0" dirty="0" smtClean="0">
                <a:solidFill>
                  <a:schemeClr val="bg1">
                    <a:lumMod val="65000"/>
                  </a:schemeClr>
                </a:solidFill>
                <a:latin typeface="+mn-lt"/>
                <a:ea typeface="+mn-ea"/>
                <a:cs typeface="+mn-cs"/>
              </a:rPr>
              <a:t>”), зарегистрированную по законодательству Швейцарии.</a:t>
            </a:r>
          </a:p>
        </p:txBody>
      </p:sp>
      <p:sp>
        <p:nvSpPr>
          <p:cNvPr id="20" name="Freeform 19"/>
          <p:cNvSpPr>
            <a:spLocks noEditPoints="1"/>
          </p:cNvSpPr>
          <p:nvPr userDrawn="1"/>
        </p:nvSpPr>
        <p:spPr bwMode="auto">
          <a:xfrm>
            <a:off x="488950" y="6233914"/>
            <a:ext cx="545578" cy="223557"/>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latin typeface="+mn-lt"/>
            </a:endParaRPr>
          </a:p>
        </p:txBody>
      </p:sp>
    </p:spTree>
    <p:extLst>
      <p:ext uri="{BB962C8B-B14F-4D97-AF65-F5344CB8AC3E}">
        <p14:creationId xmlns="" xmlns:p14="http://schemas.microsoft.com/office/powerpoint/2010/main" val="1272103511"/>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REPORT TITLE CONTENT">
    <p:spTree>
      <p:nvGrpSpPr>
        <p:cNvPr id="1" name=""/>
        <p:cNvGrpSpPr/>
        <p:nvPr/>
      </p:nvGrpSpPr>
      <p:grpSpPr>
        <a:xfrm>
          <a:off x="0" y="0"/>
          <a:ext cx="0" cy="0"/>
          <a:chOff x="0" y="0"/>
          <a:chExt cx="0" cy="0"/>
        </a:xfrm>
      </p:grpSpPr>
      <p:sp>
        <p:nvSpPr>
          <p:cNvPr id="10" name="Rectangle 6"/>
          <p:cNvSpPr>
            <a:spLocks noChangeArrowheads="1"/>
          </p:cNvSpPr>
          <p:nvPr userDrawn="1"/>
        </p:nvSpPr>
        <p:spPr bwMode="gray">
          <a:xfrm>
            <a:off x="1704313" y="6233914"/>
            <a:ext cx="3168000" cy="226590"/>
          </a:xfrm>
          <a:prstGeom prst="rect">
            <a:avLst/>
          </a:prstGeom>
          <a:noFill/>
          <a:ln w="6350">
            <a:noFill/>
            <a:miter lim="800000"/>
            <a:headEnd/>
            <a:tailEnd/>
          </a:ln>
          <a:effectLst/>
        </p:spPr>
        <p:txBody>
          <a:bodyPr lIns="0" tIns="0" rIns="0" bIns="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600" kern="1200" noProof="0" dirty="0" smtClean="0">
                <a:solidFill>
                  <a:schemeClr val="bg1">
                    <a:lumMod val="65000"/>
                  </a:schemeClr>
                </a:solidFill>
                <a:latin typeface="+mn-lt"/>
                <a:ea typeface="+mn-ea"/>
                <a:cs typeface="+mn-cs"/>
              </a:rPr>
              <a:t>АО «КПМГ», компания, зарегистрированная в соответствии с законодательством Российской Федерации, член сети независимых фирм КПМГ, входящих в ассоциацию KPMG </a:t>
            </a:r>
            <a:r>
              <a:rPr lang="ru-RU" sz="600" kern="1200" noProof="0" dirty="0" err="1" smtClean="0">
                <a:solidFill>
                  <a:schemeClr val="bg1">
                    <a:lumMod val="65000"/>
                  </a:schemeClr>
                </a:solidFill>
                <a:latin typeface="+mn-lt"/>
                <a:ea typeface="+mn-ea"/>
                <a:cs typeface="+mn-cs"/>
              </a:rPr>
              <a:t>International</a:t>
            </a:r>
            <a:r>
              <a:rPr lang="ru-RU" sz="600" kern="1200" noProof="0" dirty="0" smtClean="0">
                <a:solidFill>
                  <a:schemeClr val="bg1">
                    <a:lumMod val="65000"/>
                  </a:schemeClr>
                </a:solidFill>
                <a:latin typeface="+mn-lt"/>
                <a:ea typeface="+mn-ea"/>
                <a:cs typeface="+mn-cs"/>
              </a:rPr>
              <a:t> </a:t>
            </a:r>
            <a:r>
              <a:rPr lang="ru-RU" sz="600" kern="1200" noProof="0" dirty="0" err="1" smtClean="0">
                <a:solidFill>
                  <a:schemeClr val="bg1">
                    <a:lumMod val="65000"/>
                  </a:schemeClr>
                </a:solidFill>
                <a:latin typeface="+mn-lt"/>
                <a:ea typeface="+mn-ea"/>
                <a:cs typeface="+mn-cs"/>
              </a:rPr>
              <a:t>Cooperative</a:t>
            </a:r>
            <a:r>
              <a:rPr lang="ru-RU" sz="600" kern="1200" noProof="0" dirty="0" smtClean="0">
                <a:solidFill>
                  <a:schemeClr val="bg1">
                    <a:lumMod val="65000"/>
                  </a:schemeClr>
                </a:solidFill>
                <a:latin typeface="+mn-lt"/>
                <a:ea typeface="+mn-ea"/>
                <a:cs typeface="+mn-cs"/>
              </a:rPr>
              <a:t> (“KPMG </a:t>
            </a:r>
            <a:r>
              <a:rPr lang="ru-RU" sz="600" kern="1200" noProof="0" dirty="0" err="1" smtClean="0">
                <a:solidFill>
                  <a:schemeClr val="bg1">
                    <a:lumMod val="65000"/>
                  </a:schemeClr>
                </a:solidFill>
                <a:latin typeface="+mn-lt"/>
                <a:ea typeface="+mn-ea"/>
                <a:cs typeface="+mn-cs"/>
              </a:rPr>
              <a:t>International</a:t>
            </a:r>
            <a:r>
              <a:rPr lang="ru-RU" sz="600" kern="1200" noProof="0" dirty="0" smtClean="0">
                <a:solidFill>
                  <a:schemeClr val="bg1">
                    <a:lumMod val="65000"/>
                  </a:schemeClr>
                </a:solidFill>
                <a:latin typeface="+mn-lt"/>
                <a:ea typeface="+mn-ea"/>
                <a:cs typeface="+mn-cs"/>
              </a:rPr>
              <a:t>”), зарегистрированную по законодательству Швейцарии.</a:t>
            </a:r>
          </a:p>
        </p:txBody>
      </p:sp>
      <p:sp>
        <p:nvSpPr>
          <p:cNvPr id="16" name="Freeform 15"/>
          <p:cNvSpPr>
            <a:spLocks noEditPoints="1"/>
          </p:cNvSpPr>
          <p:nvPr userDrawn="1"/>
        </p:nvSpPr>
        <p:spPr bwMode="auto">
          <a:xfrm>
            <a:off x="488950" y="6233914"/>
            <a:ext cx="545578" cy="223557"/>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3" name="Title 2"/>
          <p:cNvSpPr>
            <a:spLocks noGrp="1"/>
          </p:cNvSpPr>
          <p:nvPr>
            <p:ph type="title"/>
          </p:nvPr>
        </p:nvSpPr>
        <p:spPr>
          <a:xfrm>
            <a:off x="488950" y="451575"/>
            <a:ext cx="8591450" cy="723600"/>
          </a:xfrm>
        </p:spPr>
        <p:txBody>
          <a:bodyPr/>
          <a:lstStyle/>
          <a:p>
            <a:r>
              <a:rPr lang="en-US" smtClean="0"/>
              <a:t>Click to edit Master title style</a:t>
            </a:r>
            <a:endParaRPr lang="en-GB" dirty="0"/>
          </a:p>
        </p:txBody>
      </p:sp>
      <p:sp>
        <p:nvSpPr>
          <p:cNvPr id="17" name="Text Placeholder 5"/>
          <p:cNvSpPr>
            <a:spLocks noGrp="1"/>
          </p:cNvSpPr>
          <p:nvPr>
            <p:ph type="body" sz="quarter" idx="10"/>
          </p:nvPr>
        </p:nvSpPr>
        <p:spPr>
          <a:xfrm>
            <a:off x="488950" y="1422400"/>
            <a:ext cx="8591450" cy="46044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 xmlns:p14="http://schemas.microsoft.com/office/powerpoint/2010/main" val="41369019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REPORT 2 COLUMN AND COVER LETTER RUNOVER">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1177925"/>
            <a:ext cx="4370388" cy="4843462"/>
          </a:xfrm>
        </p:spPr>
        <p:txBody>
          <a:bodyPr/>
          <a:lstStyle>
            <a:lvl1pPr>
              <a:defRPr sz="800" baseline="0"/>
            </a:lvl1pPr>
            <a:lvl2pPr>
              <a:defRPr sz="800"/>
            </a:lvl2pPr>
            <a:lvl3pPr>
              <a:defRPr sz="800"/>
            </a:lvl3pPr>
            <a:lvl4pPr>
              <a:defRPr sz="800"/>
            </a:lvl4pPr>
            <a:lvl5pPr>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8"/>
          <p:cNvSpPr>
            <a:spLocks noGrp="1"/>
          </p:cNvSpPr>
          <p:nvPr>
            <p:ph type="body" sz="quarter" idx="11"/>
          </p:nvPr>
        </p:nvSpPr>
        <p:spPr>
          <a:xfrm>
            <a:off x="5047876" y="1177925"/>
            <a:ext cx="4369173" cy="4843462"/>
          </a:xfrm>
          <a:ln w="6350">
            <a:noFill/>
          </a:ln>
        </p:spPr>
        <p:txBody>
          <a:bodyPr lIns="0" tIns="0"/>
          <a:lstStyle>
            <a:lvl1pPr>
              <a:defRPr sz="800"/>
            </a:lvl1pPr>
            <a:lvl2pPr>
              <a:defRPr sz="800"/>
            </a:lvl2pPr>
            <a:lvl3pPr>
              <a:defRPr sz="800"/>
            </a:lvl3pPr>
            <a:lvl4pPr>
              <a:defRPr sz="800"/>
            </a:lvl4pPr>
            <a:lvl5pPr>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9" name="Text Placeholder 24"/>
          <p:cNvSpPr>
            <a:spLocks noGrp="1"/>
          </p:cNvSpPr>
          <p:nvPr>
            <p:ph type="body" sz="quarter" idx="15"/>
          </p:nvPr>
        </p:nvSpPr>
        <p:spPr>
          <a:xfrm>
            <a:off x="488950" y="451705"/>
            <a:ext cx="4370388" cy="365356"/>
          </a:xfrm>
        </p:spPr>
        <p:txBody>
          <a:bodyPr/>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smtClean="0"/>
              <a:t>Click to edit Master text styles</a:t>
            </a:r>
          </a:p>
          <a:p>
            <a:pPr lvl="1"/>
            <a:r>
              <a:rPr lang="en-US" smtClean="0"/>
              <a:t>Second level</a:t>
            </a:r>
          </a:p>
        </p:txBody>
      </p:sp>
      <p:sp>
        <p:nvSpPr>
          <p:cNvPr id="12" name="Freeform 19"/>
          <p:cNvSpPr>
            <a:spLocks noEditPoints="1"/>
          </p:cNvSpPr>
          <p:nvPr userDrawn="1"/>
        </p:nvSpPr>
        <p:spPr bwMode="auto">
          <a:xfrm>
            <a:off x="488950" y="6320118"/>
            <a:ext cx="4602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13" name="TextBox 12"/>
          <p:cNvSpPr txBox="1"/>
          <p:nvPr userDrawn="1"/>
        </p:nvSpPr>
        <p:spPr>
          <a:xfrm>
            <a:off x="1875900" y="6320118"/>
            <a:ext cx="3168000"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600" kern="1200" noProof="0" dirty="0" smtClean="0">
                <a:solidFill>
                  <a:schemeClr val="bg1">
                    <a:lumMod val="65000"/>
                  </a:schemeClr>
                </a:solidFill>
                <a:latin typeface="+mn-lt"/>
                <a:ea typeface="+mn-ea"/>
                <a:cs typeface="+mn-cs"/>
              </a:rPr>
              <a:t>АО «КПМГ», компания, зарегистрированная в соответствии с законодательством Российской Федерации, член сети независимых фирм КПМГ, входящих в ассоциацию KPMG </a:t>
            </a:r>
            <a:r>
              <a:rPr lang="ru-RU" sz="600" kern="1200" noProof="0" dirty="0" err="1" smtClean="0">
                <a:solidFill>
                  <a:schemeClr val="bg1">
                    <a:lumMod val="65000"/>
                  </a:schemeClr>
                </a:solidFill>
                <a:latin typeface="+mn-lt"/>
                <a:ea typeface="+mn-ea"/>
                <a:cs typeface="+mn-cs"/>
              </a:rPr>
              <a:t>International</a:t>
            </a:r>
            <a:r>
              <a:rPr lang="ru-RU" sz="600" kern="1200" noProof="0" dirty="0" smtClean="0">
                <a:solidFill>
                  <a:schemeClr val="bg1">
                    <a:lumMod val="65000"/>
                  </a:schemeClr>
                </a:solidFill>
                <a:latin typeface="+mn-lt"/>
                <a:ea typeface="+mn-ea"/>
                <a:cs typeface="+mn-cs"/>
              </a:rPr>
              <a:t> </a:t>
            </a:r>
            <a:r>
              <a:rPr lang="ru-RU" sz="600" kern="1200" noProof="0" dirty="0" err="1" smtClean="0">
                <a:solidFill>
                  <a:schemeClr val="bg1">
                    <a:lumMod val="65000"/>
                  </a:schemeClr>
                </a:solidFill>
                <a:latin typeface="+mn-lt"/>
                <a:ea typeface="+mn-ea"/>
                <a:cs typeface="+mn-cs"/>
              </a:rPr>
              <a:t>Cooperative</a:t>
            </a:r>
            <a:r>
              <a:rPr lang="ru-RU" sz="600" kern="1200" noProof="0" dirty="0" smtClean="0">
                <a:solidFill>
                  <a:schemeClr val="bg1">
                    <a:lumMod val="65000"/>
                  </a:schemeClr>
                </a:solidFill>
                <a:latin typeface="+mn-lt"/>
                <a:ea typeface="+mn-ea"/>
                <a:cs typeface="+mn-cs"/>
              </a:rPr>
              <a:t> (“KPMG </a:t>
            </a:r>
            <a:r>
              <a:rPr lang="ru-RU" sz="600" kern="1200" noProof="0" dirty="0" err="1" smtClean="0">
                <a:solidFill>
                  <a:schemeClr val="bg1">
                    <a:lumMod val="65000"/>
                  </a:schemeClr>
                </a:solidFill>
                <a:latin typeface="+mn-lt"/>
                <a:ea typeface="+mn-ea"/>
                <a:cs typeface="+mn-cs"/>
              </a:rPr>
              <a:t>International</a:t>
            </a:r>
            <a:r>
              <a:rPr lang="ru-RU" sz="600" kern="1200" noProof="0" smtClean="0">
                <a:solidFill>
                  <a:schemeClr val="bg1">
                    <a:lumMod val="65000"/>
                  </a:schemeClr>
                </a:solidFill>
                <a:latin typeface="+mn-lt"/>
                <a:ea typeface="+mn-ea"/>
                <a:cs typeface="+mn-cs"/>
              </a:rPr>
              <a:t>”), зарегистрированную по законодательству Швейцарии.</a:t>
            </a:r>
            <a:endParaRPr lang="ru-RU" sz="600" kern="1200" noProof="0" dirty="0" smtClean="0">
              <a:solidFill>
                <a:schemeClr val="bg1">
                  <a:lumMod val="65000"/>
                </a:schemeClr>
              </a:solidFill>
              <a:latin typeface="+mn-lt"/>
              <a:ea typeface="+mn-ea"/>
              <a:cs typeface="+mn-cs"/>
            </a:endParaRPr>
          </a:p>
        </p:txBody>
      </p:sp>
      <p:sp>
        <p:nvSpPr>
          <p:cNvPr id="17" name="Shape 8"/>
          <p:cNvSpPr txBox="1">
            <a:spLocks/>
          </p:cNvSpPr>
          <p:nvPr userDrawn="1"/>
        </p:nvSpPr>
        <p:spPr>
          <a:xfrm>
            <a:off x="8916271" y="6320118"/>
            <a:ext cx="500778"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a:t>
            </a:fld>
            <a:endParaRPr lang="en-US" sz="1000" dirty="0">
              <a:solidFill>
                <a:schemeClr val="tx2"/>
              </a:solidFill>
              <a:latin typeface="+mn-lt"/>
              <a:ea typeface="Arial"/>
              <a:cs typeface="Arial" panose="020B0604020202020204" pitchFamily="34" charset="0"/>
            </a:endParaRPr>
          </a:p>
        </p:txBody>
      </p:sp>
    </p:spTree>
    <p:extLst>
      <p:ext uri="{BB962C8B-B14F-4D97-AF65-F5344CB8AC3E}">
        <p14:creationId xmlns="" xmlns:p14="http://schemas.microsoft.com/office/powerpoint/2010/main" val="291227293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NTACT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527"/>
            <a:ext cx="9906000" cy="6856945"/>
          </a:xfrm>
          <a:prstGeom prst="rect">
            <a:avLst/>
          </a:prstGeom>
        </p:spPr>
      </p:pic>
      <p:sp>
        <p:nvSpPr>
          <p:cNvPr id="7" name="Text Placeholder 6"/>
          <p:cNvSpPr>
            <a:spLocks noGrp="1"/>
          </p:cNvSpPr>
          <p:nvPr>
            <p:ph type="body" sz="quarter" idx="10"/>
          </p:nvPr>
        </p:nvSpPr>
        <p:spPr>
          <a:xfrm>
            <a:off x="4659580" y="820739"/>
            <a:ext cx="3739884" cy="754061"/>
          </a:xfrm>
        </p:spPr>
        <p:txBody>
          <a:bodyPr/>
          <a:lstStyle>
            <a:lvl1pPr>
              <a:lnSpc>
                <a:spcPct val="70000"/>
              </a:lnSpc>
              <a:defRPr sz="4400" b="0">
                <a:solidFill>
                  <a:srgbClr val="00338D"/>
                </a:solidFill>
                <a:latin typeface="KPMG Cyrillic Extralight" panose="020B0303030202040204" pitchFamily="34" charset="0"/>
                <a:cs typeface="Kokila" panose="020B0604020202020204" pitchFamily="34" charset="0"/>
              </a:defRPr>
            </a:lvl1pPr>
          </a:lstStyle>
          <a:p>
            <a:pPr lvl="0"/>
            <a:r>
              <a:rPr lang="en-US" smtClean="0"/>
              <a:t>Click to edit Master text styles</a:t>
            </a:r>
          </a:p>
        </p:txBody>
      </p:sp>
      <p:sp>
        <p:nvSpPr>
          <p:cNvPr id="9" name="Text Placeholder 10"/>
          <p:cNvSpPr>
            <a:spLocks noGrp="1"/>
          </p:cNvSpPr>
          <p:nvPr>
            <p:ph type="body" sz="quarter" idx="11"/>
          </p:nvPr>
        </p:nvSpPr>
        <p:spPr>
          <a:xfrm>
            <a:off x="4659580" y="2070735"/>
            <a:ext cx="3740400" cy="3267075"/>
          </a:xfrm>
        </p:spPr>
        <p:txBody>
          <a:bodyPr/>
          <a:lstStyle>
            <a:lvl1pPr>
              <a:defRPr>
                <a:solidFill>
                  <a:srgbClr val="00338D"/>
                </a:solidFill>
              </a:defRPr>
            </a:lvl1pPr>
            <a:lvl2pPr>
              <a:defRPr>
                <a:solidFill>
                  <a:srgbClr val="00338D"/>
                </a:solidFill>
              </a:defRPr>
            </a:lvl2pPr>
            <a:lvl3pPr>
              <a:buClr>
                <a:schemeClr val="bg1"/>
              </a:buClr>
              <a:defRPr>
                <a:solidFill>
                  <a:srgbClr val="00338D"/>
                </a:solidFill>
              </a:defRPr>
            </a:lvl3pPr>
            <a:lvl4pPr>
              <a:buClr>
                <a:schemeClr val="bg1"/>
              </a:buClr>
              <a:defRPr>
                <a:solidFill>
                  <a:srgbClr val="00338D"/>
                </a:solidFill>
              </a:defRPr>
            </a:lvl4pPr>
            <a:lvl5pPr>
              <a:buClr>
                <a:schemeClr val="bg1"/>
              </a:buClr>
              <a:defRPr>
                <a:solidFill>
                  <a:srgbClr val="00338D"/>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Freeform 19"/>
          <p:cNvSpPr>
            <a:spLocks noEditPoints="1"/>
          </p:cNvSpPr>
          <p:nvPr userDrawn="1"/>
        </p:nvSpPr>
        <p:spPr bwMode="auto">
          <a:xfrm>
            <a:off x="4659580" y="6320118"/>
            <a:ext cx="4248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rgbClr val="00338D"/>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 xmlns:p14="http://schemas.microsoft.com/office/powerpoint/2010/main" val="86785921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5" name="object 3"/>
          <p:cNvSpPr/>
          <p:nvPr userDrawn="1"/>
        </p:nvSpPr>
        <p:spPr>
          <a:xfrm>
            <a:off x="3" y="0"/>
            <a:ext cx="82867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400" dirty="0">
              <a:latin typeface="Arial" panose="020B0604020202020204" pitchFamily="34" charset="0"/>
              <a:sym typeface="Arial" panose="020B0604020202020204" pitchFamily="34" charset="0"/>
            </a:endParaRPr>
          </a:p>
        </p:txBody>
      </p:sp>
      <p:sp>
        <p:nvSpPr>
          <p:cNvPr id="17" name="Freeform 19"/>
          <p:cNvSpPr>
            <a:spLocks noEditPoints="1"/>
          </p:cNvSpPr>
          <p:nvPr userDrawn="1"/>
        </p:nvSpPr>
        <p:spPr bwMode="auto">
          <a:xfrm>
            <a:off x="1715999"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6" name="Text Placeholder 2"/>
          <p:cNvSpPr>
            <a:spLocks noGrp="1"/>
          </p:cNvSpPr>
          <p:nvPr>
            <p:ph type="body" sz="quarter" idx="11"/>
          </p:nvPr>
        </p:nvSpPr>
        <p:spPr>
          <a:xfrm>
            <a:off x="1715999" y="5240339"/>
            <a:ext cx="7375525" cy="554037"/>
          </a:xfrm>
        </p:spPr>
        <p:txBody>
          <a:bodyPr/>
          <a:lstStyle>
            <a:lvl1pPr>
              <a:buFontTx/>
              <a:buNone/>
              <a:defRPr sz="900" b="0">
                <a:solidFill>
                  <a:schemeClr val="bg1">
                    <a:lumMod val="65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smtClean="0"/>
              <a:t>Click to edit Master text styles</a:t>
            </a:r>
          </a:p>
          <a:p>
            <a:pPr lvl="1"/>
            <a:r>
              <a:rPr lang="en-US" smtClean="0"/>
              <a:t>Second level</a:t>
            </a:r>
          </a:p>
        </p:txBody>
      </p:sp>
      <p:sp>
        <p:nvSpPr>
          <p:cNvPr id="18" name="Text Placeholder 2"/>
          <p:cNvSpPr>
            <a:spLocks noGrp="1"/>
          </p:cNvSpPr>
          <p:nvPr>
            <p:ph type="body" sz="quarter" idx="12"/>
          </p:nvPr>
        </p:nvSpPr>
        <p:spPr>
          <a:xfrm>
            <a:off x="1715999" y="6029325"/>
            <a:ext cx="7375525" cy="119064"/>
          </a:xfrm>
        </p:spPr>
        <p:txBody>
          <a:bodyPr/>
          <a:lstStyle>
            <a:lvl1pPr>
              <a:buFontTx/>
              <a:buNone/>
              <a:defRPr sz="900" b="0">
                <a:solidFill>
                  <a:schemeClr val="bg1">
                    <a:lumMod val="65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smtClean="0"/>
              <a:t>Click to edit Master text styles</a:t>
            </a:r>
          </a:p>
        </p:txBody>
      </p:sp>
      <p:sp>
        <p:nvSpPr>
          <p:cNvPr id="19" name="Text Placeholder 2"/>
          <p:cNvSpPr>
            <a:spLocks noGrp="1"/>
          </p:cNvSpPr>
          <p:nvPr>
            <p:ph type="body" sz="quarter" idx="13"/>
          </p:nvPr>
        </p:nvSpPr>
        <p:spPr>
          <a:xfrm>
            <a:off x="1715999" y="4313239"/>
            <a:ext cx="7375525" cy="554037"/>
          </a:xfrm>
        </p:spPr>
        <p:txBody>
          <a:bodyPr/>
          <a:lstStyle>
            <a:lvl1pPr>
              <a:buFontTx/>
              <a:buNone/>
              <a:defRPr sz="900" b="0">
                <a:solidFill>
                  <a:schemeClr val="bg1">
                    <a:lumMod val="65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smtClean="0"/>
              <a:t>Click to edit Master text styles</a:t>
            </a:r>
          </a:p>
          <a:p>
            <a:pPr lvl="1"/>
            <a:r>
              <a:rPr lang="en-US" smtClean="0"/>
              <a:t>Second level</a:t>
            </a:r>
          </a:p>
        </p:txBody>
      </p:sp>
      <p:pic>
        <p:nvPicPr>
          <p:cNvPr id="13" name="Picture 12"/>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4775338" y="3061555"/>
            <a:ext cx="1325883" cy="381001"/>
          </a:xfrm>
          <a:prstGeom prst="rect">
            <a:avLst/>
          </a:prstGeom>
        </p:spPr>
      </p:pic>
      <p:pic>
        <p:nvPicPr>
          <p:cNvPr id="15" name="Picture 14"/>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r="50856"/>
          <a:stretch/>
        </p:blipFill>
        <p:spPr>
          <a:xfrm>
            <a:off x="1715999" y="3061555"/>
            <a:ext cx="1240265" cy="384049"/>
          </a:xfrm>
          <a:prstGeom prst="rect">
            <a:avLst/>
          </a:prstGeom>
        </p:spPr>
      </p:pic>
      <p:sp>
        <p:nvSpPr>
          <p:cNvPr id="20" name="Rectangle 19">
            <a:hlinkClick r:id="rId4"/>
          </p:cNvPr>
          <p:cNvSpPr>
            <a:spLocks noChangeArrowheads="1"/>
          </p:cNvSpPr>
          <p:nvPr userDrawn="1"/>
        </p:nvSpPr>
        <p:spPr bwMode="auto">
          <a:xfrm>
            <a:off x="1712634" y="3554085"/>
            <a:ext cx="1898317" cy="169277"/>
          </a:xfrm>
          <a:prstGeom prst="rect">
            <a:avLst/>
          </a:prstGeom>
          <a:noFill/>
          <a:ln w="9525">
            <a:noFill/>
            <a:miter lim="800000"/>
            <a:headEnd/>
            <a:tailEnd/>
          </a:ln>
          <a:effectLst/>
        </p:spPr>
        <p:txBody>
          <a:bodyPr wrap="square" lIns="0" tIns="0" rIns="0" bIns="0" anchor="ctr">
            <a:spAutoFit/>
          </a:bodyPr>
          <a:lstStyle/>
          <a:p>
            <a:pPr>
              <a:defRPr/>
            </a:pPr>
            <a:r>
              <a:rPr lang="en-GB" sz="1100" b="1" i="0" kern="0" dirty="0" smtClean="0">
                <a:solidFill>
                  <a:srgbClr val="00338D"/>
                </a:solidFill>
                <a:latin typeface="+mn-lt"/>
                <a:cs typeface="Univers for KPMG"/>
              </a:rPr>
              <a:t>kpmg.ru</a:t>
            </a:r>
          </a:p>
        </p:txBody>
      </p:sp>
      <p:sp>
        <p:nvSpPr>
          <p:cNvPr id="21" name="Rectangle 20">
            <a:hlinkClick r:id="rId5"/>
          </p:cNvPr>
          <p:cNvSpPr>
            <a:spLocks noChangeArrowheads="1"/>
          </p:cNvSpPr>
          <p:nvPr userDrawn="1"/>
        </p:nvSpPr>
        <p:spPr bwMode="auto">
          <a:xfrm>
            <a:off x="4784636" y="3554085"/>
            <a:ext cx="1238250" cy="169277"/>
          </a:xfrm>
          <a:prstGeom prst="rect">
            <a:avLst/>
          </a:prstGeom>
          <a:noFill/>
          <a:ln w="9525">
            <a:noFill/>
            <a:miter lim="800000"/>
            <a:headEnd/>
            <a:tailEnd/>
          </a:ln>
          <a:effectLst/>
        </p:spPr>
        <p:txBody>
          <a:bodyPr lIns="0" tIns="0" rIns="0" bIns="0" anchor="ctr">
            <a:spAutoFit/>
          </a:bodyPr>
          <a:lst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a:lstStyle>
          <a:p>
            <a:pPr>
              <a:defRPr/>
            </a:pPr>
            <a:r>
              <a:rPr lang="en-GB" sz="1100" b="1" i="0" kern="0" dirty="0" smtClean="0">
                <a:solidFill>
                  <a:schemeClr val="tx2"/>
                </a:solidFill>
                <a:latin typeface="+mn-lt"/>
                <a:ea typeface="Univers for KPMG" pitchFamily="18" charset="0"/>
                <a:cs typeface="Univers for KPMG"/>
              </a:rPr>
              <a:t>kpmg.com/app</a:t>
            </a:r>
            <a:endParaRPr lang="en-GB" sz="1100" b="1" i="0" kern="0" dirty="0">
              <a:solidFill>
                <a:schemeClr val="tx2"/>
              </a:solidFill>
              <a:latin typeface="+mn-lt"/>
              <a:cs typeface="Univers for KPMG"/>
            </a:endParaRPr>
          </a:p>
        </p:txBody>
      </p:sp>
    </p:spTree>
    <p:extLst>
      <p:ext uri="{BB962C8B-B14F-4D97-AF65-F5344CB8AC3E}">
        <p14:creationId xmlns="" xmlns:p14="http://schemas.microsoft.com/office/powerpoint/2010/main" val="326727365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4" pos="312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95300" y="6356351"/>
            <a:ext cx="2311400" cy="365125"/>
          </a:xfrm>
          <a:prstGeom prst="rect">
            <a:avLst/>
          </a:prstGeom>
        </p:spPr>
        <p:txBody>
          <a:bodyPr/>
          <a:lstStyle/>
          <a:p>
            <a:fld id="{9076D7DA-45DD-4D34-A48B-1C3796D20448}" type="datetimeFigureOut">
              <a:rPr lang="ru-RU" smtClean="0"/>
              <a:pPr/>
              <a:t>24.11.2018</a:t>
            </a:fld>
            <a:endParaRPr lang="ru-RU"/>
          </a:p>
        </p:txBody>
      </p:sp>
      <p:sp>
        <p:nvSpPr>
          <p:cNvPr id="5" name="Нижний колонтитул 4"/>
          <p:cNvSpPr>
            <a:spLocks noGrp="1"/>
          </p:cNvSpPr>
          <p:nvPr>
            <p:ph type="ftr" sz="quarter" idx="11"/>
          </p:nvPr>
        </p:nvSpPr>
        <p:spPr>
          <a:xfrm>
            <a:off x="3384550" y="6356351"/>
            <a:ext cx="31369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7099300" y="6356351"/>
            <a:ext cx="2311400" cy="365125"/>
          </a:xfrm>
          <a:prstGeom prst="rect">
            <a:avLst/>
          </a:prstGeom>
        </p:spPr>
        <p:txBody>
          <a:bodyPr/>
          <a:lstStyle/>
          <a:p>
            <a:fld id="{C318D0E1-6172-4638-BCC1-0B70ED483AF8}" type="slidenum">
              <a:rPr lang="ru-RU" smtClean="0"/>
              <a:pPr/>
              <a:t>‹#›</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95300" y="6356351"/>
            <a:ext cx="2311400" cy="365125"/>
          </a:xfrm>
          <a:prstGeom prst="rect">
            <a:avLst/>
          </a:prstGeom>
        </p:spPr>
        <p:txBody>
          <a:bodyPr/>
          <a:lstStyle/>
          <a:p>
            <a:fld id="{9076D7DA-45DD-4D34-A48B-1C3796D20448}" type="datetimeFigureOut">
              <a:rPr lang="ru-RU" smtClean="0"/>
              <a:pPr/>
              <a:t>24.11.2018</a:t>
            </a:fld>
            <a:endParaRPr lang="ru-RU"/>
          </a:p>
        </p:txBody>
      </p:sp>
      <p:sp>
        <p:nvSpPr>
          <p:cNvPr id="3" name="Нижний колонтитул 2"/>
          <p:cNvSpPr>
            <a:spLocks noGrp="1"/>
          </p:cNvSpPr>
          <p:nvPr>
            <p:ph type="ftr" sz="quarter" idx="11"/>
          </p:nvPr>
        </p:nvSpPr>
        <p:spPr>
          <a:xfrm>
            <a:off x="3384550" y="6356351"/>
            <a:ext cx="3136900" cy="365125"/>
          </a:xfrm>
          <a:prstGeom prst="rect">
            <a:avLst/>
          </a:prstGeom>
        </p:spPr>
        <p:txBody>
          <a:bodyPr/>
          <a:lstStyle/>
          <a:p>
            <a:endParaRPr lang="ru-RU"/>
          </a:p>
        </p:txBody>
      </p:sp>
      <p:sp>
        <p:nvSpPr>
          <p:cNvPr id="4" name="Номер слайда 3"/>
          <p:cNvSpPr>
            <a:spLocks noGrp="1"/>
          </p:cNvSpPr>
          <p:nvPr>
            <p:ph type="sldNum" sz="quarter" idx="12"/>
          </p:nvPr>
        </p:nvSpPr>
        <p:spPr>
          <a:xfrm>
            <a:off x="7099300" y="6356351"/>
            <a:ext cx="2311400" cy="365125"/>
          </a:xfrm>
          <a:prstGeom prst="rect">
            <a:avLst/>
          </a:prstGeom>
        </p:spPr>
        <p:txBody>
          <a:bodyPr/>
          <a:lstStyle/>
          <a:p>
            <a:fld id="{C318D0E1-6172-4638-BCC1-0B70ED483AF8}" type="slidenum">
              <a:rPr lang="ru-RU" smtClean="0"/>
              <a:pPr/>
              <a:t>‹#›</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95300" y="6356351"/>
            <a:ext cx="2311400" cy="365125"/>
          </a:xfrm>
          <a:prstGeom prst="rect">
            <a:avLst/>
          </a:prstGeom>
        </p:spPr>
        <p:txBody>
          <a:bodyPr/>
          <a:lstStyle/>
          <a:p>
            <a:pPr defTabSz="457200"/>
            <a:fld id="{9CEE57D0-ECC3-4151-8B54-578391F68F0E}" type="datetime1">
              <a:rPr lang="ru-RU" smtClean="0">
                <a:solidFill>
                  <a:prstClr val="black"/>
                </a:solidFill>
              </a:rPr>
              <a:pPr defTabSz="457200"/>
              <a:t>24.11.2018</a:t>
            </a:fld>
            <a:endParaRPr lang="en-US" dirty="0">
              <a:solidFill>
                <a:prstClr val="black"/>
              </a:solidFill>
            </a:endParaRPr>
          </a:p>
        </p:txBody>
      </p:sp>
      <p:sp>
        <p:nvSpPr>
          <p:cNvPr id="8" name="Footer Placeholder 7"/>
          <p:cNvSpPr>
            <a:spLocks noGrp="1"/>
          </p:cNvSpPr>
          <p:nvPr>
            <p:ph type="ftr" sz="quarter" idx="11"/>
          </p:nvPr>
        </p:nvSpPr>
        <p:spPr>
          <a:xfrm>
            <a:off x="3384550" y="6356351"/>
            <a:ext cx="3136900" cy="365125"/>
          </a:xfrm>
          <a:prstGeom prst="rect">
            <a:avLst/>
          </a:prstGeom>
        </p:spPr>
        <p:txBody>
          <a:bodyPr/>
          <a:lstStyle/>
          <a:p>
            <a:pPr defTabSz="457200"/>
            <a:endParaRPr lang="en-US" dirty="0">
              <a:solidFill>
                <a:prstClr val="black"/>
              </a:solidFill>
            </a:endParaRPr>
          </a:p>
        </p:txBody>
      </p:sp>
      <p:sp>
        <p:nvSpPr>
          <p:cNvPr id="9" name="Slide Number Placeholder 8"/>
          <p:cNvSpPr>
            <a:spLocks noGrp="1"/>
          </p:cNvSpPr>
          <p:nvPr>
            <p:ph type="sldNum" sz="quarter" idx="12"/>
          </p:nvPr>
        </p:nvSpPr>
        <p:spPr>
          <a:xfrm>
            <a:off x="7099300" y="6356351"/>
            <a:ext cx="2311400" cy="365125"/>
          </a:xfrm>
          <a:prstGeom prst="rect">
            <a:avLst/>
          </a:prstGeom>
        </p:spPr>
        <p:txBody>
          <a:bodyPr/>
          <a:lstStyle/>
          <a:p>
            <a:pPr defTabSz="457200"/>
            <a:fld id="{B2D350B4-811D-9C49-8D4A-B431FFD45952}"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xmlns="" val="1089429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 Left dark vertical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flipH="1">
            <a:off x="-2" y="0"/>
            <a:ext cx="9906000" cy="6858000"/>
          </a:xfrm>
          <a:prstGeom prst="rect">
            <a:avLst/>
          </a:prstGeom>
        </p:spPr>
      </p:pic>
      <p:sp>
        <p:nvSpPr>
          <p:cNvPr id="7" name="Title 1"/>
          <p:cNvSpPr>
            <a:spLocks noGrp="1"/>
          </p:cNvSpPr>
          <p:nvPr>
            <p:ph type="ctrTitle" hasCustomPrompt="1"/>
          </p:nvPr>
        </p:nvSpPr>
        <p:spPr>
          <a:xfrm>
            <a:off x="4036911" y="1339200"/>
            <a:ext cx="5440464" cy="3510000"/>
          </a:xfrm>
        </p:spPr>
        <p:txBody>
          <a:bodyPr anchor="t" anchorCtr="0"/>
          <a:lstStyle>
            <a:lvl1pPr algn="l">
              <a:defRPr sz="11000">
                <a:solidFill>
                  <a:schemeClr val="bg1"/>
                </a:solidFill>
              </a:defRPr>
            </a:lvl1pPr>
          </a:lstStyle>
          <a:p>
            <a:r>
              <a:rPr lang="en-GB" dirty="0" smtClean="0"/>
              <a:t>Title slide 4</a:t>
            </a:r>
            <a:br>
              <a:rPr lang="en-GB" dirty="0" smtClean="0"/>
            </a:br>
            <a:r>
              <a:rPr lang="en-GB" dirty="0" smtClean="0"/>
              <a:t>dark left vertical image</a:t>
            </a:r>
            <a:endParaRPr lang="en-US" dirty="0"/>
          </a:p>
        </p:txBody>
      </p:sp>
      <p:sp>
        <p:nvSpPr>
          <p:cNvPr id="9" name="Freeform 19"/>
          <p:cNvSpPr>
            <a:spLocks noEditPoints="1"/>
          </p:cNvSpPr>
          <p:nvPr userDrawn="1"/>
        </p:nvSpPr>
        <p:spPr bwMode="auto">
          <a:xfrm>
            <a:off x="4065711"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8" name="Text Placeholder 3"/>
          <p:cNvSpPr>
            <a:spLocks noGrp="1"/>
          </p:cNvSpPr>
          <p:nvPr>
            <p:ph type="body" sz="quarter" idx="11"/>
          </p:nvPr>
        </p:nvSpPr>
        <p:spPr>
          <a:xfrm>
            <a:off x="4065711" y="5036400"/>
            <a:ext cx="5411664"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 xmlns:p14="http://schemas.microsoft.com/office/powerpoint/2010/main" val="383874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1 - Right light vertical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0"/>
            <a:ext cx="9906000" cy="6858000"/>
          </a:xfrm>
          <a:prstGeom prst="rect">
            <a:avLst/>
          </a:prstGeom>
        </p:spPr>
      </p:pic>
      <p:sp>
        <p:nvSpPr>
          <p:cNvPr id="8" name="Title 1"/>
          <p:cNvSpPr>
            <a:spLocks noGrp="1"/>
          </p:cNvSpPr>
          <p:nvPr>
            <p:ph type="ctrTitle" hasCustomPrompt="1"/>
          </p:nvPr>
        </p:nvSpPr>
        <p:spPr>
          <a:xfrm>
            <a:off x="790700" y="1339200"/>
            <a:ext cx="6192000" cy="3510000"/>
          </a:xfrm>
        </p:spPr>
        <p:txBody>
          <a:bodyPr anchor="t" anchorCtr="0"/>
          <a:lstStyle>
            <a:lvl1pPr algn="l">
              <a:defRPr sz="11000">
                <a:solidFill>
                  <a:schemeClr val="bg1"/>
                </a:solidFill>
              </a:defRPr>
            </a:lvl1pPr>
          </a:lstStyle>
          <a:p>
            <a:r>
              <a:rPr lang="en-GB" dirty="0" smtClean="0"/>
              <a:t>Title Slide 5 – </a:t>
            </a:r>
            <a:br>
              <a:rPr lang="en-GB" dirty="0" smtClean="0"/>
            </a:br>
            <a:r>
              <a:rPr lang="en-GB" dirty="0" smtClean="0"/>
              <a:t>Left light vertical image</a:t>
            </a:r>
            <a:endParaRPr lang="en-US" dirty="0"/>
          </a:p>
        </p:txBody>
      </p:sp>
      <p:sp>
        <p:nvSpPr>
          <p:cNvPr id="11" name="Freeform 19"/>
          <p:cNvSpPr>
            <a:spLocks noEditPoints="1"/>
          </p:cNvSpPr>
          <p:nvPr userDrawn="1"/>
        </p:nvSpPr>
        <p:spPr bwMode="auto">
          <a:xfrm>
            <a:off x="8195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4" name="Text Placeholder 3"/>
          <p:cNvSpPr>
            <a:spLocks noGrp="1"/>
          </p:cNvSpPr>
          <p:nvPr>
            <p:ph type="body" sz="quarter" idx="11"/>
          </p:nvPr>
        </p:nvSpPr>
        <p:spPr>
          <a:xfrm>
            <a:off x="819501" y="5036400"/>
            <a:ext cx="61632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 xmlns:p14="http://schemas.microsoft.com/office/powerpoint/2010/main" val="29860921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3 - Left light vertical im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flipH="1">
            <a:off x="0" y="0"/>
            <a:ext cx="9906000" cy="6858000"/>
          </a:xfrm>
          <a:prstGeom prst="rect">
            <a:avLst/>
          </a:prstGeom>
        </p:spPr>
      </p:pic>
      <p:sp>
        <p:nvSpPr>
          <p:cNvPr id="8" name="Title 1"/>
          <p:cNvSpPr>
            <a:spLocks noGrp="1"/>
          </p:cNvSpPr>
          <p:nvPr>
            <p:ph type="ctrTitle" hasCustomPrompt="1"/>
          </p:nvPr>
        </p:nvSpPr>
        <p:spPr>
          <a:xfrm>
            <a:off x="4036911" y="1339200"/>
            <a:ext cx="5440464" cy="3510000"/>
          </a:xfrm>
        </p:spPr>
        <p:txBody>
          <a:bodyPr anchor="t" anchorCtr="0"/>
          <a:lstStyle>
            <a:lvl1pPr algn="l">
              <a:defRPr sz="11000">
                <a:solidFill>
                  <a:schemeClr val="bg1"/>
                </a:solidFill>
              </a:defRPr>
            </a:lvl1pPr>
          </a:lstStyle>
          <a:p>
            <a:r>
              <a:rPr lang="en-GB" dirty="0" smtClean="0"/>
              <a:t>Title slide 6</a:t>
            </a:r>
            <a:br>
              <a:rPr lang="en-GB" dirty="0" smtClean="0"/>
            </a:br>
            <a:r>
              <a:rPr lang="en-GB" dirty="0" smtClean="0"/>
              <a:t>light right vertical image</a:t>
            </a:r>
            <a:endParaRPr lang="en-US" dirty="0"/>
          </a:p>
        </p:txBody>
      </p:sp>
      <p:sp>
        <p:nvSpPr>
          <p:cNvPr id="11" name="Freeform 19"/>
          <p:cNvSpPr>
            <a:spLocks noEditPoints="1"/>
          </p:cNvSpPr>
          <p:nvPr userDrawn="1"/>
        </p:nvSpPr>
        <p:spPr bwMode="auto">
          <a:xfrm>
            <a:off x="4065711"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Text Placeholder 3"/>
          <p:cNvSpPr>
            <a:spLocks noGrp="1"/>
          </p:cNvSpPr>
          <p:nvPr>
            <p:ph type="body" sz="quarter" idx="11"/>
          </p:nvPr>
        </p:nvSpPr>
        <p:spPr>
          <a:xfrm>
            <a:off x="4065711" y="5036400"/>
            <a:ext cx="5411664"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 xmlns:p14="http://schemas.microsoft.com/office/powerpoint/2010/main" val="2578923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etter two column">
    <p:spTree>
      <p:nvGrpSpPr>
        <p:cNvPr id="1" name=""/>
        <p:cNvGrpSpPr/>
        <p:nvPr/>
      </p:nvGrpSpPr>
      <p:grpSpPr>
        <a:xfrm>
          <a:off x="0" y="0"/>
          <a:ext cx="0" cy="0"/>
          <a:chOff x="0" y="0"/>
          <a:chExt cx="0" cy="0"/>
        </a:xfrm>
      </p:grpSpPr>
      <p:sp>
        <p:nvSpPr>
          <p:cNvPr id="25" name="Text Placeholder 24"/>
          <p:cNvSpPr>
            <a:spLocks noGrp="1"/>
          </p:cNvSpPr>
          <p:nvPr>
            <p:ph type="body" sz="quarter" idx="14"/>
          </p:nvPr>
        </p:nvSpPr>
        <p:spPr>
          <a:xfrm>
            <a:off x="5046663" y="445724"/>
            <a:ext cx="4378758" cy="365356"/>
          </a:xfrm>
        </p:spPr>
        <p:txBody>
          <a:bodyPr lIns="144000"/>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smtClean="0"/>
              <a:t>Click to edit Master text styles</a:t>
            </a:r>
          </a:p>
          <a:p>
            <a:pPr lvl="1"/>
            <a:r>
              <a:rPr lang="en-US" smtClean="0"/>
              <a:t>Second level</a:t>
            </a:r>
          </a:p>
        </p:txBody>
      </p:sp>
      <p:sp>
        <p:nvSpPr>
          <p:cNvPr id="26" name="Text Placeholder 24"/>
          <p:cNvSpPr>
            <a:spLocks noGrp="1"/>
          </p:cNvSpPr>
          <p:nvPr>
            <p:ph type="body" sz="quarter" idx="15"/>
          </p:nvPr>
        </p:nvSpPr>
        <p:spPr>
          <a:xfrm>
            <a:off x="488950" y="445724"/>
            <a:ext cx="4370388" cy="365356"/>
          </a:xfrm>
        </p:spPr>
        <p:txBody>
          <a:bodyPr/>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smtClean="0"/>
              <a:t>Click to edit Master text styles</a:t>
            </a:r>
          </a:p>
          <a:p>
            <a:pPr lvl="1"/>
            <a:r>
              <a:rPr lang="en-US" smtClean="0"/>
              <a:t>Second level</a:t>
            </a:r>
          </a:p>
        </p:txBody>
      </p:sp>
      <p:sp>
        <p:nvSpPr>
          <p:cNvPr id="19" name="Text Placeholder 8"/>
          <p:cNvSpPr>
            <a:spLocks noGrp="1"/>
          </p:cNvSpPr>
          <p:nvPr>
            <p:ph type="body" sz="quarter" idx="10"/>
          </p:nvPr>
        </p:nvSpPr>
        <p:spPr>
          <a:xfrm>
            <a:off x="488950" y="1177924"/>
            <a:ext cx="4370388" cy="4843463"/>
          </a:xfrm>
        </p:spPr>
        <p:txBody>
          <a:bodyPr/>
          <a:lstStyle>
            <a:lvl1pPr>
              <a:defRPr sz="800"/>
            </a:lvl1pPr>
            <a:lvl2pPr>
              <a:defRPr sz="800"/>
            </a:lvl2pPr>
            <a:lvl3pPr>
              <a:defRPr sz="800"/>
            </a:lvl3pPr>
            <a:lvl4pPr>
              <a:defRPr sz="800"/>
            </a:lvl4pPr>
            <a:lvl5pPr>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0" name="Text Placeholder 8"/>
          <p:cNvSpPr>
            <a:spLocks noGrp="1"/>
          </p:cNvSpPr>
          <p:nvPr>
            <p:ph type="body" sz="quarter" idx="11"/>
          </p:nvPr>
        </p:nvSpPr>
        <p:spPr>
          <a:xfrm>
            <a:off x="5061064" y="1177924"/>
            <a:ext cx="4355985" cy="4843463"/>
          </a:xfrm>
          <a:ln w="6350">
            <a:solidFill>
              <a:schemeClr val="tx2"/>
            </a:solidFill>
          </a:ln>
        </p:spPr>
        <p:txBody>
          <a:bodyPr lIns="144000" tIns="72000"/>
          <a:lstStyle>
            <a:lvl1pPr>
              <a:defRPr sz="800"/>
            </a:lvl1pPr>
            <a:lvl2pPr>
              <a:defRPr sz="800"/>
            </a:lvl2pPr>
            <a:lvl3pPr>
              <a:defRPr sz="800"/>
            </a:lvl3pPr>
            <a:lvl4pPr>
              <a:defRPr sz="800"/>
            </a:lvl4pPr>
            <a:lvl5pPr>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1" name="Rectangle 20"/>
          <p:cNvSpPr/>
          <p:nvPr userDrawn="1"/>
        </p:nvSpPr>
        <p:spPr>
          <a:xfrm>
            <a:off x="5047877" y="1177924"/>
            <a:ext cx="91081" cy="4843463"/>
          </a:xfrm>
          <a:prstGeom prst="rect">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l"/>
            <a:endParaRPr lang="en-GB" sz="1500" dirty="0">
              <a:solidFill>
                <a:schemeClr val="bg1"/>
              </a:solidFill>
            </a:endParaRPr>
          </a:p>
        </p:txBody>
      </p:sp>
      <p:sp>
        <p:nvSpPr>
          <p:cNvPr id="16" name="TextBox 15"/>
          <p:cNvSpPr txBox="1"/>
          <p:nvPr userDrawn="1"/>
        </p:nvSpPr>
        <p:spPr>
          <a:xfrm>
            <a:off x="1875900" y="6320118"/>
            <a:ext cx="3168000"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600" kern="1200" noProof="0" dirty="0" smtClean="0">
                <a:solidFill>
                  <a:schemeClr val="bg1">
                    <a:lumMod val="65000"/>
                  </a:schemeClr>
                </a:solidFill>
                <a:latin typeface="+mn-lt"/>
                <a:ea typeface="+mn-ea"/>
                <a:cs typeface="+mn-cs"/>
              </a:rPr>
              <a:t>АО «КПМГ», компания, зарегистрированная в соответствии с законодательством Российской Федерации, член сети независимых фирм КПМГ, входящих </a:t>
            </a:r>
            <a:br>
              <a:rPr lang="ru-RU" sz="600" kern="1200" noProof="0" dirty="0" smtClean="0">
                <a:solidFill>
                  <a:schemeClr val="bg1">
                    <a:lumMod val="65000"/>
                  </a:schemeClr>
                </a:solidFill>
                <a:latin typeface="+mn-lt"/>
                <a:ea typeface="+mn-ea"/>
                <a:cs typeface="+mn-cs"/>
              </a:rPr>
            </a:br>
            <a:r>
              <a:rPr lang="ru-RU" sz="600" kern="1200" noProof="0" dirty="0" smtClean="0">
                <a:solidFill>
                  <a:schemeClr val="bg1">
                    <a:lumMod val="65000"/>
                  </a:schemeClr>
                </a:solidFill>
                <a:latin typeface="+mn-lt"/>
                <a:ea typeface="+mn-ea"/>
                <a:cs typeface="+mn-cs"/>
              </a:rPr>
              <a:t>в ассоциацию KPMG </a:t>
            </a:r>
            <a:r>
              <a:rPr lang="ru-RU" sz="600" kern="1200" noProof="0" dirty="0" err="1" smtClean="0">
                <a:solidFill>
                  <a:schemeClr val="bg1">
                    <a:lumMod val="65000"/>
                  </a:schemeClr>
                </a:solidFill>
                <a:latin typeface="+mn-lt"/>
                <a:ea typeface="+mn-ea"/>
                <a:cs typeface="+mn-cs"/>
              </a:rPr>
              <a:t>International</a:t>
            </a:r>
            <a:r>
              <a:rPr lang="ru-RU" sz="600" kern="1200" noProof="0" dirty="0" smtClean="0">
                <a:solidFill>
                  <a:schemeClr val="bg1">
                    <a:lumMod val="65000"/>
                  </a:schemeClr>
                </a:solidFill>
                <a:latin typeface="+mn-lt"/>
                <a:ea typeface="+mn-ea"/>
                <a:cs typeface="+mn-cs"/>
              </a:rPr>
              <a:t> </a:t>
            </a:r>
            <a:r>
              <a:rPr lang="ru-RU" sz="600" kern="1200" noProof="0" dirty="0" err="1" smtClean="0">
                <a:solidFill>
                  <a:schemeClr val="bg1">
                    <a:lumMod val="65000"/>
                  </a:schemeClr>
                </a:solidFill>
                <a:latin typeface="+mn-lt"/>
                <a:ea typeface="+mn-ea"/>
                <a:cs typeface="+mn-cs"/>
              </a:rPr>
              <a:t>Cooperative</a:t>
            </a:r>
            <a:r>
              <a:rPr lang="ru-RU" sz="600" kern="1200" noProof="0" dirty="0" smtClean="0">
                <a:solidFill>
                  <a:schemeClr val="bg1">
                    <a:lumMod val="65000"/>
                  </a:schemeClr>
                </a:solidFill>
                <a:latin typeface="+mn-lt"/>
                <a:ea typeface="+mn-ea"/>
                <a:cs typeface="+mn-cs"/>
              </a:rPr>
              <a:t> (“KPMG </a:t>
            </a:r>
            <a:r>
              <a:rPr lang="ru-RU" sz="600" kern="1200" noProof="0" dirty="0" err="1" smtClean="0">
                <a:solidFill>
                  <a:schemeClr val="bg1">
                    <a:lumMod val="65000"/>
                  </a:schemeClr>
                </a:solidFill>
                <a:latin typeface="+mn-lt"/>
                <a:ea typeface="+mn-ea"/>
                <a:cs typeface="+mn-cs"/>
              </a:rPr>
              <a:t>International</a:t>
            </a:r>
            <a:r>
              <a:rPr lang="ru-RU" sz="600" kern="1200" noProof="0" dirty="0" smtClean="0">
                <a:solidFill>
                  <a:schemeClr val="bg1">
                    <a:lumMod val="65000"/>
                  </a:schemeClr>
                </a:solidFill>
                <a:latin typeface="+mn-lt"/>
                <a:ea typeface="+mn-ea"/>
                <a:cs typeface="+mn-cs"/>
              </a:rPr>
              <a:t>”), зарегистрированную по законодательству Швейцарии.</a:t>
            </a:r>
          </a:p>
        </p:txBody>
      </p:sp>
      <p:sp>
        <p:nvSpPr>
          <p:cNvPr id="23" name="Shape 8"/>
          <p:cNvSpPr txBox="1">
            <a:spLocks/>
          </p:cNvSpPr>
          <p:nvPr userDrawn="1"/>
        </p:nvSpPr>
        <p:spPr>
          <a:xfrm>
            <a:off x="8928000" y="6320118"/>
            <a:ext cx="500778"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a:t>
            </a:fld>
            <a:endParaRPr lang="en-US" sz="1000" dirty="0">
              <a:solidFill>
                <a:schemeClr val="tx2"/>
              </a:solidFill>
              <a:latin typeface="+mn-lt"/>
              <a:ea typeface="Arial"/>
              <a:cs typeface="Arial" panose="020B0604020202020204" pitchFamily="34" charset="0"/>
            </a:endParaRPr>
          </a:p>
        </p:txBody>
      </p:sp>
      <p:sp>
        <p:nvSpPr>
          <p:cNvPr id="10" name="Freeform 19"/>
          <p:cNvSpPr>
            <a:spLocks noEditPoints="1"/>
          </p:cNvSpPr>
          <p:nvPr userDrawn="1"/>
        </p:nvSpPr>
        <p:spPr bwMode="auto">
          <a:xfrm>
            <a:off x="809508" y="6301079"/>
            <a:ext cx="460200" cy="187489"/>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rgbClr val="00338D"/>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 xmlns:p14="http://schemas.microsoft.com/office/powerpoint/2010/main" val="74866397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etter continuation">
    <p:spTree>
      <p:nvGrpSpPr>
        <p:cNvPr id="1" name=""/>
        <p:cNvGrpSpPr/>
        <p:nvPr/>
      </p:nvGrpSpPr>
      <p:grpSpPr>
        <a:xfrm>
          <a:off x="0" y="0"/>
          <a:ext cx="0" cy="0"/>
          <a:chOff x="0" y="0"/>
          <a:chExt cx="0" cy="0"/>
        </a:xfrm>
      </p:grpSpPr>
      <p:sp>
        <p:nvSpPr>
          <p:cNvPr id="25" name="Text Placeholder 24"/>
          <p:cNvSpPr>
            <a:spLocks noGrp="1"/>
          </p:cNvSpPr>
          <p:nvPr>
            <p:ph type="body" sz="quarter" idx="14"/>
          </p:nvPr>
        </p:nvSpPr>
        <p:spPr>
          <a:xfrm>
            <a:off x="5046663" y="445724"/>
            <a:ext cx="4378758" cy="365356"/>
          </a:xfrm>
        </p:spPr>
        <p:txBody>
          <a:bodyPr lIns="144000"/>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smtClean="0"/>
              <a:t>Click to edit Master text styles</a:t>
            </a:r>
          </a:p>
          <a:p>
            <a:pPr lvl="1"/>
            <a:r>
              <a:rPr lang="en-US" smtClean="0"/>
              <a:t>Second level</a:t>
            </a:r>
          </a:p>
        </p:txBody>
      </p:sp>
      <p:sp>
        <p:nvSpPr>
          <p:cNvPr id="26" name="Text Placeholder 24"/>
          <p:cNvSpPr>
            <a:spLocks noGrp="1"/>
          </p:cNvSpPr>
          <p:nvPr>
            <p:ph type="body" sz="quarter" idx="15"/>
          </p:nvPr>
        </p:nvSpPr>
        <p:spPr>
          <a:xfrm>
            <a:off x="488950" y="445724"/>
            <a:ext cx="4370388" cy="365356"/>
          </a:xfrm>
        </p:spPr>
        <p:txBody>
          <a:bodyPr/>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smtClean="0"/>
              <a:t>Click to edit Master text styles</a:t>
            </a:r>
          </a:p>
          <a:p>
            <a:pPr lvl="1"/>
            <a:r>
              <a:rPr lang="en-US" smtClean="0"/>
              <a:t>Second level</a:t>
            </a:r>
          </a:p>
        </p:txBody>
      </p:sp>
      <p:sp>
        <p:nvSpPr>
          <p:cNvPr id="19" name="Text Placeholder 8"/>
          <p:cNvSpPr>
            <a:spLocks noGrp="1"/>
          </p:cNvSpPr>
          <p:nvPr>
            <p:ph type="body" sz="quarter" idx="10"/>
          </p:nvPr>
        </p:nvSpPr>
        <p:spPr>
          <a:xfrm>
            <a:off x="488950" y="1177924"/>
            <a:ext cx="4370388" cy="4843463"/>
          </a:xfrm>
        </p:spPr>
        <p:txBody>
          <a:bodyPr/>
          <a:lstStyle>
            <a:lvl1pPr>
              <a:defRPr sz="800"/>
            </a:lvl1pPr>
            <a:lvl2pPr>
              <a:defRPr sz="800"/>
            </a:lvl2pPr>
            <a:lvl3pPr>
              <a:defRPr sz="800"/>
            </a:lvl3pPr>
            <a:lvl4pPr>
              <a:defRPr sz="800"/>
            </a:lvl4pPr>
            <a:lvl5pPr>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0" name="Text Placeholder 8"/>
          <p:cNvSpPr>
            <a:spLocks noGrp="1"/>
          </p:cNvSpPr>
          <p:nvPr>
            <p:ph type="body" sz="quarter" idx="11"/>
          </p:nvPr>
        </p:nvSpPr>
        <p:spPr>
          <a:xfrm>
            <a:off x="5061064" y="1177924"/>
            <a:ext cx="4355985" cy="4843463"/>
          </a:xfrm>
          <a:ln w="6350">
            <a:solidFill>
              <a:schemeClr val="tx2"/>
            </a:solidFill>
          </a:ln>
        </p:spPr>
        <p:txBody>
          <a:bodyPr lIns="144000" tIns="72000"/>
          <a:lstStyle>
            <a:lvl1pPr>
              <a:defRPr sz="800"/>
            </a:lvl1pPr>
            <a:lvl2pPr>
              <a:defRPr sz="800"/>
            </a:lvl2pPr>
            <a:lvl3pPr>
              <a:defRPr sz="800"/>
            </a:lvl3pPr>
            <a:lvl4pPr>
              <a:defRPr sz="800"/>
            </a:lvl4pPr>
            <a:lvl5pPr>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1" name="Rectangle 20"/>
          <p:cNvSpPr/>
          <p:nvPr userDrawn="1"/>
        </p:nvSpPr>
        <p:spPr>
          <a:xfrm>
            <a:off x="5046663" y="1177924"/>
            <a:ext cx="91081" cy="4843463"/>
          </a:xfrm>
          <a:prstGeom prst="rect">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l"/>
            <a:endParaRPr lang="en-GB" sz="1500" dirty="0">
              <a:solidFill>
                <a:schemeClr val="bg1"/>
              </a:solidFill>
            </a:endParaRPr>
          </a:p>
        </p:txBody>
      </p:sp>
      <p:sp>
        <p:nvSpPr>
          <p:cNvPr id="16" name="TextBox 15"/>
          <p:cNvSpPr txBox="1"/>
          <p:nvPr userDrawn="1"/>
        </p:nvSpPr>
        <p:spPr>
          <a:xfrm>
            <a:off x="1875900" y="6320118"/>
            <a:ext cx="3168000"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600" kern="1200" noProof="0" dirty="0" smtClean="0">
                <a:solidFill>
                  <a:schemeClr val="bg1">
                    <a:lumMod val="65000"/>
                  </a:schemeClr>
                </a:solidFill>
                <a:latin typeface="+mn-lt"/>
                <a:ea typeface="+mn-ea"/>
                <a:cs typeface="+mn-cs"/>
              </a:rPr>
              <a:t>АО «КПМГ», компания, зарегистрированная в соответствии с законодательством Российской Федерации, член сети независимых фирм КПМГ, входящих </a:t>
            </a:r>
            <a:br>
              <a:rPr lang="ru-RU" sz="600" kern="1200" noProof="0" dirty="0" smtClean="0">
                <a:solidFill>
                  <a:schemeClr val="bg1">
                    <a:lumMod val="65000"/>
                  </a:schemeClr>
                </a:solidFill>
                <a:latin typeface="+mn-lt"/>
                <a:ea typeface="+mn-ea"/>
                <a:cs typeface="+mn-cs"/>
              </a:rPr>
            </a:br>
            <a:r>
              <a:rPr lang="ru-RU" sz="600" kern="1200" noProof="0" dirty="0" smtClean="0">
                <a:solidFill>
                  <a:schemeClr val="bg1">
                    <a:lumMod val="65000"/>
                  </a:schemeClr>
                </a:solidFill>
                <a:latin typeface="+mn-lt"/>
                <a:ea typeface="+mn-ea"/>
                <a:cs typeface="+mn-cs"/>
              </a:rPr>
              <a:t>в ассоциацию KPMG </a:t>
            </a:r>
            <a:r>
              <a:rPr lang="ru-RU" sz="600" kern="1200" noProof="0" dirty="0" err="1" smtClean="0">
                <a:solidFill>
                  <a:schemeClr val="bg1">
                    <a:lumMod val="65000"/>
                  </a:schemeClr>
                </a:solidFill>
                <a:latin typeface="+mn-lt"/>
                <a:ea typeface="+mn-ea"/>
                <a:cs typeface="+mn-cs"/>
              </a:rPr>
              <a:t>International</a:t>
            </a:r>
            <a:r>
              <a:rPr lang="ru-RU" sz="600" kern="1200" noProof="0" dirty="0" smtClean="0">
                <a:solidFill>
                  <a:schemeClr val="bg1">
                    <a:lumMod val="65000"/>
                  </a:schemeClr>
                </a:solidFill>
                <a:latin typeface="+mn-lt"/>
                <a:ea typeface="+mn-ea"/>
                <a:cs typeface="+mn-cs"/>
              </a:rPr>
              <a:t> </a:t>
            </a:r>
            <a:r>
              <a:rPr lang="ru-RU" sz="600" kern="1200" noProof="0" dirty="0" err="1" smtClean="0">
                <a:solidFill>
                  <a:schemeClr val="bg1">
                    <a:lumMod val="65000"/>
                  </a:schemeClr>
                </a:solidFill>
                <a:latin typeface="+mn-lt"/>
                <a:ea typeface="+mn-ea"/>
                <a:cs typeface="+mn-cs"/>
              </a:rPr>
              <a:t>Cooperative</a:t>
            </a:r>
            <a:r>
              <a:rPr lang="ru-RU" sz="600" kern="1200" noProof="0" dirty="0" smtClean="0">
                <a:solidFill>
                  <a:schemeClr val="bg1">
                    <a:lumMod val="65000"/>
                  </a:schemeClr>
                </a:solidFill>
                <a:latin typeface="+mn-lt"/>
                <a:ea typeface="+mn-ea"/>
                <a:cs typeface="+mn-cs"/>
              </a:rPr>
              <a:t> (“KPMG </a:t>
            </a:r>
            <a:r>
              <a:rPr lang="ru-RU" sz="600" kern="1200" noProof="0" dirty="0" err="1" smtClean="0">
                <a:solidFill>
                  <a:schemeClr val="bg1">
                    <a:lumMod val="65000"/>
                  </a:schemeClr>
                </a:solidFill>
                <a:latin typeface="+mn-lt"/>
                <a:ea typeface="+mn-ea"/>
                <a:cs typeface="+mn-cs"/>
              </a:rPr>
              <a:t>International</a:t>
            </a:r>
            <a:r>
              <a:rPr lang="ru-RU" sz="600" kern="1200" noProof="0" dirty="0" smtClean="0">
                <a:solidFill>
                  <a:schemeClr val="bg1">
                    <a:lumMod val="65000"/>
                  </a:schemeClr>
                </a:solidFill>
                <a:latin typeface="+mn-lt"/>
                <a:ea typeface="+mn-ea"/>
                <a:cs typeface="+mn-cs"/>
              </a:rPr>
              <a:t>”), зарегистрированную по законодательству Швейцарии.</a:t>
            </a:r>
          </a:p>
        </p:txBody>
      </p:sp>
      <p:sp>
        <p:nvSpPr>
          <p:cNvPr id="23" name="Shape 8"/>
          <p:cNvSpPr txBox="1">
            <a:spLocks/>
          </p:cNvSpPr>
          <p:nvPr userDrawn="1"/>
        </p:nvSpPr>
        <p:spPr>
          <a:xfrm>
            <a:off x="8928000" y="6320118"/>
            <a:ext cx="500778"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a:t>
            </a:fld>
            <a:endParaRPr lang="en-US" sz="1000" dirty="0">
              <a:solidFill>
                <a:schemeClr val="tx2"/>
              </a:solidFill>
              <a:latin typeface="+mn-lt"/>
              <a:ea typeface="Arial"/>
              <a:cs typeface="Arial" panose="020B0604020202020204" pitchFamily="34" charset="0"/>
            </a:endParaRPr>
          </a:p>
        </p:txBody>
      </p:sp>
      <p:sp>
        <p:nvSpPr>
          <p:cNvPr id="10" name="Freeform 19"/>
          <p:cNvSpPr>
            <a:spLocks noEditPoints="1"/>
          </p:cNvSpPr>
          <p:nvPr userDrawn="1"/>
        </p:nvSpPr>
        <p:spPr bwMode="auto">
          <a:xfrm>
            <a:off x="809508" y="6301079"/>
            <a:ext cx="460200" cy="187489"/>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rgbClr val="00338D"/>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 xmlns:p14="http://schemas.microsoft.com/office/powerpoint/2010/main" val="135710271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etter important notice combination">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1177925"/>
            <a:ext cx="4370388" cy="4843462"/>
          </a:xfrm>
        </p:spPr>
        <p:txBody>
          <a:bodyPr/>
          <a:lstStyle>
            <a:lvl1pPr>
              <a:defRPr sz="800" baseline="0"/>
            </a:lvl1pPr>
            <a:lvl2pPr>
              <a:defRPr sz="800"/>
            </a:lvl2pPr>
            <a:lvl3pPr>
              <a:defRPr sz="800"/>
            </a:lvl3pPr>
            <a:lvl4pPr>
              <a:defRPr sz="800"/>
            </a:lvl4pPr>
            <a:lvl5pPr>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8"/>
          <p:cNvSpPr>
            <a:spLocks noGrp="1"/>
          </p:cNvSpPr>
          <p:nvPr>
            <p:ph type="body" sz="quarter" idx="11"/>
          </p:nvPr>
        </p:nvSpPr>
        <p:spPr>
          <a:xfrm>
            <a:off x="5046662" y="1177925"/>
            <a:ext cx="4370387" cy="4843462"/>
          </a:xfrm>
          <a:ln w="6350">
            <a:noFill/>
          </a:ln>
        </p:spPr>
        <p:txBody>
          <a:bodyPr lIns="0" tIns="0"/>
          <a:lstStyle>
            <a:lvl1pPr>
              <a:defRPr sz="800"/>
            </a:lvl1pPr>
            <a:lvl2pPr>
              <a:defRPr sz="800"/>
            </a:lvl2pPr>
            <a:lvl3pPr>
              <a:defRPr sz="800"/>
            </a:lvl3pPr>
            <a:lvl4pPr>
              <a:defRPr sz="800"/>
            </a:lvl4pPr>
            <a:lvl5pPr>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Box 12"/>
          <p:cNvSpPr txBox="1"/>
          <p:nvPr userDrawn="1"/>
        </p:nvSpPr>
        <p:spPr>
          <a:xfrm>
            <a:off x="1875900" y="6320118"/>
            <a:ext cx="3168000"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600" kern="1200" noProof="0" dirty="0" smtClean="0">
                <a:solidFill>
                  <a:schemeClr val="bg1">
                    <a:lumMod val="65000"/>
                  </a:schemeClr>
                </a:solidFill>
                <a:latin typeface="+mn-lt"/>
                <a:ea typeface="+mn-ea"/>
                <a:cs typeface="+mn-cs"/>
              </a:rPr>
              <a:t>АО «КПМГ», компания, зарегистрированная в соответствии с законодательством Российской Федерации, член сети независимых фирм КПМГ, входящих </a:t>
            </a:r>
            <a:br>
              <a:rPr lang="ru-RU" sz="600" kern="1200" noProof="0" dirty="0" smtClean="0">
                <a:solidFill>
                  <a:schemeClr val="bg1">
                    <a:lumMod val="65000"/>
                  </a:schemeClr>
                </a:solidFill>
                <a:latin typeface="+mn-lt"/>
                <a:ea typeface="+mn-ea"/>
                <a:cs typeface="+mn-cs"/>
              </a:rPr>
            </a:br>
            <a:r>
              <a:rPr lang="ru-RU" sz="600" kern="1200" noProof="0" dirty="0" smtClean="0">
                <a:solidFill>
                  <a:schemeClr val="bg1">
                    <a:lumMod val="65000"/>
                  </a:schemeClr>
                </a:solidFill>
                <a:latin typeface="+mn-lt"/>
                <a:ea typeface="+mn-ea"/>
                <a:cs typeface="+mn-cs"/>
              </a:rPr>
              <a:t>в ассоциацию KPMG </a:t>
            </a:r>
            <a:r>
              <a:rPr lang="ru-RU" sz="600" kern="1200" noProof="0" dirty="0" err="1" smtClean="0">
                <a:solidFill>
                  <a:schemeClr val="bg1">
                    <a:lumMod val="65000"/>
                  </a:schemeClr>
                </a:solidFill>
                <a:latin typeface="+mn-lt"/>
                <a:ea typeface="+mn-ea"/>
                <a:cs typeface="+mn-cs"/>
              </a:rPr>
              <a:t>International</a:t>
            </a:r>
            <a:r>
              <a:rPr lang="ru-RU" sz="600" kern="1200" noProof="0" dirty="0" smtClean="0">
                <a:solidFill>
                  <a:schemeClr val="bg1">
                    <a:lumMod val="65000"/>
                  </a:schemeClr>
                </a:solidFill>
                <a:latin typeface="+mn-lt"/>
                <a:ea typeface="+mn-ea"/>
                <a:cs typeface="+mn-cs"/>
              </a:rPr>
              <a:t> </a:t>
            </a:r>
            <a:r>
              <a:rPr lang="ru-RU" sz="600" kern="1200" noProof="0" dirty="0" err="1" smtClean="0">
                <a:solidFill>
                  <a:schemeClr val="bg1">
                    <a:lumMod val="65000"/>
                  </a:schemeClr>
                </a:solidFill>
                <a:latin typeface="+mn-lt"/>
                <a:ea typeface="+mn-ea"/>
                <a:cs typeface="+mn-cs"/>
              </a:rPr>
              <a:t>Cooperative</a:t>
            </a:r>
            <a:r>
              <a:rPr lang="ru-RU" sz="600" kern="1200" noProof="0" dirty="0" smtClean="0">
                <a:solidFill>
                  <a:schemeClr val="bg1">
                    <a:lumMod val="65000"/>
                  </a:schemeClr>
                </a:solidFill>
                <a:latin typeface="+mn-lt"/>
                <a:ea typeface="+mn-ea"/>
                <a:cs typeface="+mn-cs"/>
              </a:rPr>
              <a:t> (“KPMG </a:t>
            </a:r>
            <a:r>
              <a:rPr lang="ru-RU" sz="600" kern="1200" noProof="0" dirty="0" err="1" smtClean="0">
                <a:solidFill>
                  <a:schemeClr val="bg1">
                    <a:lumMod val="65000"/>
                  </a:schemeClr>
                </a:solidFill>
                <a:latin typeface="+mn-lt"/>
                <a:ea typeface="+mn-ea"/>
                <a:cs typeface="+mn-cs"/>
              </a:rPr>
              <a:t>International</a:t>
            </a:r>
            <a:r>
              <a:rPr lang="ru-RU" sz="600" kern="1200" noProof="0" dirty="0" smtClean="0">
                <a:solidFill>
                  <a:schemeClr val="bg1">
                    <a:lumMod val="65000"/>
                  </a:schemeClr>
                </a:solidFill>
                <a:latin typeface="+mn-lt"/>
                <a:ea typeface="+mn-ea"/>
                <a:cs typeface="+mn-cs"/>
              </a:rPr>
              <a:t>”), зарегистрированную по законодательству Швейцарии.</a:t>
            </a:r>
          </a:p>
        </p:txBody>
      </p:sp>
      <p:sp>
        <p:nvSpPr>
          <p:cNvPr id="17" name="Shape 8"/>
          <p:cNvSpPr txBox="1">
            <a:spLocks/>
          </p:cNvSpPr>
          <p:nvPr userDrawn="1"/>
        </p:nvSpPr>
        <p:spPr>
          <a:xfrm>
            <a:off x="8928000" y="6320118"/>
            <a:ext cx="500778"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a:t>
            </a:fld>
            <a:endParaRPr lang="en-US" sz="1000" dirty="0">
              <a:solidFill>
                <a:schemeClr val="tx2"/>
              </a:solidFill>
              <a:latin typeface="+mn-lt"/>
              <a:ea typeface="Arial"/>
              <a:cs typeface="Arial" panose="020B0604020202020204" pitchFamily="34" charset="0"/>
            </a:endParaRPr>
          </a:p>
        </p:txBody>
      </p:sp>
      <p:sp>
        <p:nvSpPr>
          <p:cNvPr id="11" name="Text Placeholder 24"/>
          <p:cNvSpPr>
            <a:spLocks noGrp="1"/>
          </p:cNvSpPr>
          <p:nvPr>
            <p:ph type="body" sz="quarter" idx="15"/>
          </p:nvPr>
        </p:nvSpPr>
        <p:spPr>
          <a:xfrm>
            <a:off x="488950" y="445724"/>
            <a:ext cx="4370388" cy="365356"/>
          </a:xfrm>
        </p:spPr>
        <p:txBody>
          <a:bodyPr/>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smtClean="0"/>
              <a:t>Click to edit Master text styles</a:t>
            </a:r>
          </a:p>
          <a:p>
            <a:pPr lvl="1"/>
            <a:r>
              <a:rPr lang="en-US" smtClean="0"/>
              <a:t>Second level</a:t>
            </a:r>
          </a:p>
        </p:txBody>
      </p:sp>
      <p:sp>
        <p:nvSpPr>
          <p:cNvPr id="8" name="Freeform 19"/>
          <p:cNvSpPr>
            <a:spLocks noEditPoints="1"/>
          </p:cNvSpPr>
          <p:nvPr userDrawn="1"/>
        </p:nvSpPr>
        <p:spPr bwMode="auto">
          <a:xfrm>
            <a:off x="809508" y="6301079"/>
            <a:ext cx="460200" cy="187489"/>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rgbClr val="00338D"/>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 xmlns:p14="http://schemas.microsoft.com/office/powerpoint/2010/main" val="1873587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8950" y="451575"/>
            <a:ext cx="8918244" cy="723600"/>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88951" y="1422400"/>
            <a:ext cx="8918242" cy="4604400"/>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9" name="Shape 8"/>
          <p:cNvSpPr txBox="1">
            <a:spLocks/>
          </p:cNvSpPr>
          <p:nvPr userDrawn="1"/>
        </p:nvSpPr>
        <p:spPr>
          <a:xfrm>
            <a:off x="9027000" y="6320118"/>
            <a:ext cx="390050"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900" smtClean="0">
                <a:solidFill>
                  <a:schemeClr val="tx2"/>
                </a:solidFill>
                <a:latin typeface="+mn-lt"/>
                <a:ea typeface="Arial"/>
                <a:cs typeface="Arial" panose="020B0604020202020204" pitchFamily="34" charset="0"/>
              </a:rPr>
              <a:pPr algn="r"/>
              <a:t>‹#›</a:t>
            </a:fld>
            <a:endParaRPr lang="en-US" sz="900" dirty="0">
              <a:solidFill>
                <a:schemeClr val="tx2"/>
              </a:solidFill>
              <a:latin typeface="+mn-lt"/>
              <a:ea typeface="Arial"/>
              <a:cs typeface="Arial" panose="020B0604020202020204" pitchFamily="34" charset="0"/>
            </a:endParaRPr>
          </a:p>
        </p:txBody>
      </p:sp>
    </p:spTree>
    <p:extLst>
      <p:ext uri="{BB962C8B-B14F-4D97-AF65-F5344CB8AC3E}">
        <p14:creationId xmlns="" xmlns:p14="http://schemas.microsoft.com/office/powerpoint/2010/main" val="3521449419"/>
      </p:ext>
    </p:extLst>
  </p:cSld>
  <p:clrMap bg1="lt1" tx1="dk1" bg2="lt2" tx2="dk2" accent1="accent1" accent2="accent2" accent3="accent3" accent4="accent4" accent5="accent5" accent6="accent6" hlink="hlink" folHlink="folHlink"/>
  <p:sldLayoutIdLst>
    <p:sldLayoutId id="2147483675" r:id="rId1"/>
    <p:sldLayoutId id="2147483710" r:id="rId2"/>
    <p:sldLayoutId id="2147483680" r:id="rId3"/>
    <p:sldLayoutId id="2147483703" r:id="rId4"/>
    <p:sldLayoutId id="2147483661" r:id="rId5"/>
    <p:sldLayoutId id="2147483709" r:id="rId6"/>
    <p:sldLayoutId id="2147483707" r:id="rId7"/>
    <p:sldLayoutId id="2147483729" r:id="rId8"/>
    <p:sldLayoutId id="2147483708" r:id="rId9"/>
    <p:sldLayoutId id="2147483723" r:id="rId10"/>
    <p:sldLayoutId id="2147483726" r:id="rId11"/>
    <p:sldLayoutId id="2147483730" r:id="rId12"/>
    <p:sldLayoutId id="2147483666" r:id="rId13"/>
    <p:sldLayoutId id="2147483705" r:id="rId14"/>
    <p:sldLayoutId id="2147483689" r:id="rId15"/>
    <p:sldLayoutId id="2147483690" r:id="rId16"/>
    <p:sldLayoutId id="2147483692" r:id="rId17"/>
    <p:sldLayoutId id="2147483693" r:id="rId18"/>
    <p:sldLayoutId id="2147483694" r:id="rId19"/>
    <p:sldLayoutId id="2147483695" r:id="rId20"/>
    <p:sldLayoutId id="2147483701" r:id="rId21"/>
    <p:sldLayoutId id="2147483697" r:id="rId22"/>
    <p:sldLayoutId id="2147483698" r:id="rId23"/>
    <p:sldLayoutId id="2147483699" r:id="rId24"/>
    <p:sldLayoutId id="2147483711" r:id="rId25"/>
    <p:sldLayoutId id="2147483712" r:id="rId26"/>
    <p:sldLayoutId id="2147483682" r:id="rId27"/>
    <p:sldLayoutId id="2147483683" r:id="rId28"/>
    <p:sldLayoutId id="2147483684" r:id="rId29"/>
    <p:sldLayoutId id="2147483685" r:id="rId30"/>
    <p:sldLayoutId id="2147483720" r:id="rId31"/>
    <p:sldLayoutId id="2147483721" r:id="rId32"/>
    <p:sldLayoutId id="2147483719" r:id="rId33"/>
    <p:sldLayoutId id="2147483728" r:id="rId34"/>
    <p:sldLayoutId id="2147483667" r:id="rId35"/>
    <p:sldLayoutId id="2147483731" r:id="rId36"/>
    <p:sldLayoutId id="2147483732" r:id="rId37"/>
    <p:sldLayoutId id="2147483733" r:id="rId38"/>
  </p:sldLayoutIdLst>
  <p:timing>
    <p:tnLst>
      <p:par>
        <p:cTn id="1" dur="indefinite" restart="never" nodeType="tmRoot"/>
      </p:par>
    </p:tnLst>
  </p:timing>
  <p:txStyles>
    <p:titleStyle>
      <a:lvl1pPr algn="l" defTabSz="914400" rtl="0" eaLnBrk="1" latinLnBrk="0" hangingPunct="1">
        <a:lnSpc>
          <a:spcPct val="70000"/>
        </a:lnSpc>
        <a:spcBef>
          <a:spcPct val="0"/>
        </a:spcBef>
        <a:buNone/>
        <a:defRPr sz="4800" kern="1200">
          <a:solidFill>
            <a:schemeClr val="tx2"/>
          </a:solidFill>
          <a:latin typeface="KPMG Cyrillic Extralight" panose="020B0303030202040204" pitchFamily="34" charset="-52"/>
          <a:ea typeface="+mj-ea"/>
          <a:cs typeface="+mj-cs"/>
        </a:defRPr>
      </a:lvl1pPr>
    </p:titleStyle>
    <p:bodyStyle>
      <a:lvl1pPr marL="0" indent="0" algn="l" defTabSz="914400" rtl="0" eaLnBrk="1" latinLnBrk="0" hangingPunct="1">
        <a:lnSpc>
          <a:spcPct val="100000"/>
        </a:lnSpc>
        <a:spcBef>
          <a:spcPts val="0"/>
        </a:spcBef>
        <a:spcAft>
          <a:spcPts val="600"/>
        </a:spcAft>
        <a:buFontTx/>
        <a:buNone/>
        <a:defRPr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9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3793" userDrawn="1">
          <p15:clr>
            <a:srgbClr val="F26B43"/>
          </p15:clr>
        </p15:guide>
        <p15:guide id="2" pos="308" userDrawn="1">
          <p15:clr>
            <a:srgbClr val="F26B43"/>
          </p15:clr>
        </p15:guide>
        <p15:guide id="3" pos="5932" userDrawn="1">
          <p15:clr>
            <a:srgbClr val="F26B43"/>
          </p15:clr>
        </p15:guide>
        <p15:guide id="4" orient="horz" pos="742" userDrawn="1">
          <p15:clr>
            <a:srgbClr val="F26B43"/>
          </p15:clr>
        </p15:guide>
        <p15:guide id="6" orient="horz" pos="279" userDrawn="1">
          <p15:clr>
            <a:srgbClr val="F26B43"/>
          </p15:clr>
        </p15:guide>
        <p15:guide id="7" orient="horz" pos="896" userDrawn="1">
          <p15:clr>
            <a:srgbClr val="F26B43"/>
          </p15:clr>
        </p15:guide>
        <p15:guide id="8" pos="3061" userDrawn="1">
          <p15:clr>
            <a:srgbClr val="F26B43"/>
          </p15:clr>
        </p15:guide>
        <p15:guide id="9" pos="317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01.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5.xml"/><Relationship Id="rId1" Type="http://schemas.openxmlformats.org/officeDocument/2006/relationships/slideLayout" Target="../slideLayouts/slideLayout36.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102.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36.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10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24.png"/><Relationship Id="rId1" Type="http://schemas.openxmlformats.org/officeDocument/2006/relationships/slideLayout" Target="../slideLayouts/slideLayout3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24.png"/><Relationship Id="rId1" Type="http://schemas.openxmlformats.org/officeDocument/2006/relationships/slideLayout" Target="../slideLayouts/slideLayout38.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8.xml"/><Relationship Id="rId5" Type="http://schemas.openxmlformats.org/officeDocument/2006/relationships/image" Target="../media/image7.svg"/></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3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3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3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36.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36.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6.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36.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36.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36.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36.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6.xml"/></Relationships>
</file>

<file path=ppt/slides/_rels/slide8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36.xml"/><Relationship Id="rId5" Type="http://schemas.openxmlformats.org/officeDocument/2006/relationships/image" Target="../media/image20.emf"/><Relationship Id="rId4" Type="http://schemas.openxmlformats.org/officeDocument/2006/relationships/image" Target="../media/image19.em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36.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36.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36.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36.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63438" y="839153"/>
            <a:ext cx="2185147" cy="359989"/>
          </a:xfrm>
          <a:prstGeom prst="rect">
            <a:avLst/>
          </a:prstGeom>
          <a:blipFill>
            <a:blip r:embed="rId2" cstate="print"/>
            <a:stretch>
              <a:fillRect/>
            </a:stretch>
          </a:blipFill>
        </p:spPr>
        <p:txBody>
          <a:bodyPr wrap="square" lIns="0" tIns="0" rIns="0" bIns="0" rtlCol="0"/>
          <a:lstStyle/>
          <a:p>
            <a:pPr defTabSz="806867">
              <a:defRPr/>
            </a:pPr>
            <a:endParaRPr sz="1588" dirty="0">
              <a:solidFill>
                <a:prstClr val="black"/>
              </a:solidFill>
              <a:latin typeface="Calibri"/>
            </a:endParaRPr>
          </a:p>
        </p:txBody>
      </p:sp>
      <p:sp>
        <p:nvSpPr>
          <p:cNvPr id="3" name="object 3"/>
          <p:cNvSpPr/>
          <p:nvPr/>
        </p:nvSpPr>
        <p:spPr>
          <a:xfrm>
            <a:off x="437030" y="672354"/>
            <a:ext cx="3350559" cy="672353"/>
          </a:xfrm>
          <a:custGeom>
            <a:avLst/>
            <a:gdLst/>
            <a:ahLst/>
            <a:cxnLst/>
            <a:rect l="l" t="t" r="r" b="b"/>
            <a:pathLst>
              <a:path w="3505200" h="762000">
                <a:moveTo>
                  <a:pt x="0" y="762000"/>
                </a:moveTo>
                <a:lnTo>
                  <a:pt x="3505200" y="762000"/>
                </a:lnTo>
                <a:lnTo>
                  <a:pt x="3505200" y="0"/>
                </a:lnTo>
                <a:lnTo>
                  <a:pt x="0" y="0"/>
                </a:lnTo>
                <a:lnTo>
                  <a:pt x="0" y="762000"/>
                </a:lnTo>
                <a:close/>
              </a:path>
            </a:pathLst>
          </a:custGeom>
          <a:solidFill>
            <a:srgbClr val="FFFFFF"/>
          </a:solidFill>
        </p:spPr>
        <p:txBody>
          <a:bodyPr wrap="square" lIns="0" tIns="0" rIns="0" bIns="0" rtlCol="0"/>
          <a:lstStyle/>
          <a:p>
            <a:pPr defTabSz="806867">
              <a:defRPr/>
            </a:pPr>
            <a:endParaRPr sz="1588" dirty="0">
              <a:solidFill>
                <a:prstClr val="black"/>
              </a:solidFill>
              <a:latin typeface="Calibri"/>
            </a:endParaRPr>
          </a:p>
        </p:txBody>
      </p:sp>
      <p:sp>
        <p:nvSpPr>
          <p:cNvPr id="4" name="object 4"/>
          <p:cNvSpPr/>
          <p:nvPr/>
        </p:nvSpPr>
        <p:spPr>
          <a:xfrm>
            <a:off x="1064821" y="1997896"/>
            <a:ext cx="0" cy="1985122"/>
          </a:xfrm>
          <a:custGeom>
            <a:avLst/>
            <a:gdLst/>
            <a:ahLst/>
            <a:cxnLst/>
            <a:rect l="l" t="t" r="r" b="b"/>
            <a:pathLst>
              <a:path h="2249804">
                <a:moveTo>
                  <a:pt x="0" y="0"/>
                </a:moveTo>
                <a:lnTo>
                  <a:pt x="0" y="2249424"/>
                </a:lnTo>
              </a:path>
            </a:pathLst>
          </a:custGeom>
          <a:ln w="76200">
            <a:solidFill>
              <a:srgbClr val="096234"/>
            </a:solidFill>
          </a:ln>
        </p:spPr>
        <p:txBody>
          <a:bodyPr wrap="square" lIns="0" tIns="0" rIns="0" bIns="0" rtlCol="0"/>
          <a:lstStyle/>
          <a:p>
            <a:pPr defTabSz="806867">
              <a:defRPr/>
            </a:pPr>
            <a:endParaRPr sz="1588" dirty="0">
              <a:solidFill>
                <a:prstClr val="black"/>
              </a:solidFill>
              <a:latin typeface="Calibri"/>
            </a:endParaRPr>
          </a:p>
        </p:txBody>
      </p:sp>
      <p:sp>
        <p:nvSpPr>
          <p:cNvPr id="5" name="object 5"/>
          <p:cNvSpPr/>
          <p:nvPr/>
        </p:nvSpPr>
        <p:spPr>
          <a:xfrm>
            <a:off x="6846794" y="2017059"/>
            <a:ext cx="0" cy="1985122"/>
          </a:xfrm>
          <a:custGeom>
            <a:avLst/>
            <a:gdLst/>
            <a:ahLst/>
            <a:cxnLst/>
            <a:rect l="l" t="t" r="r" b="b"/>
            <a:pathLst>
              <a:path h="2249804">
                <a:moveTo>
                  <a:pt x="0" y="0"/>
                </a:moveTo>
                <a:lnTo>
                  <a:pt x="0" y="2249424"/>
                </a:lnTo>
              </a:path>
            </a:pathLst>
          </a:custGeom>
          <a:ln w="76200">
            <a:solidFill>
              <a:srgbClr val="096234"/>
            </a:solidFill>
          </a:ln>
        </p:spPr>
        <p:txBody>
          <a:bodyPr wrap="square" lIns="0" tIns="0" rIns="0" bIns="0" rtlCol="0"/>
          <a:lstStyle/>
          <a:p>
            <a:pPr defTabSz="806867">
              <a:defRPr/>
            </a:pPr>
            <a:endParaRPr sz="1588" dirty="0">
              <a:solidFill>
                <a:prstClr val="black"/>
              </a:solidFill>
              <a:latin typeface="Calibri"/>
            </a:endParaRPr>
          </a:p>
        </p:txBody>
      </p:sp>
      <p:sp>
        <p:nvSpPr>
          <p:cNvPr id="6" name="object 6"/>
          <p:cNvSpPr txBox="1">
            <a:spLocks noGrp="1"/>
          </p:cNvSpPr>
          <p:nvPr>
            <p:ph type="title"/>
          </p:nvPr>
        </p:nvSpPr>
        <p:spPr>
          <a:xfrm>
            <a:off x="1309708" y="1373185"/>
            <a:ext cx="5303231" cy="3450816"/>
          </a:xfrm>
          <a:prstGeom prst="rect">
            <a:avLst/>
          </a:prstGeom>
        </p:spPr>
        <p:txBody>
          <a:bodyPr vert="horz" wrap="square" lIns="0" tIns="0" rIns="0" bIns="0" rtlCol="0">
            <a:spAutoFit/>
          </a:bodyPr>
          <a:lstStyle/>
          <a:p>
            <a:pPr marL="11206" marR="4483" algn="ctr">
              <a:lnSpc>
                <a:spcPct val="100000"/>
              </a:lnSpc>
            </a:pPr>
            <a:r>
              <a:rPr lang="ru-RU" sz="2800" b="1" dirty="0" smtClean="0">
                <a:solidFill>
                  <a:schemeClr val="tx1"/>
                </a:solidFill>
                <a:latin typeface="Times New Roman" panose="02020603050405020304" pitchFamily="18" charset="0"/>
                <a:ea typeface="Times New Roman" panose="02020603050405020304" pitchFamily="18" charset="0"/>
              </a:rPr>
              <a:t>Федеральный стандарт бухгалтерского учета </a:t>
            </a:r>
            <a:r>
              <a:rPr lang="ru-RU" sz="2400" b="1" dirty="0" smtClean="0">
                <a:solidFill>
                  <a:schemeClr val="tx1"/>
                </a:solidFill>
                <a:latin typeface="Times New Roman" panose="02020603050405020304" pitchFamily="18" charset="0"/>
                <a:ea typeface="Times New Roman" panose="02020603050405020304" pitchFamily="18" charset="0"/>
              </a:rPr>
              <a:t/>
            </a:r>
            <a:br>
              <a:rPr lang="ru-RU" sz="2400" b="1" dirty="0" smtClean="0">
                <a:solidFill>
                  <a:schemeClr val="tx1"/>
                </a:solidFill>
                <a:latin typeface="Times New Roman" panose="02020603050405020304" pitchFamily="18" charset="0"/>
                <a:ea typeface="Times New Roman" panose="02020603050405020304" pitchFamily="18" charset="0"/>
              </a:rPr>
            </a:br>
            <a:r>
              <a:rPr lang="ru-RU" sz="2800" b="1" dirty="0" smtClean="0">
                <a:solidFill>
                  <a:schemeClr val="tx1"/>
                </a:solidFill>
                <a:latin typeface="Times New Roman" panose="02020603050405020304" pitchFamily="18" charset="0"/>
                <a:ea typeface="Times New Roman" panose="02020603050405020304" pitchFamily="18" charset="0"/>
              </a:rPr>
              <a:t>для организаций государственного сектора </a:t>
            </a:r>
            <a:r>
              <a:rPr lang="ru-RU" sz="2400" b="1" dirty="0" smtClean="0">
                <a:solidFill>
                  <a:schemeClr val="tx1"/>
                </a:solidFill>
                <a:latin typeface="Times New Roman" panose="02020603050405020304" pitchFamily="18" charset="0"/>
                <a:ea typeface="Times New Roman" panose="02020603050405020304" pitchFamily="18" charset="0"/>
              </a:rPr>
              <a:t/>
            </a:r>
            <a:br>
              <a:rPr lang="ru-RU" sz="2400" b="1" dirty="0" smtClean="0">
                <a:solidFill>
                  <a:schemeClr val="tx1"/>
                </a:solidFill>
                <a:latin typeface="Times New Roman" panose="02020603050405020304" pitchFamily="18" charset="0"/>
                <a:ea typeface="Times New Roman" panose="02020603050405020304" pitchFamily="18" charset="0"/>
              </a:rPr>
            </a:br>
            <a:r>
              <a:rPr lang="ru-RU" sz="2800" b="1" dirty="0" smtClean="0">
                <a:solidFill>
                  <a:schemeClr val="tx1"/>
                </a:solidFill>
                <a:latin typeface="Times New Roman" panose="02020603050405020304" pitchFamily="18" charset="0"/>
                <a:ea typeface="Times New Roman" panose="02020603050405020304" pitchFamily="18" charset="0"/>
              </a:rPr>
              <a:t>«Учетная политика, оценочные значения и ошибки»</a:t>
            </a:r>
            <a:r>
              <a:rPr lang="ru-RU" sz="2800" b="1" dirty="0" smtClean="0">
                <a:latin typeface="Times New Roman" panose="02020603050405020304" pitchFamily="18" charset="0"/>
                <a:ea typeface="Times New Roman" panose="02020603050405020304" pitchFamily="18" charset="0"/>
              </a:rPr>
              <a:t/>
            </a:r>
            <a:br>
              <a:rPr lang="ru-RU" sz="2800" b="1" dirty="0" smtClean="0">
                <a:latin typeface="Times New Roman" panose="02020603050405020304" pitchFamily="18" charset="0"/>
                <a:ea typeface="Times New Roman" panose="02020603050405020304" pitchFamily="18" charset="0"/>
              </a:rPr>
            </a:br>
            <a:r>
              <a:rPr lang="ru-RU" sz="2800" b="1" dirty="0" smtClean="0">
                <a:latin typeface="Times New Roman" panose="02020603050405020304" pitchFamily="18" charset="0"/>
                <a:ea typeface="Times New Roman" panose="02020603050405020304" pitchFamily="18" charset="0"/>
              </a:rPr>
              <a:t>от 30.12.2017 №274н</a:t>
            </a:r>
            <a:r>
              <a:rPr lang="ru-RU" sz="2824" b="1" dirty="0">
                <a:solidFill>
                  <a:srgbClr val="000000"/>
                </a:solidFill>
              </a:rPr>
              <a:t/>
            </a:r>
            <a:br>
              <a:rPr lang="ru-RU" sz="2824" b="1" dirty="0">
                <a:solidFill>
                  <a:srgbClr val="000000"/>
                </a:solidFill>
              </a:rPr>
            </a:br>
            <a:endParaRPr sz="2824" b="1" dirty="0"/>
          </a:p>
        </p:txBody>
      </p:sp>
    </p:spTree>
    <p:extLst>
      <p:ext uri="{BB962C8B-B14F-4D97-AF65-F5344CB8AC3E}">
        <p14:creationId xmlns="" xmlns:p14="http://schemas.microsoft.com/office/powerpoint/2010/main" val="2435643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34366" y="1172024"/>
            <a:ext cx="9437266" cy="2954655"/>
          </a:xfrm>
        </p:spPr>
        <p:txBody>
          <a:bodyPr/>
          <a:lstStyle/>
          <a:p>
            <a:pPr algn="just"/>
            <a:r>
              <a:rPr lang="ru-RU" sz="3200" dirty="0">
                <a:solidFill>
                  <a:srgbClr val="000000"/>
                </a:solidFill>
                <a:latin typeface="Times New Roman" panose="02020603050405020304" pitchFamily="18" charset="0"/>
                <a:ea typeface="Times New Roman" panose="02020603050405020304" pitchFamily="18" charset="0"/>
              </a:rPr>
              <a:t>При организации ведения бухгалтерского учета и подготовке бухгалтерской (финансовой) отчетности предполагается, что однажды принятые учетные принципы не будут меняться, а однотипные факты хозяйственной жизни будут учитываться одинаковыми методами</a:t>
            </a:r>
            <a:endParaRPr lang="ru-RU" sz="3200" dirty="0"/>
          </a:p>
        </p:txBody>
      </p:sp>
      <p:sp>
        <p:nvSpPr>
          <p:cNvPr id="2" name="Номер слайда 1"/>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10</a:t>
            </a:fld>
            <a:endParaRPr lang="ru-RU" spc="-4" dirty="0">
              <a:latin typeface="Arial"/>
              <a:cs typeface="Arial"/>
            </a:endParaRPr>
          </a:p>
        </p:txBody>
      </p:sp>
    </p:spTree>
    <p:extLst>
      <p:ext uri="{BB962C8B-B14F-4D97-AF65-F5344CB8AC3E}">
        <p14:creationId xmlns:p14="http://schemas.microsoft.com/office/powerpoint/2010/main" xmlns="" val="135258637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84515" y="159635"/>
            <a:ext cx="8892988" cy="301621"/>
          </a:xfrm>
          <a:prstGeom prst="rect">
            <a:avLst/>
          </a:prstGeom>
        </p:spPr>
        <p:txBody>
          <a:bodyPr vert="horz" wrap="square" lIns="0" tIns="0" rIns="0" bIns="0" rtlCol="0">
            <a:spAutoFit/>
          </a:bodyPr>
          <a:lstStyle/>
          <a:p>
            <a:pPr marL="302575" indent="-302575"/>
            <a:r>
              <a:rPr lang="ru-RU" sz="2800" dirty="0" smtClean="0">
                <a:latin typeface="Times New Roman" panose="02020603050405020304" pitchFamily="18" charset="0"/>
                <a:ea typeface="Calibri" panose="020F0502020204030204" pitchFamily="34" charset="0"/>
                <a:cs typeface="Calibri" panose="020F0502020204030204" pitchFamily="34" charset="0"/>
              </a:rPr>
              <a:t>События, подтверждающие </a:t>
            </a:r>
            <a:r>
              <a:rPr lang="ru-RU" sz="2800" dirty="0">
                <a:latin typeface="Times New Roman" panose="02020603050405020304" pitchFamily="18" charset="0"/>
                <a:ea typeface="Calibri" panose="020F0502020204030204" pitchFamily="34" charset="0"/>
                <a:cs typeface="Calibri" panose="020F0502020204030204" pitchFamily="34" charset="0"/>
              </a:rPr>
              <a:t>условия </a:t>
            </a:r>
            <a:r>
              <a:rPr lang="ru-RU" sz="2800" dirty="0" smtClean="0">
                <a:latin typeface="Times New Roman" panose="02020603050405020304" pitchFamily="18" charset="0"/>
                <a:ea typeface="Calibri" panose="020F0502020204030204" pitchFamily="34" charset="0"/>
                <a:cs typeface="Calibri" panose="020F0502020204030204" pitchFamily="34" charset="0"/>
              </a:rPr>
              <a:t>деятельности</a:t>
            </a:r>
            <a:endParaRPr lang="ru-RU"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270485" y="4249051"/>
            <a:ext cx="5549257" cy="309637"/>
          </a:xfrm>
          <a:prstGeom prst="rect">
            <a:avLst/>
          </a:prstGeom>
          <a:noFill/>
        </p:spPr>
        <p:txBody>
          <a:bodyPr wrap="square" rtlCol="0">
            <a:spAutoFit/>
          </a:bodyPr>
          <a:lstStyle/>
          <a:p>
            <a:pPr algn="ctr" defTabSz="806867"/>
            <a:endParaRPr lang="ru-RU" sz="1412" b="1" dirty="0">
              <a:solidFill>
                <a:prstClr val="black"/>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385772" y="4738248"/>
            <a:ext cx="6278663" cy="307777"/>
          </a:xfrm>
          <a:prstGeom prst="rect">
            <a:avLst/>
          </a:prstGeom>
        </p:spPr>
        <p:txBody>
          <a:bodyPr wrap="square">
            <a:spAutoFit/>
          </a:bodyPr>
          <a:lstStyle/>
          <a:p>
            <a:pPr indent="342900" algn="just"/>
            <a:r>
              <a:rPr lang="ru-RU" sz="1400" dirty="0" smtClean="0">
                <a:solidFill>
                  <a:prstClr val="black"/>
                </a:solidFill>
                <a:latin typeface="Times New Roman" panose="02020603050405020304" pitchFamily="18" charset="0"/>
                <a:ea typeface="Times New Roman" panose="02020603050405020304" pitchFamily="18" charset="0"/>
              </a:rPr>
              <a:t>.</a:t>
            </a:r>
            <a:endParaRPr lang="ru-RU" sz="1200" dirty="0">
              <a:solidFill>
                <a:prstClr val="black"/>
              </a:solidFill>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194472" y="1052737"/>
            <a:ext cx="9283031" cy="3847207"/>
          </a:xfrm>
          <a:prstGeom prst="rect">
            <a:avLst/>
          </a:prstGeom>
        </p:spPr>
        <p:txBody>
          <a:bodyPr wrap="square">
            <a:spAutoFit/>
          </a:bodyPr>
          <a:lstStyle/>
          <a:p>
            <a:pPr indent="450215" algn="just"/>
            <a:r>
              <a:rPr lang="ru-RU" sz="1400" dirty="0">
                <a:solidFill>
                  <a:prstClr val="black"/>
                </a:solidFill>
                <a:latin typeface="Times New Roman" panose="02020603050405020304" pitchFamily="18" charset="0"/>
                <a:ea typeface="Calibri" panose="020F0502020204030204" pitchFamily="34" charset="0"/>
                <a:cs typeface="Calibri" panose="020F0502020204030204" pitchFamily="34" charset="0"/>
              </a:rPr>
              <a:t> </a:t>
            </a:r>
            <a:r>
              <a:rPr lang="ru-RU" sz="24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 В</a:t>
            </a:r>
            <a:r>
              <a:rPr lang="ru-RU" sz="28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 случае:</a:t>
            </a:r>
          </a:p>
          <a:p>
            <a:pPr marL="342900" indent="-342900" algn="just">
              <a:buFont typeface="Arial" panose="020B0604020202020204" pitchFamily="34" charset="0"/>
              <a:buChar char="•"/>
            </a:pPr>
            <a:r>
              <a:rPr lang="ru-RU" sz="2400" b="1" dirty="0"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смерти </a:t>
            </a:r>
            <a:r>
              <a:rPr lang="ru-RU" sz="2400" b="1" dirty="0">
                <a:solidFill>
                  <a:srgbClr val="FF0000"/>
                </a:solidFill>
                <a:latin typeface="Times New Roman" panose="02020603050405020304" pitchFamily="18" charset="0"/>
                <a:ea typeface="Calibri" panose="020F0502020204030204" pitchFamily="34" charset="0"/>
                <a:cs typeface="Calibri" panose="020F0502020204030204" pitchFamily="34" charset="0"/>
              </a:rPr>
              <a:t>физического </a:t>
            </a:r>
            <a:r>
              <a:rPr lang="ru-RU" sz="2400" b="1" dirty="0"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лица</a:t>
            </a:r>
          </a:p>
          <a:p>
            <a:pPr marL="342900" indent="-342900" algn="just">
              <a:buFont typeface="Arial" panose="020B0604020202020204" pitchFamily="34" charset="0"/>
              <a:buChar char="•"/>
            </a:pPr>
            <a:r>
              <a:rPr lang="ru-RU" sz="24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признание </a:t>
            </a:r>
            <a:r>
              <a:rPr lang="ru-RU" sz="2400" dirty="0">
                <a:solidFill>
                  <a:prstClr val="black"/>
                </a:solidFill>
                <a:latin typeface="Times New Roman" panose="02020603050405020304" pitchFamily="18" charset="0"/>
                <a:ea typeface="Calibri" panose="020F0502020204030204" pitchFamily="34" charset="0"/>
                <a:cs typeface="Calibri" panose="020F0502020204030204" pitchFamily="34" charset="0"/>
              </a:rPr>
              <a:t>должника в установленном </a:t>
            </a:r>
            <a:r>
              <a:rPr lang="ru-RU" sz="24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законодательством РФ </a:t>
            </a:r>
            <a:r>
              <a:rPr lang="ru-RU" sz="2400" dirty="0">
                <a:solidFill>
                  <a:prstClr val="black"/>
                </a:solidFill>
                <a:latin typeface="Times New Roman" panose="02020603050405020304" pitchFamily="18" charset="0"/>
                <a:ea typeface="Calibri" panose="020F0502020204030204" pitchFamily="34" charset="0"/>
                <a:cs typeface="Calibri" panose="020F0502020204030204" pitchFamily="34" charset="0"/>
              </a:rPr>
              <a:t>порядке </a:t>
            </a:r>
            <a:r>
              <a:rPr lang="ru-RU" sz="2400" b="1" dirty="0"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банкротом</a:t>
            </a:r>
            <a:r>
              <a:rPr lang="ru-RU" sz="2400" dirty="0"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 </a:t>
            </a:r>
          </a:p>
          <a:p>
            <a:pPr marL="342900" indent="-342900" algn="just">
              <a:buFont typeface="Arial" panose="020B0604020202020204" pitchFamily="34" charset="0"/>
              <a:buChar char="•"/>
            </a:pPr>
            <a:r>
              <a:rPr lang="ru-RU" sz="2400" b="1" dirty="0"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ликвидаци</a:t>
            </a:r>
            <a:r>
              <a:rPr lang="ru-RU" sz="2400" dirty="0"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я</a:t>
            </a:r>
            <a:r>
              <a:rPr lang="ru-RU" sz="24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 организации,  </a:t>
            </a:r>
            <a:r>
              <a:rPr lang="ru-RU" sz="2400" b="1"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истечение </a:t>
            </a:r>
            <a:r>
              <a:rPr lang="ru-RU" sz="2400" b="1" dirty="0">
                <a:solidFill>
                  <a:prstClr val="black"/>
                </a:solidFill>
                <a:latin typeface="Times New Roman" panose="02020603050405020304" pitchFamily="18" charset="0"/>
                <a:ea typeface="Calibri" panose="020F0502020204030204" pitchFamily="34" charset="0"/>
                <a:cs typeface="Calibri" panose="020F0502020204030204" pitchFamily="34" charset="0"/>
              </a:rPr>
              <a:t>установленного срока </a:t>
            </a:r>
            <a:r>
              <a:rPr lang="ru-RU" sz="2400" b="1"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 взыскания задолженности</a:t>
            </a:r>
          </a:p>
          <a:p>
            <a:pPr marL="342900" indent="-342900" algn="just">
              <a:buFont typeface="Arial" panose="020B0604020202020204" pitchFamily="34" charset="0"/>
              <a:buChar char="•"/>
            </a:pPr>
            <a:r>
              <a:rPr lang="ru-RU" sz="24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 вынесения </a:t>
            </a:r>
            <a:r>
              <a:rPr lang="ru-RU" sz="2400" dirty="0">
                <a:solidFill>
                  <a:prstClr val="black"/>
                </a:solidFill>
                <a:latin typeface="Times New Roman" panose="02020603050405020304" pitchFamily="18" charset="0"/>
                <a:ea typeface="Calibri" panose="020F0502020204030204" pitchFamily="34" charset="0"/>
                <a:cs typeface="Calibri" panose="020F0502020204030204" pitchFamily="34" charset="0"/>
              </a:rPr>
              <a:t>судебным приставом-исполнителем </a:t>
            </a:r>
            <a:r>
              <a:rPr lang="ru-RU" sz="2400" b="1" dirty="0">
                <a:solidFill>
                  <a:srgbClr val="FF0000"/>
                </a:solidFill>
                <a:latin typeface="Times New Roman" panose="02020603050405020304" pitchFamily="18" charset="0"/>
                <a:ea typeface="Calibri" panose="020F0502020204030204" pitchFamily="34" charset="0"/>
                <a:cs typeface="Calibri" panose="020F0502020204030204" pitchFamily="34" charset="0"/>
              </a:rPr>
              <a:t>постановления об окончании исполнительного производства</a:t>
            </a:r>
            <a:r>
              <a:rPr lang="ru-RU" sz="2400" dirty="0">
                <a:solidFill>
                  <a:prstClr val="black"/>
                </a:solidFill>
                <a:latin typeface="Times New Roman" panose="02020603050405020304" pitchFamily="18" charset="0"/>
                <a:ea typeface="Calibri" panose="020F0502020204030204" pitchFamily="34" charset="0"/>
                <a:cs typeface="Calibri" panose="020F0502020204030204" pitchFamily="34" charset="0"/>
              </a:rPr>
              <a:t> </a:t>
            </a:r>
            <a:r>
              <a:rPr lang="ru-RU" sz="2400" b="1" dirty="0">
                <a:solidFill>
                  <a:prstClr val="black"/>
                </a:solidFill>
                <a:latin typeface="Times New Roman" panose="02020603050405020304" pitchFamily="18" charset="0"/>
                <a:ea typeface="Calibri" panose="020F0502020204030204" pitchFamily="34" charset="0"/>
                <a:cs typeface="Calibri" panose="020F0502020204030204" pitchFamily="34" charset="0"/>
              </a:rPr>
              <a:t>и</a:t>
            </a:r>
            <a:r>
              <a:rPr lang="ru-RU" sz="2400" dirty="0">
                <a:solidFill>
                  <a:prstClr val="black"/>
                </a:solidFill>
                <a:latin typeface="Times New Roman" panose="02020603050405020304" pitchFamily="18" charset="0"/>
                <a:ea typeface="Calibri" panose="020F0502020204030204" pitchFamily="34" charset="0"/>
                <a:cs typeface="Calibri" panose="020F0502020204030204" pitchFamily="34" charset="0"/>
              </a:rPr>
              <a:t> </a:t>
            </a:r>
            <a:r>
              <a:rPr lang="ru-RU" sz="2400" b="1" dirty="0">
                <a:solidFill>
                  <a:prstClr val="black"/>
                </a:solidFill>
                <a:latin typeface="Times New Roman" panose="02020603050405020304" pitchFamily="18" charset="0"/>
                <a:ea typeface="Calibri" panose="020F0502020204030204" pitchFamily="34" charset="0"/>
                <a:cs typeface="Calibri" panose="020F0502020204030204" pitchFamily="34" charset="0"/>
              </a:rPr>
              <a:t>о возвращении взыскателю исполнительного документа </a:t>
            </a:r>
            <a:r>
              <a:rPr lang="ru-RU" sz="2400" dirty="0">
                <a:solidFill>
                  <a:prstClr val="black"/>
                </a:solidFill>
                <a:latin typeface="Times New Roman" panose="02020603050405020304" pitchFamily="18" charset="0"/>
                <a:ea typeface="Calibri" panose="020F0502020204030204" pitchFamily="34" charset="0"/>
                <a:cs typeface="Calibri" panose="020F0502020204030204" pitchFamily="34" charset="0"/>
              </a:rPr>
              <a:t>если с даты образования дебиторской задолженности прошло более пяти </a:t>
            </a:r>
            <a:r>
              <a:rPr lang="ru-RU" sz="24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лет</a:t>
            </a:r>
            <a:endParaRPr lang="ru-RU" sz="2400" dirty="0">
              <a:solidFill>
                <a:prstClr val="black"/>
              </a:solidFill>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100</a:t>
            </a:fld>
            <a:endParaRPr lang="ru-RU" spc="-4" dirty="0">
              <a:latin typeface="Arial"/>
              <a:cs typeface="Arial"/>
            </a:endParaRPr>
          </a:p>
        </p:txBody>
      </p:sp>
    </p:spTree>
    <p:extLst>
      <p:ext uri="{BB962C8B-B14F-4D97-AF65-F5344CB8AC3E}">
        <p14:creationId xmlns:p14="http://schemas.microsoft.com/office/powerpoint/2010/main" xmlns="" val="236937666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xmlns="" val="2523732626"/>
              </p:ext>
            </p:extLst>
          </p:nvPr>
        </p:nvGraphicFramePr>
        <p:xfrm>
          <a:off x="310934" y="893514"/>
          <a:ext cx="9595066" cy="5665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Номер слайда 3"/>
          <p:cNvSpPr>
            <a:spLocks noGrp="1"/>
          </p:cNvSpPr>
          <p:nvPr>
            <p:ph type="sldNum" sz="quarter" idx="12"/>
          </p:nvPr>
        </p:nvSpPr>
        <p:spPr/>
        <p:txBody>
          <a:bodyPr/>
          <a:lstStyle/>
          <a:p>
            <a:pPr>
              <a:defRPr/>
            </a:pPr>
            <a:r>
              <a:rPr lang="ru-RU" dirty="0" smtClean="0">
                <a:solidFill>
                  <a:prstClr val="black">
                    <a:tint val="75000"/>
                  </a:prstClr>
                </a:solidFill>
              </a:rPr>
              <a:t>СЛАЙД</a:t>
            </a:r>
            <a:r>
              <a:rPr lang="ru-RU" sz="1400" dirty="0" smtClean="0">
                <a:solidFill>
                  <a:prstClr val="black">
                    <a:tint val="75000"/>
                  </a:prstClr>
                </a:solidFill>
              </a:rPr>
              <a:t> </a:t>
            </a:r>
            <a:fld id="{CCDF69E5-509E-4D59-AF9B-AD19640FD1F2}" type="slidenum">
              <a:rPr lang="ru-RU" sz="1400" smtClean="0">
                <a:solidFill>
                  <a:prstClr val="black">
                    <a:tint val="75000"/>
                  </a:prstClr>
                </a:solidFill>
              </a:rPr>
              <a:pPr>
                <a:defRPr/>
              </a:pPr>
              <a:t>101</a:t>
            </a:fld>
            <a:endParaRPr lang="ru-RU" sz="1400" dirty="0">
              <a:solidFill>
                <a:prstClr val="black">
                  <a:tint val="75000"/>
                </a:prstClr>
              </a:solidFill>
            </a:endParaRPr>
          </a:p>
        </p:txBody>
      </p:sp>
      <p:sp>
        <p:nvSpPr>
          <p:cNvPr id="2" name="Прямоугольник 1"/>
          <p:cNvSpPr/>
          <p:nvPr/>
        </p:nvSpPr>
        <p:spPr>
          <a:xfrm>
            <a:off x="1442610" y="62518"/>
            <a:ext cx="7644849" cy="461665"/>
          </a:xfrm>
          <a:prstGeom prst="rect">
            <a:avLst/>
          </a:prstGeom>
        </p:spPr>
        <p:txBody>
          <a:bodyPr wrap="square">
            <a:spAutoFit/>
          </a:bodyPr>
          <a:lstStyle/>
          <a:p>
            <a:pPr lvl="0"/>
            <a:r>
              <a:rPr lang="ru-RU" sz="2400" dirty="0">
                <a:solidFill>
                  <a:prstClr val="black"/>
                </a:solidFill>
              </a:rPr>
              <a:t>СПОД </a:t>
            </a:r>
            <a:r>
              <a:rPr lang="ru-RU" sz="2400" dirty="0">
                <a:solidFill>
                  <a:srgbClr val="FF0000"/>
                </a:solidFill>
              </a:rPr>
              <a:t>подтверждающее</a:t>
            </a:r>
            <a:r>
              <a:rPr lang="ru-RU" sz="2400" dirty="0">
                <a:solidFill>
                  <a:prstClr val="black"/>
                </a:solidFill>
              </a:rPr>
              <a:t> условия деятельности</a:t>
            </a:r>
          </a:p>
        </p:txBody>
      </p:sp>
      <p:cxnSp>
        <p:nvCxnSpPr>
          <p:cNvPr id="6" name="Прямая со стрелкой 5"/>
          <p:cNvCxnSpPr>
            <a:stCxn id="2" idx="2"/>
          </p:cNvCxnSpPr>
          <p:nvPr/>
        </p:nvCxnSpPr>
        <p:spPr>
          <a:xfrm flipH="1">
            <a:off x="1988671" y="524182"/>
            <a:ext cx="3276364" cy="456546"/>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9" name="Прямая со стрелкой 8"/>
          <p:cNvCxnSpPr>
            <a:stCxn id="2" idx="2"/>
          </p:cNvCxnSpPr>
          <p:nvPr/>
        </p:nvCxnSpPr>
        <p:spPr>
          <a:xfrm flipH="1">
            <a:off x="4328931" y="524182"/>
            <a:ext cx="936104" cy="369332"/>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1" name="Прямая со стрелкой 10"/>
          <p:cNvCxnSpPr>
            <a:stCxn id="2" idx="2"/>
          </p:cNvCxnSpPr>
          <p:nvPr/>
        </p:nvCxnSpPr>
        <p:spPr>
          <a:xfrm>
            <a:off x="5265035" y="524182"/>
            <a:ext cx="1170130" cy="45654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4" name="Прямая со стрелкой 13"/>
          <p:cNvCxnSpPr>
            <a:stCxn id="2" idx="2"/>
          </p:cNvCxnSpPr>
          <p:nvPr/>
        </p:nvCxnSpPr>
        <p:spPr>
          <a:xfrm>
            <a:off x="5265035" y="524182"/>
            <a:ext cx="3276364" cy="4565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3668741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xmlns="" val="1978755533"/>
              </p:ext>
            </p:extLst>
          </p:nvPr>
        </p:nvGraphicFramePr>
        <p:xfrm>
          <a:off x="174694" y="800709"/>
          <a:ext cx="9731306" cy="59567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p:cNvSpPr>
            <a:spLocks noGrp="1"/>
          </p:cNvSpPr>
          <p:nvPr>
            <p:ph type="sldNum" sz="quarter" idx="12"/>
          </p:nvPr>
        </p:nvSpPr>
        <p:spPr/>
        <p:txBody>
          <a:bodyPr/>
          <a:lstStyle/>
          <a:p>
            <a:pPr>
              <a:defRPr/>
            </a:pPr>
            <a:r>
              <a:rPr lang="ru-RU" smtClean="0">
                <a:solidFill>
                  <a:prstClr val="black">
                    <a:tint val="75000"/>
                  </a:prstClr>
                </a:solidFill>
              </a:rPr>
              <a:t>СЛАЙД</a:t>
            </a:r>
            <a:r>
              <a:rPr lang="ru-RU" sz="1400" smtClean="0">
                <a:solidFill>
                  <a:prstClr val="black">
                    <a:tint val="75000"/>
                  </a:prstClr>
                </a:solidFill>
              </a:rPr>
              <a:t> </a:t>
            </a:r>
            <a:fld id="{CCDF69E5-509E-4D59-AF9B-AD19640FD1F2}" type="slidenum">
              <a:rPr lang="ru-RU" sz="1400" smtClean="0">
                <a:solidFill>
                  <a:prstClr val="black">
                    <a:tint val="75000"/>
                  </a:prstClr>
                </a:solidFill>
              </a:rPr>
              <a:pPr>
                <a:defRPr/>
              </a:pPr>
              <a:t>102</a:t>
            </a:fld>
            <a:endParaRPr lang="ru-RU" sz="1400">
              <a:solidFill>
                <a:prstClr val="black">
                  <a:tint val="75000"/>
                </a:prstClr>
              </a:solidFill>
            </a:endParaRPr>
          </a:p>
        </p:txBody>
      </p:sp>
      <p:sp>
        <p:nvSpPr>
          <p:cNvPr id="2" name="Прямоугольник 1"/>
          <p:cNvSpPr/>
          <p:nvPr/>
        </p:nvSpPr>
        <p:spPr>
          <a:xfrm>
            <a:off x="350489" y="-10244"/>
            <a:ext cx="9060211" cy="77494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ru-RU" sz="2400" dirty="0"/>
              <a:t>СПОД </a:t>
            </a:r>
            <a:r>
              <a:rPr lang="ru-RU" sz="2400" dirty="0" smtClean="0">
                <a:solidFill>
                  <a:srgbClr val="FF0000"/>
                </a:solidFill>
              </a:rPr>
              <a:t>подтверждающее</a:t>
            </a:r>
            <a:r>
              <a:rPr lang="ru-RU" sz="2400" dirty="0" smtClean="0"/>
              <a:t> </a:t>
            </a:r>
            <a:r>
              <a:rPr lang="ru-RU" sz="2400" dirty="0"/>
              <a:t>условия деятельности</a:t>
            </a:r>
          </a:p>
        </p:txBody>
      </p:sp>
      <p:cxnSp>
        <p:nvCxnSpPr>
          <p:cNvPr id="6" name="Прямая со стрелкой 5"/>
          <p:cNvCxnSpPr/>
          <p:nvPr/>
        </p:nvCxnSpPr>
        <p:spPr>
          <a:xfrm flipH="1">
            <a:off x="1832653" y="620688"/>
            <a:ext cx="3042338" cy="288032"/>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8" name="Прямая со стрелкой 7"/>
          <p:cNvCxnSpPr/>
          <p:nvPr/>
        </p:nvCxnSpPr>
        <p:spPr>
          <a:xfrm>
            <a:off x="4874991" y="620688"/>
            <a:ext cx="0" cy="36004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0" name="Прямая со стрелкой 9"/>
          <p:cNvCxnSpPr/>
          <p:nvPr/>
        </p:nvCxnSpPr>
        <p:spPr>
          <a:xfrm>
            <a:off x="4874992" y="620689"/>
            <a:ext cx="2964329" cy="1440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16295311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16"/>
          <p:cNvCxnSpPr/>
          <p:nvPr/>
        </p:nvCxnSpPr>
        <p:spPr>
          <a:xfrm>
            <a:off x="9221105" y="265643"/>
            <a:ext cx="0" cy="226483"/>
          </a:xfrm>
          <a:prstGeom prst="line">
            <a:avLst/>
          </a:prstGeom>
          <a:ln w="12700" cmpd="sng">
            <a:solidFill>
              <a:srgbClr val="DEAA46"/>
            </a:solidFill>
            <a:prstDash val="solid"/>
          </a:ln>
          <a:effectLst/>
        </p:spPr>
        <p:style>
          <a:lnRef idx="2">
            <a:schemeClr val="accent1"/>
          </a:lnRef>
          <a:fillRef idx="0">
            <a:schemeClr val="accent1"/>
          </a:fillRef>
          <a:effectRef idx="1">
            <a:schemeClr val="accent1"/>
          </a:effectRef>
          <a:fontRef idx="minor">
            <a:schemeClr val="tx1"/>
          </a:fontRef>
        </p:style>
      </p:cxnSp>
      <p:sp>
        <p:nvSpPr>
          <p:cNvPr id="36" name="Номер слайда 14"/>
          <p:cNvSpPr>
            <a:spLocks noGrp="1"/>
          </p:cNvSpPr>
          <p:nvPr>
            <p:ph type="sldNum" sz="quarter" idx="12"/>
          </p:nvPr>
        </p:nvSpPr>
        <p:spPr>
          <a:xfrm>
            <a:off x="9022081" y="179387"/>
            <a:ext cx="627094" cy="365125"/>
          </a:xfrm>
        </p:spPr>
        <p:txBody>
          <a:bodyPr/>
          <a:lstStyle/>
          <a:p>
            <a:fld id="{B2D350B4-811D-9C49-8D4A-B431FFD45952}" type="slidenum">
              <a:rPr lang="en-US" b="1" smtClean="0">
                <a:solidFill>
                  <a:srgbClr val="C79023"/>
                </a:solidFill>
              </a:rPr>
              <a:pPr/>
              <a:t>103</a:t>
            </a:fld>
            <a:endParaRPr lang="en-US" b="1" dirty="0">
              <a:solidFill>
                <a:srgbClr val="C79023"/>
              </a:solidFill>
            </a:endParaRPr>
          </a:p>
        </p:txBody>
      </p:sp>
      <p:sp>
        <p:nvSpPr>
          <p:cNvPr id="41" name="Title 1">
            <a:extLst>
              <a:ext uri="{FF2B5EF4-FFF2-40B4-BE49-F238E27FC236}">
                <a16:creationId xmlns="" xmlns:a16="http://schemas.microsoft.com/office/drawing/2014/main" id="{D2BE57DE-FA7A-44BC-B8D6-F3B300F4C69D}"/>
              </a:ext>
            </a:extLst>
          </p:cNvPr>
          <p:cNvSpPr txBox="1">
            <a:spLocks/>
          </p:cNvSpPr>
          <p:nvPr/>
        </p:nvSpPr>
        <p:spPr>
          <a:xfrm>
            <a:off x="614367" y="223215"/>
            <a:ext cx="8857324" cy="453005"/>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ru-RU" sz="2800" b="1" dirty="0">
                <a:solidFill>
                  <a:srgbClr val="077A3E"/>
                </a:solidFill>
                <a:latin typeface="Times New Roman" panose="02020603050405020304" pitchFamily="18" charset="0"/>
                <a:cs typeface="Times New Roman" panose="02020603050405020304" pitchFamily="18" charset="0"/>
              </a:rPr>
              <a:t>Бюджетная отчетность</a:t>
            </a:r>
          </a:p>
        </p:txBody>
      </p:sp>
      <p:sp>
        <p:nvSpPr>
          <p:cNvPr id="19" name="Title 1">
            <a:extLst>
              <a:ext uri="{FF2B5EF4-FFF2-40B4-BE49-F238E27FC236}">
                <a16:creationId xmlns="" xmlns:a16="http://schemas.microsoft.com/office/drawing/2014/main" id="{B286BC3B-43F6-462E-B028-978528B7FEF5}"/>
              </a:ext>
            </a:extLst>
          </p:cNvPr>
          <p:cNvSpPr txBox="1">
            <a:spLocks/>
          </p:cNvSpPr>
          <p:nvPr/>
        </p:nvSpPr>
        <p:spPr>
          <a:xfrm>
            <a:off x="519510" y="5927340"/>
            <a:ext cx="8857324" cy="665018"/>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ru-RU" sz="2400" b="1" dirty="0">
                <a:solidFill>
                  <a:srgbClr val="077A3E"/>
                </a:solidFill>
                <a:latin typeface="Times New Roman" panose="02020603050405020304" pitchFamily="18" charset="0"/>
                <a:cs typeface="Times New Roman" panose="02020603050405020304" pitchFamily="18" charset="0"/>
              </a:rPr>
              <a:t>Событие после отчетной даты, подтверждающее условия</a:t>
            </a:r>
          </a:p>
        </p:txBody>
      </p:sp>
      <p:cxnSp>
        <p:nvCxnSpPr>
          <p:cNvPr id="23" name="Прямая со стрелкой 22">
            <a:extLst>
              <a:ext uri="{FF2B5EF4-FFF2-40B4-BE49-F238E27FC236}">
                <a16:creationId xmlns="" xmlns:a16="http://schemas.microsoft.com/office/drawing/2014/main" id="{64FD853B-7181-4D89-BB93-9C9C0C5B486A}"/>
              </a:ext>
            </a:extLst>
          </p:cNvPr>
          <p:cNvCxnSpPr>
            <a:cxnSpLocks/>
          </p:cNvCxnSpPr>
          <p:nvPr/>
        </p:nvCxnSpPr>
        <p:spPr>
          <a:xfrm flipH="1">
            <a:off x="3357034" y="983651"/>
            <a:ext cx="662141" cy="0"/>
          </a:xfrm>
          <a:prstGeom prst="straightConnector1">
            <a:avLst/>
          </a:prstGeom>
          <a:ln>
            <a:prstDash val="sysDot"/>
            <a:tailEnd type="triangle" w="lg" len="lg"/>
          </a:ln>
        </p:spPr>
        <p:style>
          <a:lnRef idx="2">
            <a:schemeClr val="accent1"/>
          </a:lnRef>
          <a:fillRef idx="0">
            <a:schemeClr val="accent1"/>
          </a:fillRef>
          <a:effectRef idx="1">
            <a:schemeClr val="accent1"/>
          </a:effectRef>
          <a:fontRef idx="minor">
            <a:schemeClr val="tx1"/>
          </a:fontRef>
        </p:style>
      </p:cxnSp>
      <p:grpSp>
        <p:nvGrpSpPr>
          <p:cNvPr id="2" name="Группа 15">
            <a:extLst>
              <a:ext uri="{FF2B5EF4-FFF2-40B4-BE49-F238E27FC236}">
                <a16:creationId xmlns="" xmlns:a16="http://schemas.microsoft.com/office/drawing/2014/main" id="{FB54CEDD-D23B-4DA3-AC26-6025B440CABF}"/>
              </a:ext>
            </a:extLst>
          </p:cNvPr>
          <p:cNvGrpSpPr/>
          <p:nvPr/>
        </p:nvGrpSpPr>
        <p:grpSpPr>
          <a:xfrm>
            <a:off x="614368" y="2455616"/>
            <a:ext cx="8721261" cy="2661955"/>
            <a:chOff x="609600" y="2048589"/>
            <a:chExt cx="8050395" cy="2661955"/>
          </a:xfrm>
        </p:grpSpPr>
        <p:sp>
          <p:nvSpPr>
            <p:cNvPr id="6" name="Стрелка: пятиугольник 5">
              <a:extLst>
                <a:ext uri="{FF2B5EF4-FFF2-40B4-BE49-F238E27FC236}">
                  <a16:creationId xmlns="" xmlns:a16="http://schemas.microsoft.com/office/drawing/2014/main" id="{09973AD9-F0B8-4C97-8B85-70D96A482DCB}"/>
                </a:ext>
              </a:extLst>
            </p:cNvPr>
            <p:cNvSpPr/>
            <p:nvPr/>
          </p:nvSpPr>
          <p:spPr>
            <a:xfrm>
              <a:off x="609600" y="3428999"/>
              <a:ext cx="8050395" cy="450273"/>
            </a:xfrm>
            <a:prstGeom prst="homePlate">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a:endParaRPr lang="ru-RU">
                <a:solidFill>
                  <a:prstClr val="white"/>
                </a:solidFill>
              </a:endParaRPr>
            </a:p>
          </p:txBody>
        </p:sp>
        <p:sp>
          <p:nvSpPr>
            <p:cNvPr id="7" name="Равнобедренный треугольник 6">
              <a:extLst>
                <a:ext uri="{FF2B5EF4-FFF2-40B4-BE49-F238E27FC236}">
                  <a16:creationId xmlns="" xmlns:a16="http://schemas.microsoft.com/office/drawing/2014/main" id="{175D113F-EE64-4D8A-BF1A-0011F1F33951}"/>
                </a:ext>
              </a:extLst>
            </p:cNvPr>
            <p:cNvSpPr/>
            <p:nvPr/>
          </p:nvSpPr>
          <p:spPr>
            <a:xfrm>
              <a:off x="2126672" y="3048000"/>
              <a:ext cx="484909" cy="831272"/>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white"/>
                </a:solidFill>
              </a:endParaRPr>
            </a:p>
          </p:txBody>
        </p:sp>
        <p:sp>
          <p:nvSpPr>
            <p:cNvPr id="11" name="Равнобедренный треугольник 10">
              <a:extLst>
                <a:ext uri="{FF2B5EF4-FFF2-40B4-BE49-F238E27FC236}">
                  <a16:creationId xmlns="" xmlns:a16="http://schemas.microsoft.com/office/drawing/2014/main" id="{6D8FF11A-B2F0-4E0F-B297-EACE056DD5C1}"/>
                </a:ext>
              </a:extLst>
            </p:cNvPr>
            <p:cNvSpPr/>
            <p:nvPr/>
          </p:nvSpPr>
          <p:spPr>
            <a:xfrm>
              <a:off x="4392342" y="3048000"/>
              <a:ext cx="484909" cy="831272"/>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white"/>
                </a:solidFill>
              </a:endParaRPr>
            </a:p>
          </p:txBody>
        </p:sp>
        <p:sp>
          <p:nvSpPr>
            <p:cNvPr id="12" name="Равнобедренный треугольник 11">
              <a:extLst>
                <a:ext uri="{FF2B5EF4-FFF2-40B4-BE49-F238E27FC236}">
                  <a16:creationId xmlns="" xmlns:a16="http://schemas.microsoft.com/office/drawing/2014/main" id="{29812E6A-B9F0-4842-BBA4-EA6027937040}"/>
                </a:ext>
              </a:extLst>
            </p:cNvPr>
            <p:cNvSpPr/>
            <p:nvPr/>
          </p:nvSpPr>
          <p:spPr>
            <a:xfrm>
              <a:off x="6380470" y="3048000"/>
              <a:ext cx="484909" cy="831272"/>
            </a:xfrm>
            <a:prstGeom prst="triangle">
              <a:avLst/>
            </a:prstGeom>
            <a:gradFill>
              <a:gsLst>
                <a:gs pos="0">
                  <a:srgbClr val="FF0000"/>
                </a:gs>
                <a:gs pos="100000">
                  <a:schemeClr val="accent6">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white"/>
                </a:solidFill>
              </a:endParaRPr>
            </a:p>
          </p:txBody>
        </p:sp>
        <p:sp>
          <p:nvSpPr>
            <p:cNvPr id="8" name="TextBox 7">
              <a:extLst>
                <a:ext uri="{FF2B5EF4-FFF2-40B4-BE49-F238E27FC236}">
                  <a16:creationId xmlns="" xmlns:a16="http://schemas.microsoft.com/office/drawing/2014/main" id="{04BB67EC-D1C5-48ED-B533-BFBA26BD6F13}"/>
                </a:ext>
              </a:extLst>
            </p:cNvPr>
            <p:cNvSpPr txBox="1"/>
            <p:nvPr/>
          </p:nvSpPr>
          <p:spPr>
            <a:xfrm>
              <a:off x="1756061" y="2307181"/>
              <a:ext cx="1226129" cy="646331"/>
            </a:xfrm>
            <a:prstGeom prst="rect">
              <a:avLst/>
            </a:prstGeom>
            <a:noFill/>
          </p:spPr>
          <p:txBody>
            <a:bodyPr wrap="square" rtlCol="0">
              <a:spAutoFit/>
            </a:bodyPr>
            <a:lstStyle/>
            <a:p>
              <a:pPr algn="ctr" defTabSz="457200"/>
              <a:r>
                <a:rPr lang="ru-RU" b="1" dirty="0">
                  <a:solidFill>
                    <a:prstClr val="black"/>
                  </a:solidFill>
                  <a:latin typeface="Times New Roman" panose="02020603050405020304" pitchFamily="18" charset="0"/>
                  <a:cs typeface="Times New Roman" panose="02020603050405020304" pitchFamily="18" charset="0"/>
                </a:rPr>
                <a:t>Отчетная дата</a:t>
              </a:r>
            </a:p>
          </p:txBody>
        </p:sp>
        <p:sp>
          <p:nvSpPr>
            <p:cNvPr id="14" name="TextBox 13">
              <a:extLst>
                <a:ext uri="{FF2B5EF4-FFF2-40B4-BE49-F238E27FC236}">
                  <a16:creationId xmlns="" xmlns:a16="http://schemas.microsoft.com/office/drawing/2014/main" id="{2989BF1D-32CA-47AA-816E-8FAEDEE8ED8F}"/>
                </a:ext>
              </a:extLst>
            </p:cNvPr>
            <p:cNvSpPr txBox="1"/>
            <p:nvPr/>
          </p:nvSpPr>
          <p:spPr>
            <a:xfrm>
              <a:off x="4071602" y="2048589"/>
              <a:ext cx="1117484" cy="923330"/>
            </a:xfrm>
            <a:prstGeom prst="rect">
              <a:avLst/>
            </a:prstGeom>
            <a:noFill/>
          </p:spPr>
          <p:txBody>
            <a:bodyPr wrap="square" rtlCol="0">
              <a:spAutoFit/>
            </a:bodyPr>
            <a:lstStyle/>
            <a:p>
              <a:pPr algn="ctr" defTabSz="457200"/>
              <a:r>
                <a:rPr lang="ru-RU" b="1" dirty="0">
                  <a:solidFill>
                    <a:prstClr val="black"/>
                  </a:solidFill>
                  <a:latin typeface="Times New Roman" panose="02020603050405020304" pitchFamily="18" charset="0"/>
                  <a:cs typeface="Times New Roman" panose="02020603050405020304" pitchFamily="18" charset="0"/>
                </a:rPr>
                <a:t>Дата подписания</a:t>
              </a:r>
            </a:p>
          </p:txBody>
        </p:sp>
        <p:sp>
          <p:nvSpPr>
            <p:cNvPr id="15" name="TextBox 14">
              <a:extLst>
                <a:ext uri="{FF2B5EF4-FFF2-40B4-BE49-F238E27FC236}">
                  <a16:creationId xmlns="" xmlns:a16="http://schemas.microsoft.com/office/drawing/2014/main" id="{394A70E8-B6C7-4AD5-836B-E4A746DC734A}"/>
                </a:ext>
              </a:extLst>
            </p:cNvPr>
            <p:cNvSpPr txBox="1"/>
            <p:nvPr/>
          </p:nvSpPr>
          <p:spPr>
            <a:xfrm>
              <a:off x="5979071" y="2268792"/>
              <a:ext cx="1287706" cy="646331"/>
            </a:xfrm>
            <a:prstGeom prst="rect">
              <a:avLst/>
            </a:prstGeom>
            <a:noFill/>
          </p:spPr>
          <p:txBody>
            <a:bodyPr wrap="square" rtlCol="0">
              <a:spAutoFit/>
            </a:bodyPr>
            <a:lstStyle/>
            <a:p>
              <a:pPr algn="ctr" defTabSz="457200"/>
              <a:r>
                <a:rPr lang="ru-RU" b="1" dirty="0">
                  <a:solidFill>
                    <a:prstClr val="black"/>
                  </a:solidFill>
                  <a:latin typeface="Times New Roman" panose="02020603050405020304" pitchFamily="18" charset="0"/>
                  <a:cs typeface="Times New Roman" panose="02020603050405020304" pitchFamily="18" charset="0"/>
                </a:rPr>
                <a:t>Дата принятия</a:t>
              </a:r>
            </a:p>
          </p:txBody>
        </p:sp>
        <p:sp>
          <p:nvSpPr>
            <p:cNvPr id="13" name="Стрелка: изогнутая вверх 12">
              <a:extLst>
                <a:ext uri="{FF2B5EF4-FFF2-40B4-BE49-F238E27FC236}">
                  <a16:creationId xmlns="" xmlns:a16="http://schemas.microsoft.com/office/drawing/2014/main" id="{5F397204-3184-4F78-AF10-B5E227165755}"/>
                </a:ext>
              </a:extLst>
            </p:cNvPr>
            <p:cNvSpPr/>
            <p:nvPr/>
          </p:nvSpPr>
          <p:spPr>
            <a:xfrm>
              <a:off x="1144766" y="3879272"/>
              <a:ext cx="2607733" cy="831272"/>
            </a:xfrm>
            <a:prstGeom prst="curvedUpArrow">
              <a:avLst/>
            </a:prstGeom>
            <a:gradFill>
              <a:gsLst>
                <a:gs pos="0">
                  <a:srgbClr val="C79023"/>
                </a:gs>
                <a:gs pos="100000">
                  <a:schemeClr val="accent6">
                    <a:lumMod val="75000"/>
                  </a:schemeClr>
                </a:gs>
              </a:gsLst>
            </a:gradFill>
            <a:ln>
              <a:solidFill>
                <a:srgbClr val="C7902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black"/>
                </a:solidFill>
              </a:endParaRPr>
            </a:p>
          </p:txBody>
        </p:sp>
      </p:grpSp>
      <p:sp>
        <p:nvSpPr>
          <p:cNvPr id="17" name="TextBox 16">
            <a:extLst>
              <a:ext uri="{FF2B5EF4-FFF2-40B4-BE49-F238E27FC236}">
                <a16:creationId xmlns="" xmlns:a16="http://schemas.microsoft.com/office/drawing/2014/main" id="{052895BB-24AE-4058-99E1-696F9651D821}"/>
              </a:ext>
            </a:extLst>
          </p:cNvPr>
          <p:cNvSpPr txBox="1"/>
          <p:nvPr/>
        </p:nvSpPr>
        <p:spPr>
          <a:xfrm>
            <a:off x="353536" y="3876495"/>
            <a:ext cx="1929069" cy="369332"/>
          </a:xfrm>
          <a:prstGeom prst="rect">
            <a:avLst/>
          </a:prstGeom>
          <a:noFill/>
        </p:spPr>
        <p:txBody>
          <a:bodyPr wrap="square" rtlCol="0">
            <a:spAutoFit/>
          </a:bodyPr>
          <a:lstStyle/>
          <a:p>
            <a:pPr algn="ctr" defTabSz="457200"/>
            <a:r>
              <a:rPr lang="ru-RU" i="1" dirty="0">
                <a:solidFill>
                  <a:prstClr val="black"/>
                </a:solidFill>
                <a:latin typeface="Times New Roman" panose="02020603050405020304" pitchFamily="18" charset="0"/>
                <a:cs typeface="Times New Roman" panose="02020603050405020304" pitchFamily="18" charset="0"/>
              </a:rPr>
              <a:t>1.Наличие ДЗ</a:t>
            </a:r>
          </a:p>
        </p:txBody>
      </p:sp>
      <p:cxnSp>
        <p:nvCxnSpPr>
          <p:cNvPr id="21" name="Прямая соединительная линия 20">
            <a:extLst>
              <a:ext uri="{FF2B5EF4-FFF2-40B4-BE49-F238E27FC236}">
                <a16:creationId xmlns="" xmlns:a16="http://schemas.microsoft.com/office/drawing/2014/main" id="{DB5F4B10-6783-408D-B3DE-810ED7024487}"/>
              </a:ext>
            </a:extLst>
          </p:cNvPr>
          <p:cNvCxnSpPr>
            <a:cxnSpLocks/>
          </p:cNvCxnSpPr>
          <p:nvPr/>
        </p:nvCxnSpPr>
        <p:spPr>
          <a:xfrm flipV="1">
            <a:off x="4044778" y="980999"/>
            <a:ext cx="0" cy="2752823"/>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 xmlns:a16="http://schemas.microsoft.com/office/drawing/2014/main" id="{8B58FCE4-DE26-430A-A9B3-D4BAFFCF4672}"/>
              </a:ext>
            </a:extLst>
          </p:cNvPr>
          <p:cNvSpPr txBox="1"/>
          <p:nvPr/>
        </p:nvSpPr>
        <p:spPr>
          <a:xfrm>
            <a:off x="646711" y="5277748"/>
            <a:ext cx="3747619" cy="646331"/>
          </a:xfrm>
          <a:prstGeom prst="rect">
            <a:avLst/>
          </a:prstGeom>
          <a:noFill/>
        </p:spPr>
        <p:txBody>
          <a:bodyPr wrap="square" rtlCol="0">
            <a:spAutoFit/>
          </a:bodyPr>
          <a:lstStyle/>
          <a:p>
            <a:pPr algn="ctr" defTabSz="457200"/>
            <a:r>
              <a:rPr lang="ru-RU" i="1" dirty="0">
                <a:solidFill>
                  <a:prstClr val="black"/>
                </a:solidFill>
                <a:latin typeface="Times New Roman" panose="02020603050405020304" pitchFamily="18" charset="0"/>
                <a:cs typeface="Times New Roman" panose="02020603050405020304" pitchFamily="18" charset="0"/>
              </a:rPr>
              <a:t>2. Исключение юридического лица из ЕГРЮЛ</a:t>
            </a:r>
          </a:p>
        </p:txBody>
      </p:sp>
      <p:sp>
        <p:nvSpPr>
          <p:cNvPr id="24" name="TextBox 23">
            <a:extLst>
              <a:ext uri="{FF2B5EF4-FFF2-40B4-BE49-F238E27FC236}">
                <a16:creationId xmlns="" xmlns:a16="http://schemas.microsoft.com/office/drawing/2014/main" id="{532AF774-A45B-49E6-A22A-48F5BAC4035E}"/>
              </a:ext>
            </a:extLst>
          </p:cNvPr>
          <p:cNvSpPr txBox="1"/>
          <p:nvPr/>
        </p:nvSpPr>
        <p:spPr>
          <a:xfrm>
            <a:off x="704369" y="527994"/>
            <a:ext cx="3177556" cy="1200329"/>
          </a:xfrm>
          <a:prstGeom prst="rect">
            <a:avLst/>
          </a:prstGeom>
          <a:noFill/>
        </p:spPr>
        <p:txBody>
          <a:bodyPr wrap="square" rtlCol="0">
            <a:spAutoFit/>
          </a:bodyPr>
          <a:lstStyle/>
          <a:p>
            <a:pPr algn="ctr" defTabSz="457200"/>
            <a:r>
              <a:rPr lang="ru-RU" i="1" dirty="0" smtClean="0">
                <a:solidFill>
                  <a:prstClr val="black"/>
                </a:solidFill>
                <a:latin typeface="Times New Roman" panose="02020603050405020304" pitchFamily="18" charset="0"/>
                <a:cs typeface="Times New Roman" panose="02020603050405020304" pitchFamily="18" charset="0"/>
              </a:rPr>
              <a:t>           3</a:t>
            </a:r>
            <a:r>
              <a:rPr lang="ru-RU" i="1" dirty="0">
                <a:solidFill>
                  <a:prstClr val="black"/>
                </a:solidFill>
                <a:latin typeface="Times New Roman" panose="02020603050405020304" pitchFamily="18" charset="0"/>
                <a:cs typeface="Times New Roman" panose="02020603050405020304" pitchFamily="18" charset="0"/>
              </a:rPr>
              <a:t>. </a:t>
            </a:r>
          </a:p>
          <a:p>
            <a:pPr algn="ctr" defTabSz="457200"/>
            <a:r>
              <a:rPr lang="ru-RU" i="1" dirty="0">
                <a:solidFill>
                  <a:prstClr val="black"/>
                </a:solidFill>
                <a:latin typeface="Times New Roman" panose="02020603050405020304" pitchFamily="18" charset="0"/>
                <a:cs typeface="Times New Roman" panose="02020603050405020304" pitchFamily="18" charset="0"/>
              </a:rPr>
              <a:t>балансовые счета </a:t>
            </a:r>
            <a:endParaRPr lang="ru-RU" i="1" dirty="0" smtClean="0">
              <a:solidFill>
                <a:prstClr val="black"/>
              </a:solidFill>
              <a:latin typeface="Times New Roman" panose="02020603050405020304" pitchFamily="18" charset="0"/>
              <a:cs typeface="Times New Roman" panose="02020603050405020304" pitchFamily="18" charset="0"/>
            </a:endParaRPr>
          </a:p>
          <a:p>
            <a:pPr algn="ctr" defTabSz="457200"/>
            <a:endParaRPr lang="ru-RU" i="1" dirty="0">
              <a:solidFill>
                <a:prstClr val="black"/>
              </a:solidFill>
              <a:latin typeface="Times New Roman" panose="02020603050405020304" pitchFamily="18" charset="0"/>
              <a:cs typeface="Times New Roman" panose="02020603050405020304" pitchFamily="18" charset="0"/>
            </a:endParaRPr>
          </a:p>
          <a:p>
            <a:pPr algn="ctr" defTabSz="457200"/>
            <a:r>
              <a:rPr lang="ru-RU" i="1" dirty="0" err="1" smtClean="0">
                <a:solidFill>
                  <a:prstClr val="black"/>
                </a:solidFill>
                <a:latin typeface="Times New Roman" panose="02020603050405020304" pitchFamily="18" charset="0"/>
                <a:cs typeface="Times New Roman" panose="02020603050405020304" pitchFamily="18" charset="0"/>
              </a:rPr>
              <a:t>забалансовые</a:t>
            </a:r>
            <a:r>
              <a:rPr lang="ru-RU" i="1" dirty="0" smtClean="0">
                <a:solidFill>
                  <a:prstClr val="black"/>
                </a:solidFill>
                <a:latin typeface="Times New Roman" panose="02020603050405020304" pitchFamily="18" charset="0"/>
                <a:cs typeface="Times New Roman" panose="02020603050405020304" pitchFamily="18" charset="0"/>
              </a:rPr>
              <a:t> </a:t>
            </a:r>
            <a:r>
              <a:rPr lang="ru-RU" i="1" dirty="0">
                <a:solidFill>
                  <a:prstClr val="black"/>
                </a:solidFill>
                <a:latin typeface="Times New Roman" panose="02020603050405020304" pitchFamily="18" charset="0"/>
                <a:cs typeface="Times New Roman" panose="02020603050405020304" pitchFamily="18" charset="0"/>
              </a:rPr>
              <a:t>счета</a:t>
            </a:r>
          </a:p>
        </p:txBody>
      </p:sp>
      <p:pic>
        <p:nvPicPr>
          <p:cNvPr id="5" name="Рисунок 4" descr="Запрещено">
            <a:extLst>
              <a:ext uri="{FF2B5EF4-FFF2-40B4-BE49-F238E27FC236}">
                <a16:creationId xmlns="" xmlns:a16="http://schemas.microsoft.com/office/drawing/2014/main" id="{251E1CC6-F193-48BD-874F-3F97401304E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866342" y="793950"/>
            <a:ext cx="405271" cy="374096"/>
          </a:xfrm>
          <a:prstGeom prst="rect">
            <a:avLst/>
          </a:prstGeom>
        </p:spPr>
      </p:pic>
      <p:cxnSp>
        <p:nvCxnSpPr>
          <p:cNvPr id="29" name="Прямая со стрелкой 28">
            <a:extLst>
              <a:ext uri="{FF2B5EF4-FFF2-40B4-BE49-F238E27FC236}">
                <a16:creationId xmlns="" xmlns:a16="http://schemas.microsoft.com/office/drawing/2014/main" id="{5F729C77-74EC-43F5-A8DF-65626035A463}"/>
              </a:ext>
            </a:extLst>
          </p:cNvPr>
          <p:cNvCxnSpPr>
            <a:cxnSpLocks/>
          </p:cNvCxnSpPr>
          <p:nvPr/>
        </p:nvCxnSpPr>
        <p:spPr>
          <a:xfrm>
            <a:off x="2454233" y="1676032"/>
            <a:ext cx="1495" cy="1107893"/>
          </a:xfrm>
          <a:prstGeom prst="straightConnector1">
            <a:avLst/>
          </a:prstGeom>
          <a:ln>
            <a:prstDash val="sysDot"/>
            <a:tailEnd type="triangle" w="lg" len="lg"/>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 xmlns:a16="http://schemas.microsoft.com/office/drawing/2014/main" id="{D5C25BF7-8EB6-45FC-846C-5933CD12E4E4}"/>
              </a:ext>
            </a:extLst>
          </p:cNvPr>
          <p:cNvSpPr txBox="1"/>
          <p:nvPr/>
        </p:nvSpPr>
        <p:spPr>
          <a:xfrm>
            <a:off x="2663667" y="3873607"/>
            <a:ext cx="2153804" cy="353943"/>
          </a:xfrm>
          <a:prstGeom prst="rect">
            <a:avLst/>
          </a:prstGeom>
          <a:noFill/>
        </p:spPr>
        <p:txBody>
          <a:bodyPr wrap="square" rtlCol="0">
            <a:spAutoFit/>
          </a:bodyPr>
          <a:lstStyle/>
          <a:p>
            <a:pPr algn="ctr" defTabSz="457200"/>
            <a:r>
              <a:rPr lang="ru-RU" sz="1600" i="1" dirty="0">
                <a:solidFill>
                  <a:prstClr val="black"/>
                </a:solidFill>
                <a:latin typeface="Times New Roman" panose="02020603050405020304" pitchFamily="18" charset="0"/>
                <a:cs typeface="Times New Roman" panose="02020603050405020304" pitchFamily="18" charset="0"/>
              </a:rPr>
              <a:t>4</a:t>
            </a:r>
            <a:r>
              <a:rPr lang="ru-RU" sz="1700" i="1" dirty="0">
                <a:solidFill>
                  <a:prstClr val="black"/>
                </a:solidFill>
                <a:latin typeface="Times New Roman" panose="02020603050405020304" pitchFamily="18" charset="0"/>
                <a:cs typeface="Times New Roman" panose="02020603050405020304" pitchFamily="18" charset="0"/>
              </a:rPr>
              <a:t>.Без ДЗ на балансе</a:t>
            </a:r>
          </a:p>
        </p:txBody>
      </p:sp>
      <p:sp>
        <p:nvSpPr>
          <p:cNvPr id="27" name="Плюс 26"/>
          <p:cNvSpPr/>
          <p:nvPr/>
        </p:nvSpPr>
        <p:spPr>
          <a:xfrm>
            <a:off x="740664" y="1370460"/>
            <a:ext cx="453466" cy="390915"/>
          </a:xfrm>
          <a:prstGeom prst="mathPlus">
            <a:avLst/>
          </a:prstGeom>
          <a:gradFill>
            <a:gsLst>
              <a:gs pos="0">
                <a:srgbClr val="077A3E"/>
              </a:gs>
              <a:gs pos="100000">
                <a:srgbClr val="077A3E"/>
              </a:gs>
            </a:gsLst>
          </a:gradFill>
          <a:ln>
            <a:solidFill>
              <a:srgbClr val="077A3E"/>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white"/>
              </a:solidFill>
            </a:endParaRPr>
          </a:p>
        </p:txBody>
      </p:sp>
      <p:cxnSp>
        <p:nvCxnSpPr>
          <p:cNvPr id="31" name="Прямая со стрелкой 30">
            <a:extLst>
              <a:ext uri="{FF2B5EF4-FFF2-40B4-BE49-F238E27FC236}">
                <a16:creationId xmlns="" xmlns:a16="http://schemas.microsoft.com/office/drawing/2014/main" id="{5F729C77-74EC-43F5-A8DF-65626035A463}"/>
              </a:ext>
            </a:extLst>
          </p:cNvPr>
          <p:cNvCxnSpPr>
            <a:cxnSpLocks/>
          </p:cNvCxnSpPr>
          <p:nvPr/>
        </p:nvCxnSpPr>
        <p:spPr>
          <a:xfrm flipH="1">
            <a:off x="2433438" y="1081759"/>
            <a:ext cx="1" cy="389752"/>
          </a:xfrm>
          <a:prstGeom prst="straightConnector1">
            <a:avLst/>
          </a:prstGeom>
          <a:ln>
            <a:prstDash val="sysDot"/>
            <a:tailEnd type="triangle" w="lg" len="lg"/>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rot="16200000">
            <a:off x="2776383" y="2267513"/>
            <a:ext cx="2233667" cy="261610"/>
          </a:xfrm>
          <a:prstGeom prst="rect">
            <a:avLst/>
          </a:prstGeom>
          <a:noFill/>
        </p:spPr>
        <p:txBody>
          <a:bodyPr wrap="square" rtlCol="0">
            <a:spAutoFit/>
          </a:bodyPr>
          <a:lstStyle/>
          <a:p>
            <a:pPr defTabSz="457200"/>
            <a:r>
              <a:rPr lang="ru-RU" sz="1100" i="1" dirty="0" smtClean="0">
                <a:solidFill>
                  <a:prstClr val="black"/>
                </a:solidFill>
                <a:latin typeface="Times New Roman" panose="02020603050405020304" pitchFamily="18" charset="0"/>
                <a:cs typeface="Times New Roman" panose="02020603050405020304" pitchFamily="18" charset="0"/>
              </a:rPr>
              <a:t>2. Сомнительная задолженность</a:t>
            </a:r>
            <a:endParaRPr lang="ru-RU" sz="1100" i="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8730152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868" y="188641"/>
            <a:ext cx="9283031" cy="830997"/>
          </a:xfrm>
          <a:prstGeom prst="rect">
            <a:avLst/>
          </a:prstGeom>
        </p:spPr>
        <p:txBody>
          <a:bodyPr vert="horz"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600" kern="1200" dirty="0">
                <a:solidFill>
                  <a:schemeClr val="tx1"/>
                </a:solidFill>
                <a:latin typeface="Times New Roman" panose="02020603050405020304" pitchFamily="18" charset="0"/>
                <a:ea typeface="+mn-ea"/>
                <a:cs typeface="Times New Roman" panose="02020603050405020304" pitchFamily="18" charset="0"/>
              </a:rPr>
              <a:t>Событие, подтверждающее условия деятельности – отражение в </a:t>
            </a:r>
            <a:r>
              <a:rPr lang="ru-RU" sz="2600" kern="1200" dirty="0" smtClean="0">
                <a:solidFill>
                  <a:schemeClr val="tx1"/>
                </a:solidFill>
                <a:latin typeface="Times New Roman" panose="02020603050405020304" pitchFamily="18" charset="0"/>
                <a:ea typeface="+mn-ea"/>
                <a:cs typeface="Times New Roman" panose="02020603050405020304" pitchFamily="18" charset="0"/>
              </a:rPr>
              <a:t>учете</a:t>
            </a:r>
            <a:r>
              <a:rPr lang="ru-RU" sz="2800" dirty="0" smtClean="0">
                <a:latin typeface="Times New Roman" panose="02020603050405020304" pitchFamily="18" charset="0"/>
                <a:ea typeface="Calibri" panose="020F0502020204030204" pitchFamily="34" charset="0"/>
                <a:cs typeface="Arial" panose="020B0604020202020204" pitchFamily="34" charset="0"/>
              </a:rPr>
              <a:t> </a:t>
            </a:r>
            <a:endParaRPr lang="ru-RU" sz="2800" dirty="0">
              <a:effectLst/>
              <a:latin typeface="Times New Roman" panose="02020603050405020304" pitchFamily="18" charset="0"/>
              <a:ea typeface="Calibri" panose="020F0502020204030204" pitchFamily="34" charset="0"/>
            </a:endParaRPr>
          </a:p>
        </p:txBody>
      </p:sp>
      <p:sp>
        <p:nvSpPr>
          <p:cNvPr id="8" name="TextBox 7"/>
          <p:cNvSpPr txBox="1"/>
          <p:nvPr/>
        </p:nvSpPr>
        <p:spPr>
          <a:xfrm>
            <a:off x="2270485" y="4249051"/>
            <a:ext cx="5549257" cy="309637"/>
          </a:xfrm>
          <a:prstGeom prst="rect">
            <a:avLst/>
          </a:prstGeom>
          <a:noFill/>
        </p:spPr>
        <p:txBody>
          <a:bodyPr wrap="square" rtlCol="0">
            <a:spAutoFit/>
          </a:bodyPr>
          <a:lstStyle/>
          <a:p>
            <a:pPr algn="ctr" defTabSz="806867"/>
            <a:endParaRPr lang="ru-RU" sz="1412" b="1" dirty="0">
              <a:solidFill>
                <a:prstClr val="black"/>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385772" y="4738248"/>
            <a:ext cx="6278663" cy="307777"/>
          </a:xfrm>
          <a:prstGeom prst="rect">
            <a:avLst/>
          </a:prstGeom>
        </p:spPr>
        <p:txBody>
          <a:bodyPr wrap="square">
            <a:spAutoFit/>
          </a:bodyPr>
          <a:lstStyle/>
          <a:p>
            <a:pPr indent="342900" algn="just"/>
            <a:r>
              <a:rPr lang="ru-RU" sz="1400" dirty="0" smtClean="0">
                <a:solidFill>
                  <a:prstClr val="black"/>
                </a:solidFill>
                <a:latin typeface="Times New Roman" panose="02020603050405020304" pitchFamily="18" charset="0"/>
                <a:ea typeface="Times New Roman" panose="02020603050405020304" pitchFamily="18" charset="0"/>
              </a:rPr>
              <a:t>.</a:t>
            </a:r>
            <a:endParaRPr lang="ru-RU" sz="1200" dirty="0">
              <a:solidFill>
                <a:prstClr val="black"/>
              </a:solidFill>
              <a:latin typeface="Times New Roman" panose="02020603050405020304" pitchFamily="18" charset="0"/>
              <a:ea typeface="Times New Roman" panose="02020603050405020304" pitchFamily="18" charset="0"/>
            </a:endParaRPr>
          </a:p>
        </p:txBody>
      </p:sp>
      <p:sp>
        <p:nvSpPr>
          <p:cNvPr id="4" name="Номер слайда 3"/>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104</a:t>
            </a:fld>
            <a:endParaRPr lang="ru-RU" spc="-4" dirty="0">
              <a:latin typeface="Arial"/>
              <a:cs typeface="Arial"/>
            </a:endParaRPr>
          </a:p>
        </p:txBody>
      </p:sp>
      <p:sp>
        <p:nvSpPr>
          <p:cNvPr id="6" name="Прямоугольник 5"/>
          <p:cNvSpPr/>
          <p:nvPr/>
        </p:nvSpPr>
        <p:spPr>
          <a:xfrm>
            <a:off x="403597" y="1019834"/>
            <a:ext cx="9283031" cy="4324261"/>
          </a:xfrm>
          <a:prstGeom prst="rect">
            <a:avLst/>
          </a:prstGeom>
        </p:spPr>
        <p:txBody>
          <a:bodyPr wrap="square">
            <a:spAutoFit/>
          </a:bodyPr>
          <a:lstStyle/>
          <a:p>
            <a:pPr marL="1260475" indent="-1260475" algn="just">
              <a:tabLst>
                <a:tab pos="1260475" algn="l"/>
              </a:tabLst>
            </a:pPr>
            <a:r>
              <a:rPr lang="ru-RU" sz="2500" b="1" dirty="0">
                <a:solidFill>
                  <a:srgbClr val="FF0000"/>
                </a:solidFill>
                <a:latin typeface="Times New Roman" panose="02020603050405020304" pitchFamily="18" charset="0"/>
                <a:cs typeface="Times New Roman" panose="02020603050405020304" pitchFamily="18" charset="0"/>
              </a:rPr>
              <a:t>Когда?</a:t>
            </a:r>
            <a:r>
              <a:rPr lang="ru-RU" sz="2500" dirty="0">
                <a:solidFill>
                  <a:srgbClr val="FF0000"/>
                </a:solidFill>
                <a:latin typeface="Times New Roman" panose="02020603050405020304" pitchFamily="18" charset="0"/>
                <a:cs typeface="Times New Roman" panose="02020603050405020304" pitchFamily="18" charset="0"/>
              </a:rPr>
              <a:t>   </a:t>
            </a:r>
            <a:r>
              <a:rPr lang="ru-RU" sz="2500" dirty="0">
                <a:solidFill>
                  <a:prstClr val="black"/>
                </a:solidFill>
                <a:latin typeface="Times New Roman" panose="02020603050405020304" pitchFamily="18" charset="0"/>
                <a:cs typeface="Times New Roman" panose="02020603050405020304" pitchFamily="18" charset="0"/>
              </a:rPr>
              <a:t>Последним днем отчетного периода до отражения бухгалтерских записей по завершению финансового года</a:t>
            </a:r>
          </a:p>
          <a:p>
            <a:pPr algn="just"/>
            <a:endParaRPr lang="ru-RU" sz="2500" dirty="0">
              <a:solidFill>
                <a:prstClr val="black"/>
              </a:solidFill>
              <a:latin typeface="Times New Roman" panose="02020603050405020304" pitchFamily="18" charset="0"/>
              <a:cs typeface="Times New Roman" panose="02020603050405020304" pitchFamily="18" charset="0"/>
            </a:endParaRPr>
          </a:p>
          <a:p>
            <a:pPr marL="1260475" indent="-1260475" algn="just"/>
            <a:r>
              <a:rPr lang="ru-RU" sz="2500" b="1" dirty="0">
                <a:solidFill>
                  <a:srgbClr val="FF0000"/>
                </a:solidFill>
                <a:latin typeface="Times New Roman" panose="02020603050405020304" pitchFamily="18" charset="0"/>
                <a:cs typeface="Times New Roman" panose="02020603050405020304" pitchFamily="18" charset="0"/>
              </a:rPr>
              <a:t>Как?</a:t>
            </a:r>
            <a:r>
              <a:rPr lang="ru-RU" sz="2500" dirty="0">
                <a:solidFill>
                  <a:srgbClr val="FF0000"/>
                </a:solidFill>
                <a:latin typeface="Times New Roman" panose="02020603050405020304" pitchFamily="18" charset="0"/>
                <a:cs typeface="Times New Roman" panose="02020603050405020304" pitchFamily="18" charset="0"/>
              </a:rPr>
              <a:t>      </a:t>
            </a:r>
            <a:r>
              <a:rPr lang="ru-RU" sz="2500" dirty="0">
                <a:solidFill>
                  <a:prstClr val="black"/>
                </a:solidFill>
                <a:latin typeface="Times New Roman" panose="02020603050405020304" pitchFamily="18" charset="0"/>
                <a:cs typeface="Times New Roman" panose="02020603050405020304" pitchFamily="18" charset="0"/>
              </a:rPr>
              <a:t>Дополнительной бухгалтерской </a:t>
            </a:r>
            <a:r>
              <a:rPr lang="ru-RU" sz="2500" dirty="0" smtClean="0">
                <a:solidFill>
                  <a:prstClr val="black"/>
                </a:solidFill>
                <a:latin typeface="Times New Roman" panose="02020603050405020304" pitchFamily="18" charset="0"/>
                <a:cs typeface="Times New Roman" panose="02020603050405020304" pitchFamily="18" charset="0"/>
              </a:rPr>
              <a:t>записью</a:t>
            </a:r>
            <a:endParaRPr lang="ru-RU" sz="2500" dirty="0">
              <a:solidFill>
                <a:prstClr val="black"/>
              </a:solidFill>
              <a:latin typeface="Times New Roman" panose="02020603050405020304" pitchFamily="18" charset="0"/>
              <a:cs typeface="Times New Roman" panose="02020603050405020304" pitchFamily="18" charset="0"/>
            </a:endParaRPr>
          </a:p>
          <a:p>
            <a:pPr marL="1260475" algn="just"/>
            <a:r>
              <a:rPr lang="ru-RU" sz="2500" dirty="0">
                <a:solidFill>
                  <a:prstClr val="black"/>
                </a:solidFill>
                <a:latin typeface="Times New Roman" panose="02020603050405020304" pitchFamily="18" charset="0"/>
                <a:cs typeface="Times New Roman" panose="02020603050405020304" pitchFamily="18" charset="0"/>
              </a:rPr>
              <a:t>либо</a:t>
            </a:r>
          </a:p>
          <a:p>
            <a:pPr marL="1260475" algn="just"/>
            <a:r>
              <a:rPr lang="ru-RU" sz="2500" dirty="0">
                <a:solidFill>
                  <a:prstClr val="black"/>
                </a:solidFill>
                <a:latin typeface="Times New Roman" panose="02020603050405020304" pitchFamily="18" charset="0"/>
                <a:cs typeface="Times New Roman" panose="02020603050405020304" pitchFamily="18" charset="0"/>
              </a:rPr>
              <a:t>«Красное </a:t>
            </a:r>
            <a:r>
              <a:rPr lang="ru-RU" sz="2500" dirty="0" err="1">
                <a:solidFill>
                  <a:prstClr val="black"/>
                </a:solidFill>
                <a:latin typeface="Times New Roman" panose="02020603050405020304" pitchFamily="18" charset="0"/>
                <a:cs typeface="Times New Roman" panose="02020603050405020304" pitchFamily="18" charset="0"/>
              </a:rPr>
              <a:t>сторно</a:t>
            </a:r>
            <a:r>
              <a:rPr lang="ru-RU" sz="2500" dirty="0">
                <a:solidFill>
                  <a:prstClr val="black"/>
                </a:solidFill>
                <a:latin typeface="Times New Roman" panose="02020603050405020304" pitchFamily="18" charset="0"/>
                <a:cs typeface="Times New Roman" panose="02020603050405020304" pitchFamily="18" charset="0"/>
              </a:rPr>
              <a:t>» + </a:t>
            </a:r>
            <a:r>
              <a:rPr lang="ru-RU" sz="2500" dirty="0" smtClean="0">
                <a:solidFill>
                  <a:prstClr val="black"/>
                </a:solidFill>
                <a:latin typeface="Times New Roman" panose="02020603050405020304" pitchFamily="18" charset="0"/>
                <a:cs typeface="Times New Roman" panose="02020603050405020304" pitchFamily="18" charset="0"/>
              </a:rPr>
              <a:t>дополнительной бухгалтерской записью</a:t>
            </a:r>
            <a:endParaRPr lang="ru-RU" sz="2500" dirty="0">
              <a:solidFill>
                <a:prstClr val="black"/>
              </a:solidFill>
              <a:latin typeface="Times New Roman" panose="02020603050405020304" pitchFamily="18" charset="0"/>
              <a:cs typeface="Times New Roman" panose="02020603050405020304" pitchFamily="18" charset="0"/>
            </a:endParaRPr>
          </a:p>
          <a:p>
            <a:pPr marL="1260475" algn="just"/>
            <a:endParaRPr lang="ru-RU" sz="2500" dirty="0">
              <a:solidFill>
                <a:prstClr val="black"/>
              </a:solidFill>
              <a:latin typeface="Times New Roman" panose="02020603050405020304" pitchFamily="18" charset="0"/>
              <a:cs typeface="Times New Roman" panose="02020603050405020304" pitchFamily="18" charset="0"/>
            </a:endParaRPr>
          </a:p>
          <a:p>
            <a:pPr marL="1339850" indent="-1339850" algn="just"/>
            <a:r>
              <a:rPr lang="ru-RU" sz="2500" b="1" dirty="0">
                <a:solidFill>
                  <a:srgbClr val="FF0000"/>
                </a:solidFill>
                <a:latin typeface="Times New Roman" panose="02020603050405020304" pitchFamily="18" charset="0"/>
                <a:cs typeface="Times New Roman" panose="02020603050405020304" pitchFamily="18" charset="0"/>
              </a:rPr>
              <a:t>Где?</a:t>
            </a:r>
            <a:r>
              <a:rPr lang="ru-RU" sz="2500" dirty="0">
                <a:solidFill>
                  <a:srgbClr val="FF0000"/>
                </a:solidFill>
                <a:latin typeface="Times New Roman" panose="02020603050405020304" pitchFamily="18" charset="0"/>
                <a:cs typeface="Times New Roman" panose="02020603050405020304" pitchFamily="18" charset="0"/>
              </a:rPr>
              <a:t>        </a:t>
            </a:r>
            <a:r>
              <a:rPr lang="ru-RU" sz="2500" dirty="0">
                <a:solidFill>
                  <a:prstClr val="black"/>
                </a:solidFill>
                <a:latin typeface="Times New Roman" panose="02020603050405020304" pitchFamily="18" charset="0"/>
                <a:cs typeface="Times New Roman" panose="02020603050405020304" pitchFamily="18" charset="0"/>
              </a:rPr>
              <a:t>В формах бюджетной отчетности – </a:t>
            </a:r>
            <a:r>
              <a:rPr lang="ru-RU" sz="2500" b="1" dirty="0">
                <a:solidFill>
                  <a:prstClr val="black"/>
                </a:solidFill>
                <a:latin typeface="Times New Roman" panose="02020603050405020304" pitchFamily="18" charset="0"/>
                <a:cs typeface="Times New Roman" panose="02020603050405020304" pitchFamily="18" charset="0"/>
              </a:rPr>
              <a:t>баланс, отчет о финансовом результате и др. </a:t>
            </a:r>
            <a:r>
              <a:rPr lang="ru-RU" sz="2500" dirty="0">
                <a:solidFill>
                  <a:prstClr val="black"/>
                </a:solidFill>
                <a:latin typeface="Times New Roman" panose="02020603050405020304" pitchFamily="18" charset="0"/>
                <a:cs typeface="Times New Roman" panose="02020603050405020304" pitchFamily="18" charset="0"/>
              </a:rPr>
              <a:t>(требует изменение величины активов, обязательств, результата)</a:t>
            </a:r>
          </a:p>
        </p:txBody>
      </p:sp>
    </p:spTree>
    <p:extLst>
      <p:ext uri="{BB962C8B-B14F-4D97-AF65-F5344CB8AC3E}">
        <p14:creationId xmlns:p14="http://schemas.microsoft.com/office/powerpoint/2010/main" xmlns="" val="348738029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0466" y="1790789"/>
            <a:ext cx="8797874" cy="1421928"/>
          </a:xfrm>
          <a:prstGeom prst="rect">
            <a:avLst/>
          </a:prstGeom>
        </p:spPr>
        <p:txBody>
          <a:bodyPr vert="horz" wrap="square" lIns="0" tIns="0" rIns="0" bIns="0" rtlCol="0">
            <a:spAutoFit/>
          </a:bodyPr>
          <a:lstStyle/>
          <a:p>
            <a:pPr marL="302575" indent="-302575" algn="ctr"/>
            <a:r>
              <a:rPr lang="ru-RU" sz="4400" kern="12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ea typeface="Calibri" panose="020F0502020204030204" pitchFamily="34" charset="0"/>
                <a:cs typeface="Calibri" panose="020F0502020204030204" pitchFamily="34" charset="0"/>
              </a:rPr>
              <a:t>Событие после отчетной даты, свидетельствующее об условиях деятельности субъекта отчетности</a:t>
            </a:r>
            <a:endParaRPr lang="ru-RU" sz="44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2270485" y="4249051"/>
            <a:ext cx="5549257" cy="309637"/>
          </a:xfrm>
          <a:prstGeom prst="rect">
            <a:avLst/>
          </a:prstGeom>
          <a:noFill/>
        </p:spPr>
        <p:txBody>
          <a:bodyPr wrap="square" rtlCol="0">
            <a:spAutoFit/>
          </a:bodyPr>
          <a:lstStyle/>
          <a:p>
            <a:pPr algn="ctr" defTabSz="806867"/>
            <a:endParaRPr lang="ru-RU" sz="1412" b="1" dirty="0">
              <a:solidFill>
                <a:prstClr val="black"/>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385772" y="4738248"/>
            <a:ext cx="6278663" cy="307777"/>
          </a:xfrm>
          <a:prstGeom prst="rect">
            <a:avLst/>
          </a:prstGeom>
        </p:spPr>
        <p:txBody>
          <a:bodyPr wrap="square">
            <a:spAutoFit/>
          </a:bodyPr>
          <a:lstStyle/>
          <a:p>
            <a:pPr indent="342900" algn="just"/>
            <a:r>
              <a:rPr lang="ru-RU" sz="1400" dirty="0" smtClean="0">
                <a:solidFill>
                  <a:prstClr val="black"/>
                </a:solidFill>
                <a:latin typeface="Times New Roman" panose="02020603050405020304" pitchFamily="18" charset="0"/>
                <a:ea typeface="Times New Roman" panose="02020603050405020304" pitchFamily="18" charset="0"/>
              </a:rPr>
              <a:t>.</a:t>
            </a:r>
            <a:endParaRPr lang="ru-RU" sz="1200" dirty="0">
              <a:solidFill>
                <a:prstClr val="black"/>
              </a:solidFill>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647457" y="984792"/>
            <a:ext cx="9049005" cy="400110"/>
          </a:xfrm>
          <a:prstGeom prst="rect">
            <a:avLst/>
          </a:prstGeom>
        </p:spPr>
        <p:txBody>
          <a:bodyPr wrap="square">
            <a:spAutoFit/>
          </a:bodyPr>
          <a:lstStyle/>
          <a:p>
            <a:pPr indent="450215" algn="just"/>
            <a:r>
              <a:rPr lang="ru-RU" sz="2000" dirty="0">
                <a:solidFill>
                  <a:prstClr val="black"/>
                </a:solidFill>
                <a:latin typeface="Times New Roman" panose="02020603050405020304" pitchFamily="18" charset="0"/>
                <a:ea typeface="Calibri" panose="020F0502020204030204" pitchFamily="34" charset="0"/>
                <a:cs typeface="Calibri" panose="020F0502020204030204" pitchFamily="34" charset="0"/>
              </a:rPr>
              <a:t> </a:t>
            </a:r>
            <a:endParaRPr lang="ru-RU" sz="1400" dirty="0">
              <a:solidFill>
                <a:prstClr val="black"/>
              </a:solidFill>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105</a:t>
            </a:fld>
            <a:endParaRPr lang="ru-RU" spc="-4" dirty="0">
              <a:latin typeface="Arial"/>
              <a:cs typeface="Arial"/>
            </a:endParaRPr>
          </a:p>
        </p:txBody>
      </p:sp>
    </p:spTree>
    <p:extLst>
      <p:ext uri="{BB962C8B-B14F-4D97-AF65-F5344CB8AC3E}">
        <p14:creationId xmlns:p14="http://schemas.microsoft.com/office/powerpoint/2010/main" xmlns="" val="142978844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547" y="-31793"/>
            <a:ext cx="9711991" cy="689420"/>
          </a:xfrm>
          <a:prstGeom prst="rect">
            <a:avLst/>
          </a:prstGeom>
        </p:spPr>
        <p:txBody>
          <a:bodyPr vert="horz" wrap="square" lIns="0" tIns="0" rIns="0" bIns="0" rtlCol="0">
            <a:spAutoFit/>
          </a:bodyPr>
          <a:lstStyle/>
          <a:p>
            <a:pPr marL="302575" indent="-302575" algn="ctr"/>
            <a:r>
              <a:rPr lang="ru-RU" sz="3200" kern="120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ea typeface="Calibri" panose="020F0502020204030204" pitchFamily="34" charset="0"/>
                <a:cs typeface="Calibri" panose="020F0502020204030204" pitchFamily="34" charset="0"/>
              </a:rPr>
              <a:t>СПОД</a:t>
            </a:r>
            <a:br>
              <a:rPr lang="ru-RU" sz="3200" kern="120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ea typeface="Calibri" panose="020F0502020204030204" pitchFamily="34" charset="0"/>
                <a:cs typeface="Calibri" panose="020F0502020204030204" pitchFamily="34" charset="0"/>
              </a:rPr>
            </a:br>
            <a:r>
              <a:rPr lang="ru-RU" sz="3200" kern="120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ea typeface="Calibri" panose="020F0502020204030204" pitchFamily="34" charset="0"/>
                <a:cs typeface="Calibri" panose="020F0502020204030204" pitchFamily="34" charset="0"/>
              </a:rPr>
              <a:t> </a:t>
            </a:r>
            <a:r>
              <a:rPr lang="ru-RU" sz="3200" kern="12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ea typeface="Calibri" panose="020F0502020204030204" pitchFamily="34" charset="0"/>
                <a:cs typeface="Calibri" panose="020F0502020204030204" pitchFamily="34" charset="0"/>
              </a:rPr>
              <a:t>свидетельствующее об условиях </a:t>
            </a:r>
            <a:r>
              <a:rPr lang="ru-RU" sz="3200" kern="120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ea typeface="Calibri" panose="020F0502020204030204" pitchFamily="34" charset="0"/>
                <a:cs typeface="Calibri" panose="020F0502020204030204" pitchFamily="34" charset="0"/>
              </a:rPr>
              <a:t>деятельности</a:t>
            </a:r>
            <a:endParaRPr lang="ru-RU" sz="32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2270485" y="4249051"/>
            <a:ext cx="5549257" cy="309637"/>
          </a:xfrm>
          <a:prstGeom prst="rect">
            <a:avLst/>
          </a:prstGeom>
          <a:noFill/>
        </p:spPr>
        <p:txBody>
          <a:bodyPr wrap="square" rtlCol="0">
            <a:spAutoFit/>
          </a:bodyPr>
          <a:lstStyle/>
          <a:p>
            <a:pPr algn="ctr" defTabSz="806867"/>
            <a:endParaRPr lang="ru-RU" sz="1412" b="1" dirty="0">
              <a:solidFill>
                <a:prstClr val="black"/>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385772" y="4738248"/>
            <a:ext cx="6278663" cy="307777"/>
          </a:xfrm>
          <a:prstGeom prst="rect">
            <a:avLst/>
          </a:prstGeom>
        </p:spPr>
        <p:txBody>
          <a:bodyPr wrap="square">
            <a:spAutoFit/>
          </a:bodyPr>
          <a:lstStyle/>
          <a:p>
            <a:pPr indent="342900" algn="just"/>
            <a:r>
              <a:rPr lang="ru-RU" sz="1400" dirty="0" smtClean="0">
                <a:solidFill>
                  <a:prstClr val="black"/>
                </a:solidFill>
                <a:latin typeface="Times New Roman" panose="02020603050405020304" pitchFamily="18" charset="0"/>
                <a:ea typeface="Times New Roman" panose="02020603050405020304" pitchFamily="18" charset="0"/>
              </a:rPr>
              <a:t>.</a:t>
            </a:r>
            <a:endParaRPr lang="ru-RU" sz="1200" dirty="0">
              <a:solidFill>
                <a:prstClr val="black"/>
              </a:solidFill>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647457" y="984793"/>
            <a:ext cx="9049005" cy="4031873"/>
          </a:xfrm>
          <a:prstGeom prst="rect">
            <a:avLst/>
          </a:prstGeom>
        </p:spPr>
        <p:txBody>
          <a:bodyPr wrap="square">
            <a:spAutoFit/>
          </a:bodyPr>
          <a:lstStyle/>
          <a:p>
            <a:pPr indent="450215" algn="just"/>
            <a:r>
              <a:rPr lang="ru-RU" sz="28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Событие </a:t>
            </a:r>
            <a:r>
              <a:rPr lang="ru-RU" sz="2800" dirty="0">
                <a:solidFill>
                  <a:prstClr val="black"/>
                </a:solidFill>
                <a:latin typeface="Times New Roman" panose="02020603050405020304" pitchFamily="18" charset="0"/>
                <a:ea typeface="Calibri" panose="020F0502020204030204" pitchFamily="34" charset="0"/>
                <a:cs typeface="Calibri" panose="020F0502020204030204" pitchFamily="34" charset="0"/>
              </a:rPr>
              <a:t>после отчетной даты, </a:t>
            </a:r>
            <a:r>
              <a:rPr lang="ru-RU" sz="2800" b="1" dirty="0">
                <a:solidFill>
                  <a:srgbClr val="FF0000"/>
                </a:solidFill>
                <a:latin typeface="Times New Roman" panose="02020603050405020304" pitchFamily="18" charset="0"/>
                <a:ea typeface="Calibri" panose="020F0502020204030204" pitchFamily="34" charset="0"/>
                <a:cs typeface="Calibri" panose="020F0502020204030204" pitchFamily="34" charset="0"/>
              </a:rPr>
              <a:t>свидетельствующее об условиях деятельности субъекта </a:t>
            </a:r>
            <a:r>
              <a:rPr lang="ru-RU" sz="2800" b="1" dirty="0"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отчетности </a:t>
            </a:r>
            <a:r>
              <a:rPr lang="ru-RU" sz="28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a:t>
            </a:r>
            <a:r>
              <a:rPr lang="ru-RU" sz="2800" dirty="0">
                <a:solidFill>
                  <a:prstClr val="black"/>
                </a:solidFill>
                <a:latin typeface="Times New Roman" panose="02020603050405020304" pitchFamily="18" charset="0"/>
                <a:ea typeface="Calibri" panose="020F0502020204030204" pitchFamily="34" charset="0"/>
                <a:cs typeface="Calibri" panose="020F0502020204030204" pitchFamily="34" charset="0"/>
              </a:rPr>
              <a:t> событие после отчетной даты, которое свидетельствует об условиях хозяйственной деятельности (фактов хозяйственной жизни) субъекта отчетности, возникших после отчетной даты, и (или) </a:t>
            </a:r>
            <a:r>
              <a:rPr lang="ru-RU" sz="2800" b="1" dirty="0">
                <a:solidFill>
                  <a:srgbClr val="FF0000"/>
                </a:solidFill>
                <a:latin typeface="Times New Roman" panose="02020603050405020304" pitchFamily="18" charset="0"/>
                <a:ea typeface="Calibri" panose="020F0502020204030204" pitchFamily="34" charset="0"/>
                <a:cs typeface="Calibri" panose="020F0502020204030204" pitchFamily="34" charset="0"/>
              </a:rPr>
              <a:t>указывает на обстоятельства, возникшие после отчетной </a:t>
            </a:r>
            <a:r>
              <a:rPr lang="ru-RU" sz="2800" b="1" dirty="0"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даты</a:t>
            </a:r>
            <a:endParaRPr lang="ru-RU" sz="2800" dirty="0">
              <a:solidFill>
                <a:srgbClr val="FF0000"/>
              </a:solidFill>
              <a:latin typeface="Times New Roman" panose="02020603050405020304" pitchFamily="18" charset="0"/>
              <a:ea typeface="Calibri" panose="020F0502020204030204" pitchFamily="34" charset="0"/>
            </a:endParaRPr>
          </a:p>
          <a:p>
            <a:pPr indent="450215" algn="just"/>
            <a:endParaRPr lang="ru-RU" sz="2000" dirty="0" smtClean="0">
              <a:solidFill>
                <a:srgbClr val="000000"/>
              </a:solidFill>
              <a:latin typeface="Times New Roman"/>
              <a:ea typeface="Calibri"/>
            </a:endParaRPr>
          </a:p>
          <a:p>
            <a:pPr indent="450215" algn="just"/>
            <a:r>
              <a:rPr lang="ru-RU" sz="2000" dirty="0">
                <a:solidFill>
                  <a:srgbClr val="000000"/>
                </a:solidFill>
                <a:latin typeface="Times New Roman"/>
                <a:ea typeface="Calibri"/>
              </a:rPr>
              <a:t>Такие события связаны с фактами, произошедшими после отчетной даты, в промежутке между отчетной датой и датой подписания (принятия)  </a:t>
            </a:r>
            <a:r>
              <a:rPr lang="ru-RU" sz="2000" dirty="0" smtClean="0">
                <a:solidFill>
                  <a:srgbClr val="000000"/>
                </a:solidFill>
                <a:latin typeface="Times New Roman"/>
                <a:ea typeface="Calibri"/>
              </a:rPr>
              <a:t>отчетности</a:t>
            </a:r>
            <a:endParaRPr lang="ru-RU" sz="3200" dirty="0">
              <a:solidFill>
                <a:prstClr val="black"/>
              </a:solidFill>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106</a:t>
            </a:fld>
            <a:endParaRPr lang="ru-RU" spc="-4" dirty="0">
              <a:latin typeface="Arial"/>
              <a:cs typeface="Arial"/>
            </a:endParaRPr>
          </a:p>
        </p:txBody>
      </p:sp>
    </p:spTree>
    <p:extLst>
      <p:ext uri="{BB962C8B-B14F-4D97-AF65-F5344CB8AC3E}">
        <p14:creationId xmlns:p14="http://schemas.microsoft.com/office/powerpoint/2010/main" xmlns="" val="352754403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16"/>
          <p:cNvCxnSpPr/>
          <p:nvPr/>
        </p:nvCxnSpPr>
        <p:spPr>
          <a:xfrm>
            <a:off x="9221105" y="265643"/>
            <a:ext cx="0" cy="226483"/>
          </a:xfrm>
          <a:prstGeom prst="line">
            <a:avLst/>
          </a:prstGeom>
          <a:ln w="12700" cmpd="sng">
            <a:solidFill>
              <a:srgbClr val="DEAA46"/>
            </a:solidFill>
            <a:prstDash val="solid"/>
          </a:ln>
          <a:effectLst/>
        </p:spPr>
        <p:style>
          <a:lnRef idx="2">
            <a:schemeClr val="accent1"/>
          </a:lnRef>
          <a:fillRef idx="0">
            <a:schemeClr val="accent1"/>
          </a:fillRef>
          <a:effectRef idx="1">
            <a:schemeClr val="accent1"/>
          </a:effectRef>
          <a:fontRef idx="minor">
            <a:schemeClr val="tx1"/>
          </a:fontRef>
        </p:style>
      </p:cxnSp>
      <p:sp>
        <p:nvSpPr>
          <p:cNvPr id="36" name="Номер слайда 14"/>
          <p:cNvSpPr>
            <a:spLocks noGrp="1"/>
          </p:cNvSpPr>
          <p:nvPr>
            <p:ph type="sldNum" sz="quarter" idx="12"/>
          </p:nvPr>
        </p:nvSpPr>
        <p:spPr>
          <a:xfrm>
            <a:off x="9022081" y="179387"/>
            <a:ext cx="627094" cy="365125"/>
          </a:xfrm>
        </p:spPr>
        <p:txBody>
          <a:bodyPr/>
          <a:lstStyle/>
          <a:p>
            <a:fld id="{B2D350B4-811D-9C49-8D4A-B431FFD45952}" type="slidenum">
              <a:rPr lang="en-US" b="1" smtClean="0">
                <a:solidFill>
                  <a:srgbClr val="C79023"/>
                </a:solidFill>
              </a:rPr>
              <a:pPr/>
              <a:t>107</a:t>
            </a:fld>
            <a:endParaRPr lang="en-US" b="1" dirty="0">
              <a:solidFill>
                <a:srgbClr val="C79023"/>
              </a:solidFill>
            </a:endParaRPr>
          </a:p>
        </p:txBody>
      </p:sp>
      <p:sp>
        <p:nvSpPr>
          <p:cNvPr id="41" name="Title 1">
            <a:extLst>
              <a:ext uri="{FF2B5EF4-FFF2-40B4-BE49-F238E27FC236}">
                <a16:creationId xmlns="" xmlns:a16="http://schemas.microsoft.com/office/drawing/2014/main" id="{D2BE57DE-FA7A-44BC-B8D6-F3B300F4C69D}"/>
              </a:ext>
            </a:extLst>
          </p:cNvPr>
          <p:cNvSpPr txBox="1">
            <a:spLocks/>
          </p:cNvSpPr>
          <p:nvPr/>
        </p:nvSpPr>
        <p:spPr>
          <a:xfrm>
            <a:off x="524338" y="886692"/>
            <a:ext cx="8857324" cy="665018"/>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ru-RU" sz="2800" b="1" dirty="0">
                <a:solidFill>
                  <a:srgbClr val="077A3E"/>
                </a:solidFill>
                <a:latin typeface="Times New Roman" panose="02020603050405020304" pitchFamily="18" charset="0"/>
                <a:cs typeface="Times New Roman" panose="02020603050405020304" pitchFamily="18" charset="0"/>
              </a:rPr>
              <a:t>Бюджетная отчетность</a:t>
            </a:r>
          </a:p>
        </p:txBody>
      </p:sp>
      <p:sp>
        <p:nvSpPr>
          <p:cNvPr id="19" name="Title 1">
            <a:extLst>
              <a:ext uri="{FF2B5EF4-FFF2-40B4-BE49-F238E27FC236}">
                <a16:creationId xmlns="" xmlns:a16="http://schemas.microsoft.com/office/drawing/2014/main" id="{B286BC3B-43F6-462E-B028-978528B7FEF5}"/>
              </a:ext>
            </a:extLst>
          </p:cNvPr>
          <p:cNvSpPr txBox="1">
            <a:spLocks/>
          </p:cNvSpPr>
          <p:nvPr/>
        </p:nvSpPr>
        <p:spPr>
          <a:xfrm>
            <a:off x="478305" y="5859707"/>
            <a:ext cx="8857324" cy="665018"/>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ru-RU" sz="2400" b="1" dirty="0">
                <a:solidFill>
                  <a:srgbClr val="077A3E"/>
                </a:solidFill>
                <a:latin typeface="Times New Roman" panose="02020603050405020304" pitchFamily="18" charset="0"/>
                <a:cs typeface="Times New Roman" panose="02020603050405020304" pitchFamily="18" charset="0"/>
              </a:rPr>
              <a:t>Событие после отчетной даты, </a:t>
            </a:r>
            <a:r>
              <a:rPr lang="ru-RU" sz="2400" b="1" dirty="0" smtClean="0">
                <a:solidFill>
                  <a:srgbClr val="077A3E"/>
                </a:solidFill>
                <a:latin typeface="Times New Roman" panose="02020603050405020304" pitchFamily="18" charset="0"/>
                <a:cs typeface="Times New Roman" panose="02020603050405020304" pitchFamily="18" charset="0"/>
              </a:rPr>
              <a:t>свидетельствующие на </a:t>
            </a:r>
            <a:r>
              <a:rPr lang="ru-RU" sz="2400" b="1" dirty="0">
                <a:solidFill>
                  <a:srgbClr val="077A3E"/>
                </a:solidFill>
                <a:latin typeface="Times New Roman" panose="02020603050405020304" pitchFamily="18" charset="0"/>
                <a:cs typeface="Times New Roman" panose="02020603050405020304" pitchFamily="18" charset="0"/>
              </a:rPr>
              <a:t>условия</a:t>
            </a:r>
          </a:p>
        </p:txBody>
      </p:sp>
      <p:grpSp>
        <p:nvGrpSpPr>
          <p:cNvPr id="5" name="Группа 15">
            <a:extLst>
              <a:ext uri="{FF2B5EF4-FFF2-40B4-BE49-F238E27FC236}">
                <a16:creationId xmlns="" xmlns:a16="http://schemas.microsoft.com/office/drawing/2014/main" id="{FB54CEDD-D23B-4DA3-AC26-6025B440CABF}"/>
              </a:ext>
            </a:extLst>
          </p:cNvPr>
          <p:cNvGrpSpPr/>
          <p:nvPr/>
        </p:nvGrpSpPr>
        <p:grpSpPr>
          <a:xfrm>
            <a:off x="691787" y="2204865"/>
            <a:ext cx="8721261" cy="3471725"/>
            <a:chOff x="609600" y="2048589"/>
            <a:chExt cx="8050395" cy="3471725"/>
          </a:xfrm>
        </p:grpSpPr>
        <p:sp>
          <p:nvSpPr>
            <p:cNvPr id="6" name="Стрелка: пятиугольник 5">
              <a:extLst>
                <a:ext uri="{FF2B5EF4-FFF2-40B4-BE49-F238E27FC236}">
                  <a16:creationId xmlns="" xmlns:a16="http://schemas.microsoft.com/office/drawing/2014/main" id="{09973AD9-F0B8-4C97-8B85-70D96A482DCB}"/>
                </a:ext>
              </a:extLst>
            </p:cNvPr>
            <p:cNvSpPr/>
            <p:nvPr/>
          </p:nvSpPr>
          <p:spPr>
            <a:xfrm>
              <a:off x="609600" y="3428999"/>
              <a:ext cx="8050395" cy="450273"/>
            </a:xfrm>
            <a:prstGeom prst="homePlate">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a:endParaRPr lang="ru-RU">
                <a:solidFill>
                  <a:prstClr val="white"/>
                </a:solidFill>
              </a:endParaRPr>
            </a:p>
          </p:txBody>
        </p:sp>
        <p:sp>
          <p:nvSpPr>
            <p:cNvPr id="7" name="Равнобедренный треугольник 6">
              <a:extLst>
                <a:ext uri="{FF2B5EF4-FFF2-40B4-BE49-F238E27FC236}">
                  <a16:creationId xmlns="" xmlns:a16="http://schemas.microsoft.com/office/drawing/2014/main" id="{175D113F-EE64-4D8A-BF1A-0011F1F33951}"/>
                </a:ext>
              </a:extLst>
            </p:cNvPr>
            <p:cNvSpPr/>
            <p:nvPr/>
          </p:nvSpPr>
          <p:spPr>
            <a:xfrm>
              <a:off x="2126672" y="3048000"/>
              <a:ext cx="484909" cy="831272"/>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white"/>
                </a:solidFill>
              </a:endParaRPr>
            </a:p>
          </p:txBody>
        </p:sp>
        <p:sp>
          <p:nvSpPr>
            <p:cNvPr id="11" name="Равнобедренный треугольник 10">
              <a:extLst>
                <a:ext uri="{FF2B5EF4-FFF2-40B4-BE49-F238E27FC236}">
                  <a16:creationId xmlns="" xmlns:a16="http://schemas.microsoft.com/office/drawing/2014/main" id="{6D8FF11A-B2F0-4E0F-B297-EACE056DD5C1}"/>
                </a:ext>
              </a:extLst>
            </p:cNvPr>
            <p:cNvSpPr/>
            <p:nvPr/>
          </p:nvSpPr>
          <p:spPr>
            <a:xfrm>
              <a:off x="4392342" y="3048000"/>
              <a:ext cx="484909" cy="831272"/>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white"/>
                </a:solidFill>
              </a:endParaRPr>
            </a:p>
          </p:txBody>
        </p:sp>
        <p:sp>
          <p:nvSpPr>
            <p:cNvPr id="12" name="Равнобедренный треугольник 11">
              <a:extLst>
                <a:ext uri="{FF2B5EF4-FFF2-40B4-BE49-F238E27FC236}">
                  <a16:creationId xmlns="" xmlns:a16="http://schemas.microsoft.com/office/drawing/2014/main" id="{29812E6A-B9F0-4842-BBA4-EA6027937040}"/>
                </a:ext>
              </a:extLst>
            </p:cNvPr>
            <p:cNvSpPr/>
            <p:nvPr/>
          </p:nvSpPr>
          <p:spPr>
            <a:xfrm>
              <a:off x="6380470" y="3048000"/>
              <a:ext cx="484909" cy="831272"/>
            </a:xfrm>
            <a:prstGeom prst="triangle">
              <a:avLst/>
            </a:prstGeom>
            <a:gradFill>
              <a:gsLst>
                <a:gs pos="0">
                  <a:srgbClr val="FF0000"/>
                </a:gs>
                <a:gs pos="100000">
                  <a:schemeClr val="accent6">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white"/>
                </a:solidFill>
              </a:endParaRPr>
            </a:p>
          </p:txBody>
        </p:sp>
        <p:sp>
          <p:nvSpPr>
            <p:cNvPr id="8" name="TextBox 7">
              <a:extLst>
                <a:ext uri="{FF2B5EF4-FFF2-40B4-BE49-F238E27FC236}">
                  <a16:creationId xmlns="" xmlns:a16="http://schemas.microsoft.com/office/drawing/2014/main" id="{04BB67EC-D1C5-48ED-B533-BFBA26BD6F13}"/>
                </a:ext>
              </a:extLst>
            </p:cNvPr>
            <p:cNvSpPr txBox="1"/>
            <p:nvPr/>
          </p:nvSpPr>
          <p:spPr>
            <a:xfrm>
              <a:off x="1756061" y="2307181"/>
              <a:ext cx="1226129" cy="646331"/>
            </a:xfrm>
            <a:prstGeom prst="rect">
              <a:avLst/>
            </a:prstGeom>
            <a:noFill/>
          </p:spPr>
          <p:txBody>
            <a:bodyPr wrap="square" rtlCol="0">
              <a:spAutoFit/>
            </a:bodyPr>
            <a:lstStyle/>
            <a:p>
              <a:pPr algn="ctr" defTabSz="457200"/>
              <a:r>
                <a:rPr lang="ru-RU" b="1" dirty="0">
                  <a:solidFill>
                    <a:prstClr val="black"/>
                  </a:solidFill>
                  <a:latin typeface="Times New Roman" panose="02020603050405020304" pitchFamily="18" charset="0"/>
                  <a:cs typeface="Times New Roman" panose="02020603050405020304" pitchFamily="18" charset="0"/>
                </a:rPr>
                <a:t>Отчетная дата</a:t>
              </a:r>
            </a:p>
          </p:txBody>
        </p:sp>
        <p:sp>
          <p:nvSpPr>
            <p:cNvPr id="14" name="TextBox 13">
              <a:extLst>
                <a:ext uri="{FF2B5EF4-FFF2-40B4-BE49-F238E27FC236}">
                  <a16:creationId xmlns="" xmlns:a16="http://schemas.microsoft.com/office/drawing/2014/main" id="{2989BF1D-32CA-47AA-816E-8FAEDEE8ED8F}"/>
                </a:ext>
              </a:extLst>
            </p:cNvPr>
            <p:cNvSpPr txBox="1"/>
            <p:nvPr/>
          </p:nvSpPr>
          <p:spPr>
            <a:xfrm>
              <a:off x="4071602" y="2048589"/>
              <a:ext cx="1117484" cy="923330"/>
            </a:xfrm>
            <a:prstGeom prst="rect">
              <a:avLst/>
            </a:prstGeom>
            <a:noFill/>
          </p:spPr>
          <p:txBody>
            <a:bodyPr wrap="square" rtlCol="0">
              <a:spAutoFit/>
            </a:bodyPr>
            <a:lstStyle/>
            <a:p>
              <a:pPr algn="ctr" defTabSz="457200"/>
              <a:r>
                <a:rPr lang="ru-RU" b="1" dirty="0">
                  <a:solidFill>
                    <a:prstClr val="black"/>
                  </a:solidFill>
                  <a:latin typeface="Times New Roman" panose="02020603050405020304" pitchFamily="18" charset="0"/>
                  <a:cs typeface="Times New Roman" panose="02020603050405020304" pitchFamily="18" charset="0"/>
                </a:rPr>
                <a:t>Дата подписания</a:t>
              </a:r>
            </a:p>
          </p:txBody>
        </p:sp>
        <p:sp>
          <p:nvSpPr>
            <p:cNvPr id="15" name="TextBox 14">
              <a:extLst>
                <a:ext uri="{FF2B5EF4-FFF2-40B4-BE49-F238E27FC236}">
                  <a16:creationId xmlns="" xmlns:a16="http://schemas.microsoft.com/office/drawing/2014/main" id="{394A70E8-B6C7-4AD5-836B-E4A746DC734A}"/>
                </a:ext>
              </a:extLst>
            </p:cNvPr>
            <p:cNvSpPr txBox="1"/>
            <p:nvPr/>
          </p:nvSpPr>
          <p:spPr>
            <a:xfrm>
              <a:off x="5979071" y="2268792"/>
              <a:ext cx="1287706" cy="646331"/>
            </a:xfrm>
            <a:prstGeom prst="rect">
              <a:avLst/>
            </a:prstGeom>
            <a:noFill/>
          </p:spPr>
          <p:txBody>
            <a:bodyPr wrap="square" rtlCol="0">
              <a:spAutoFit/>
            </a:bodyPr>
            <a:lstStyle/>
            <a:p>
              <a:pPr algn="ctr" defTabSz="457200"/>
              <a:r>
                <a:rPr lang="ru-RU" b="1" dirty="0">
                  <a:solidFill>
                    <a:prstClr val="black"/>
                  </a:solidFill>
                  <a:latin typeface="Times New Roman" panose="02020603050405020304" pitchFamily="18" charset="0"/>
                  <a:cs typeface="Times New Roman" panose="02020603050405020304" pitchFamily="18" charset="0"/>
                </a:rPr>
                <a:t>Дата принятия</a:t>
              </a:r>
            </a:p>
          </p:txBody>
        </p:sp>
        <p:sp>
          <p:nvSpPr>
            <p:cNvPr id="13" name="Стрелка: вниз 12">
              <a:extLst>
                <a:ext uri="{FF2B5EF4-FFF2-40B4-BE49-F238E27FC236}">
                  <a16:creationId xmlns="" xmlns:a16="http://schemas.microsoft.com/office/drawing/2014/main" id="{5F397204-3184-4F78-AF10-B5E227165755}"/>
                </a:ext>
              </a:extLst>
            </p:cNvPr>
            <p:cNvSpPr/>
            <p:nvPr/>
          </p:nvSpPr>
          <p:spPr>
            <a:xfrm rot="10800000">
              <a:off x="3106167" y="3936526"/>
              <a:ext cx="646331" cy="1583788"/>
            </a:xfrm>
            <a:prstGeom prst="downArrow">
              <a:avLst>
                <a:gd name="adj1" fmla="val 35453"/>
                <a:gd name="adj2" fmla="val 56560"/>
              </a:avLst>
            </a:prstGeom>
            <a:gradFill>
              <a:gsLst>
                <a:gs pos="0">
                  <a:srgbClr val="C79023"/>
                </a:gs>
                <a:gs pos="100000">
                  <a:schemeClr val="accent6">
                    <a:lumMod val="75000"/>
                  </a:schemeClr>
                </a:gs>
              </a:gsLst>
            </a:gradFill>
            <a:ln>
              <a:solidFill>
                <a:srgbClr val="C7902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black"/>
                </a:solidFill>
              </a:endParaRPr>
            </a:p>
          </p:txBody>
        </p:sp>
      </p:grpSp>
      <p:sp>
        <p:nvSpPr>
          <p:cNvPr id="2" name="Прямоугольник 1"/>
          <p:cNvSpPr/>
          <p:nvPr/>
        </p:nvSpPr>
        <p:spPr>
          <a:xfrm>
            <a:off x="4031676" y="4622748"/>
            <a:ext cx="4953000" cy="707886"/>
          </a:xfrm>
          <a:prstGeom prst="rect">
            <a:avLst/>
          </a:prstGeom>
        </p:spPr>
        <p:txBody>
          <a:bodyPr>
            <a:spAutoFit/>
          </a:bodyPr>
          <a:lstStyle/>
          <a:p>
            <a:r>
              <a:rPr lang="ru-RU" sz="2000" dirty="0">
                <a:solidFill>
                  <a:prstClr val="black"/>
                </a:solidFill>
              </a:rPr>
              <a:t>указывает на обстоятельства, возникшие после отчетной даты</a:t>
            </a:r>
          </a:p>
        </p:txBody>
      </p:sp>
      <p:sp>
        <p:nvSpPr>
          <p:cNvPr id="3" name="Прямоугольник 2"/>
          <p:cNvSpPr/>
          <p:nvPr/>
        </p:nvSpPr>
        <p:spPr>
          <a:xfrm>
            <a:off x="89642" y="4625675"/>
            <a:ext cx="3306758" cy="923330"/>
          </a:xfrm>
          <a:prstGeom prst="rect">
            <a:avLst/>
          </a:prstGeom>
        </p:spPr>
        <p:txBody>
          <a:bodyPr wrap="square">
            <a:spAutoFit/>
          </a:bodyPr>
          <a:lstStyle/>
          <a:p>
            <a:r>
              <a:rPr lang="ru-RU" dirty="0" smtClean="0">
                <a:solidFill>
                  <a:prstClr val="black"/>
                </a:solidFill>
              </a:rPr>
              <a:t>свидетельствует </a:t>
            </a:r>
            <a:r>
              <a:rPr lang="ru-RU" dirty="0">
                <a:solidFill>
                  <a:prstClr val="black"/>
                </a:solidFill>
              </a:rPr>
              <a:t>об условиях хозяйственной деятельности </a:t>
            </a:r>
          </a:p>
        </p:txBody>
      </p:sp>
      <p:sp>
        <p:nvSpPr>
          <p:cNvPr id="4" name="Прямоугольник 3"/>
          <p:cNvSpPr/>
          <p:nvPr/>
        </p:nvSpPr>
        <p:spPr>
          <a:xfrm>
            <a:off x="546200" y="1386239"/>
            <a:ext cx="8674905" cy="830997"/>
          </a:xfrm>
          <a:prstGeom prst="rect">
            <a:avLst/>
          </a:prstGeom>
        </p:spPr>
        <p:txBody>
          <a:bodyPr wrap="square">
            <a:spAutoFit/>
          </a:bodyPr>
          <a:lstStyle/>
          <a:p>
            <a:pPr lvl="0"/>
            <a:r>
              <a:rPr lang="ru-RU" sz="1600" i="1" kern="0" dirty="0">
                <a:solidFill>
                  <a:srgbClr val="000000"/>
                </a:solidFill>
                <a:latin typeface="Times New Roman"/>
                <a:ea typeface="Calibri"/>
                <a:cs typeface="Times New Roman"/>
              </a:rPr>
              <a:t>Например: подача судебного иска, причиной которого явилось событие, произошедшее уже после отчетной даты или утрата значительной части имущества в результате стихийного бедствия, произошедшего после отчетной даты</a:t>
            </a:r>
            <a:endParaRPr lang="ru-RU" sz="1588" i="1" kern="0" dirty="0">
              <a:solidFill>
                <a:prstClr val="black"/>
              </a:solidFill>
              <a:latin typeface="Times New Roman"/>
              <a:cs typeface="Times New Roman"/>
            </a:endParaRPr>
          </a:p>
        </p:txBody>
      </p:sp>
    </p:spTree>
    <p:extLst>
      <p:ext uri="{BB962C8B-B14F-4D97-AF65-F5344CB8AC3E}">
        <p14:creationId xmlns:p14="http://schemas.microsoft.com/office/powerpoint/2010/main" xmlns="" val="351360873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4472" y="286851"/>
            <a:ext cx="9452772" cy="301621"/>
          </a:xfrm>
          <a:prstGeom prst="rect">
            <a:avLst/>
          </a:prstGeom>
        </p:spPr>
        <p:txBody>
          <a:bodyPr vert="horz" wrap="square" lIns="0" tIns="0" rIns="0" bIns="0" rtlCol="0">
            <a:spAutoFit/>
          </a:bodyPr>
          <a:lstStyle/>
          <a:p>
            <a:pPr marL="302575" indent="-302575" algn="ctr"/>
            <a:r>
              <a:rPr lang="ru-RU" sz="2800" kern="1200" dirty="0" smtClean="0">
                <a:solidFill>
                  <a:schemeClr val="accent3">
                    <a:lumMod val="75000"/>
                  </a:schemeClr>
                </a:solidFill>
                <a:latin typeface="Times New Roman" panose="02020603050405020304" pitchFamily="18" charset="0"/>
                <a:ea typeface="Calibri" panose="020F0502020204030204" pitchFamily="34" charset="0"/>
                <a:cs typeface="Calibri" panose="020F0502020204030204" pitchFamily="34" charset="0"/>
              </a:rPr>
              <a:t>СПОД, </a:t>
            </a:r>
            <a:r>
              <a:rPr lang="ru-RU" sz="2800" kern="1200" dirty="0">
                <a:solidFill>
                  <a:schemeClr val="accent3">
                    <a:lumMod val="75000"/>
                  </a:schemeClr>
                </a:solidFill>
                <a:latin typeface="Times New Roman" panose="02020603050405020304" pitchFamily="18" charset="0"/>
                <a:ea typeface="Calibri" panose="020F0502020204030204" pitchFamily="34" charset="0"/>
                <a:cs typeface="Calibri" panose="020F0502020204030204" pitchFamily="34" charset="0"/>
              </a:rPr>
              <a:t>свидетельствующее об условиях </a:t>
            </a:r>
            <a:r>
              <a:rPr lang="ru-RU" sz="2800" kern="1200" dirty="0" smtClean="0">
                <a:solidFill>
                  <a:schemeClr val="accent3">
                    <a:lumMod val="75000"/>
                  </a:schemeClr>
                </a:solidFill>
                <a:latin typeface="Times New Roman" panose="02020603050405020304" pitchFamily="18" charset="0"/>
                <a:ea typeface="Calibri" panose="020F0502020204030204" pitchFamily="34" charset="0"/>
                <a:cs typeface="Calibri" panose="020F0502020204030204" pitchFamily="34" charset="0"/>
              </a:rPr>
              <a:t>деятельности</a:t>
            </a:r>
            <a:endParaRPr lang="ru-RU" sz="2800"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270485" y="4249051"/>
            <a:ext cx="5549257" cy="309637"/>
          </a:xfrm>
          <a:prstGeom prst="rect">
            <a:avLst/>
          </a:prstGeom>
          <a:noFill/>
        </p:spPr>
        <p:txBody>
          <a:bodyPr wrap="square" rtlCol="0">
            <a:spAutoFit/>
          </a:bodyPr>
          <a:lstStyle/>
          <a:p>
            <a:pPr algn="ctr" defTabSz="806867"/>
            <a:endParaRPr lang="ru-RU" sz="1412" b="1" dirty="0">
              <a:solidFill>
                <a:prstClr val="black"/>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385772" y="4738248"/>
            <a:ext cx="6278663" cy="307777"/>
          </a:xfrm>
          <a:prstGeom prst="rect">
            <a:avLst/>
          </a:prstGeom>
        </p:spPr>
        <p:txBody>
          <a:bodyPr wrap="square">
            <a:spAutoFit/>
          </a:bodyPr>
          <a:lstStyle/>
          <a:p>
            <a:pPr indent="342900" algn="just"/>
            <a:r>
              <a:rPr lang="ru-RU" sz="1400" dirty="0" smtClean="0">
                <a:solidFill>
                  <a:prstClr val="black"/>
                </a:solidFill>
                <a:latin typeface="Times New Roman" panose="02020603050405020304" pitchFamily="18" charset="0"/>
                <a:ea typeface="Times New Roman" panose="02020603050405020304" pitchFamily="18" charset="0"/>
              </a:rPr>
              <a:t>.</a:t>
            </a:r>
            <a:endParaRPr lang="ru-RU" sz="1200" dirty="0">
              <a:solidFill>
                <a:prstClr val="black"/>
              </a:solidFill>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442982" y="1056114"/>
            <a:ext cx="9204262" cy="5109091"/>
          </a:xfrm>
          <a:prstGeom prst="rect">
            <a:avLst/>
          </a:prstGeom>
        </p:spPr>
        <p:txBody>
          <a:bodyPr wrap="square">
            <a:spAutoFit/>
          </a:bodyPr>
          <a:lstStyle/>
          <a:p>
            <a:pPr marL="342900" lvl="0" indent="-342900" algn="just">
              <a:buFont typeface="Wingdings" panose="05000000000000000000" pitchFamily="2" charset="2"/>
              <a:buChar char="§"/>
            </a:pPr>
            <a:r>
              <a:rPr lang="ru-RU" sz="2400" b="1" dirty="0">
                <a:latin typeface="Times New Roman" panose="02020603050405020304" pitchFamily="18" charset="0"/>
                <a:ea typeface="Calibri" panose="020F0502020204030204" pitchFamily="34" charset="0"/>
                <a:cs typeface="Calibri" panose="020F0502020204030204" pitchFamily="34" charset="0"/>
              </a:rPr>
              <a:t>принятие решения о реорганизации </a:t>
            </a:r>
            <a:r>
              <a:rPr lang="ru-RU" sz="2400" dirty="0">
                <a:solidFill>
                  <a:prstClr val="black"/>
                </a:solidFill>
                <a:latin typeface="Times New Roman" panose="02020603050405020304" pitchFamily="18" charset="0"/>
                <a:ea typeface="Calibri" panose="020F0502020204030204" pitchFamily="34" charset="0"/>
                <a:cs typeface="Calibri" panose="020F0502020204030204" pitchFamily="34" charset="0"/>
              </a:rPr>
              <a:t>или ликвидации, изменения типа государственного (муниципального) учреждения, о котором не было известно по состоянию на отчетную </a:t>
            </a:r>
            <a:r>
              <a:rPr lang="ru-RU" sz="24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дат</a:t>
            </a:r>
            <a:endParaRPr lang="ru-RU" dirty="0"/>
          </a:p>
          <a:p>
            <a:pPr marL="342900" lvl="0" indent="-342900" algn="just">
              <a:buFont typeface="Wingdings" panose="05000000000000000000" pitchFamily="2" charset="2"/>
              <a:buChar char="§"/>
            </a:pPr>
            <a:r>
              <a:rPr lang="ru-RU" sz="2400" b="1" dirty="0">
                <a:solidFill>
                  <a:prstClr val="black"/>
                </a:solidFill>
                <a:latin typeface="Times New Roman" panose="02020603050405020304" pitchFamily="18" charset="0"/>
                <a:ea typeface="Calibri" panose="020F0502020204030204" pitchFamily="34" charset="0"/>
                <a:cs typeface="Calibri" panose="020F0502020204030204" pitchFamily="34" charset="0"/>
              </a:rPr>
              <a:t>существенное поступление или выбытие активов</a:t>
            </a:r>
            <a:r>
              <a:rPr lang="ru-RU" sz="2400" dirty="0">
                <a:solidFill>
                  <a:prstClr val="black"/>
                </a:solidFill>
                <a:latin typeface="Times New Roman" panose="02020603050405020304" pitchFamily="18" charset="0"/>
                <a:ea typeface="Calibri" panose="020F0502020204030204" pitchFamily="34" charset="0"/>
                <a:cs typeface="Calibri" panose="020F0502020204030204" pitchFamily="34" charset="0"/>
              </a:rPr>
              <a:t>, связанное с операциями, инициированными в отчетном </a:t>
            </a:r>
            <a:r>
              <a:rPr lang="ru-RU" sz="24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периоде</a:t>
            </a:r>
          </a:p>
          <a:p>
            <a:pPr marL="342900" lvl="0" indent="-342900" algn="just">
              <a:buFont typeface="Wingdings" panose="05000000000000000000" pitchFamily="2" charset="2"/>
              <a:buChar char="§"/>
            </a:pPr>
            <a:r>
              <a:rPr lang="ru-RU" sz="2400" b="1" dirty="0">
                <a:solidFill>
                  <a:prstClr val="black"/>
                </a:solidFill>
                <a:latin typeface="Times New Roman" panose="02020603050405020304" pitchFamily="18" charset="0"/>
                <a:ea typeface="Calibri" panose="020F0502020204030204" pitchFamily="34" charset="0"/>
                <a:cs typeface="Calibri" panose="020F0502020204030204" pitchFamily="34" charset="0"/>
              </a:rPr>
              <a:t>публичные объявления об изменениях государственной политики</a:t>
            </a:r>
            <a:r>
              <a:rPr lang="ru-RU" sz="2400" dirty="0">
                <a:solidFill>
                  <a:prstClr val="black"/>
                </a:solidFill>
                <a:latin typeface="Times New Roman" panose="02020603050405020304" pitchFamily="18" charset="0"/>
                <a:ea typeface="Calibri" panose="020F0502020204030204" pitchFamily="34" charset="0"/>
                <a:cs typeface="Calibri" panose="020F0502020204030204" pitchFamily="34" charset="0"/>
              </a:rPr>
              <a:t>, планов и намерений государственного органа (органа местного самоуправления (муниципального органа), осуществляющего в отношении субъекта отчетности полномочия и функции учредителя (собственника), реализация которых в ближайшем будущем существенно окажет влияние на деятельность субъекта отчетности</a:t>
            </a:r>
          </a:p>
          <a:p>
            <a:pPr lvl="0"/>
            <a:endParaRPr lang="ru-RU" sz="2400" dirty="0">
              <a:solidFill>
                <a:prstClr val="black"/>
              </a:solidFill>
              <a:latin typeface="Times New Roman" panose="02020603050405020304" pitchFamily="18" charset="0"/>
              <a:ea typeface="Calibri" panose="020F0502020204030204" pitchFamily="34" charset="0"/>
              <a:cs typeface="Calibri" panose="020F0502020204030204" pitchFamily="34" charset="0"/>
            </a:endParaRPr>
          </a:p>
          <a:p>
            <a:pPr indent="450215" algn="just"/>
            <a:endParaRPr lang="ru-RU" sz="1400" dirty="0">
              <a:solidFill>
                <a:prstClr val="black"/>
              </a:solidFill>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108</a:t>
            </a:fld>
            <a:endParaRPr lang="ru-RU" spc="-4" dirty="0">
              <a:latin typeface="Arial"/>
              <a:cs typeface="Arial"/>
            </a:endParaRPr>
          </a:p>
        </p:txBody>
      </p:sp>
    </p:spTree>
    <p:extLst>
      <p:ext uri="{BB962C8B-B14F-4D97-AF65-F5344CB8AC3E}">
        <p14:creationId xmlns:p14="http://schemas.microsoft.com/office/powerpoint/2010/main" xmlns="" val="406240609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70485" y="4249051"/>
            <a:ext cx="5549257" cy="309637"/>
          </a:xfrm>
          <a:prstGeom prst="rect">
            <a:avLst/>
          </a:prstGeom>
          <a:noFill/>
        </p:spPr>
        <p:txBody>
          <a:bodyPr wrap="square" rtlCol="0">
            <a:spAutoFit/>
          </a:bodyPr>
          <a:lstStyle/>
          <a:p>
            <a:pPr algn="ctr" defTabSz="806867"/>
            <a:endParaRPr lang="ru-RU" sz="1412" b="1" dirty="0">
              <a:solidFill>
                <a:prstClr val="black"/>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385772" y="4738248"/>
            <a:ext cx="6278663" cy="307777"/>
          </a:xfrm>
          <a:prstGeom prst="rect">
            <a:avLst/>
          </a:prstGeom>
        </p:spPr>
        <p:txBody>
          <a:bodyPr wrap="square">
            <a:spAutoFit/>
          </a:bodyPr>
          <a:lstStyle/>
          <a:p>
            <a:pPr indent="342900" algn="just"/>
            <a:r>
              <a:rPr lang="ru-RU" sz="1400" dirty="0" smtClean="0">
                <a:solidFill>
                  <a:prstClr val="black"/>
                </a:solidFill>
                <a:latin typeface="Times New Roman" panose="02020603050405020304" pitchFamily="18" charset="0"/>
                <a:ea typeface="Times New Roman" panose="02020603050405020304" pitchFamily="18" charset="0"/>
              </a:rPr>
              <a:t>.</a:t>
            </a:r>
            <a:endParaRPr lang="ru-RU" sz="1200" dirty="0">
              <a:solidFill>
                <a:prstClr val="black"/>
              </a:solidFill>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77546" y="984793"/>
            <a:ext cx="9633983" cy="5632311"/>
          </a:xfrm>
          <a:prstGeom prst="rect">
            <a:avLst/>
          </a:prstGeom>
        </p:spPr>
        <p:txBody>
          <a:bodyPr wrap="square">
            <a:spAutoFit/>
          </a:bodyPr>
          <a:lstStyle/>
          <a:p>
            <a:pPr marL="342900" indent="-342900" algn="just">
              <a:buFont typeface="Wingdings" panose="05000000000000000000" pitchFamily="2" charset="2"/>
              <a:buChar char="§"/>
            </a:pPr>
            <a:r>
              <a:rPr lang="ru-RU" sz="2400" b="1"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изменения </a:t>
            </a:r>
            <a:r>
              <a:rPr lang="ru-RU" sz="2400" b="1" dirty="0">
                <a:solidFill>
                  <a:prstClr val="black"/>
                </a:solidFill>
                <a:latin typeface="Times New Roman" panose="02020603050405020304" pitchFamily="18" charset="0"/>
                <a:ea typeface="Calibri" panose="020F0502020204030204" pitchFamily="34" charset="0"/>
                <a:cs typeface="Calibri" panose="020F0502020204030204" pitchFamily="34" charset="0"/>
              </a:rPr>
              <a:t>законодательства</a:t>
            </a:r>
            <a:r>
              <a:rPr lang="ru-RU" sz="2400" dirty="0">
                <a:solidFill>
                  <a:prstClr val="black"/>
                </a:solidFill>
                <a:latin typeface="Times New Roman" panose="02020603050405020304" pitchFamily="18" charset="0"/>
                <a:ea typeface="Calibri" panose="020F0502020204030204" pitchFamily="34" charset="0"/>
                <a:cs typeface="Calibri" panose="020F0502020204030204" pitchFamily="34" charset="0"/>
              </a:rPr>
              <a:t>, в том числе утверждение нормативных правовых актов, оформляющих начало реализации, изменение и прекращение государственных программ и проектов, заключение и прекращение действия договоров и соглашений, а также иные решения, исполнение которых в ближайшем будущем существенно повлияет на величину активов, обязательств, доходов и расходов субъекта отчетности; </a:t>
            </a:r>
            <a:endParaRPr lang="ru-RU" sz="2400" dirty="0">
              <a:solidFill>
                <a:prstClr val="black"/>
              </a:solidFill>
              <a:latin typeface="Times New Roman" panose="02020603050405020304" pitchFamily="18" charset="0"/>
              <a:ea typeface="Calibri" panose="020F0502020204030204" pitchFamily="34" charset="0"/>
            </a:endParaRPr>
          </a:p>
          <a:p>
            <a:pPr marL="342900" indent="-342900" algn="just">
              <a:buFont typeface="Wingdings" panose="05000000000000000000" pitchFamily="2" charset="2"/>
              <a:buChar char="§"/>
            </a:pPr>
            <a:r>
              <a:rPr lang="ru-RU" sz="2400" b="1"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изменение </a:t>
            </a:r>
            <a:r>
              <a:rPr lang="ru-RU" sz="2400" b="1" dirty="0">
                <a:solidFill>
                  <a:prstClr val="black"/>
                </a:solidFill>
                <a:latin typeface="Times New Roman" panose="02020603050405020304" pitchFamily="18" charset="0"/>
                <a:ea typeface="Calibri" panose="020F0502020204030204" pitchFamily="34" charset="0"/>
                <a:cs typeface="Calibri" panose="020F0502020204030204" pitchFamily="34" charset="0"/>
              </a:rPr>
              <a:t>величины активов и (или) обязательств</a:t>
            </a:r>
            <a:r>
              <a:rPr lang="ru-RU" sz="2400" dirty="0">
                <a:solidFill>
                  <a:prstClr val="black"/>
                </a:solidFill>
                <a:latin typeface="Times New Roman" panose="02020603050405020304" pitchFamily="18" charset="0"/>
                <a:ea typeface="Calibri" panose="020F0502020204030204" pitchFamily="34" charset="0"/>
                <a:cs typeface="Calibri" panose="020F0502020204030204" pitchFamily="34" charset="0"/>
              </a:rPr>
              <a:t>, произошедшее в результате существенного изменения после отчетной даты </a:t>
            </a:r>
            <a:r>
              <a:rPr lang="ru-RU" sz="2400" b="1" dirty="0">
                <a:solidFill>
                  <a:prstClr val="black"/>
                </a:solidFill>
                <a:latin typeface="Times New Roman" panose="02020603050405020304" pitchFamily="18" charset="0"/>
                <a:ea typeface="Calibri" panose="020F0502020204030204" pitchFamily="34" charset="0"/>
                <a:cs typeface="Calibri" panose="020F0502020204030204" pitchFamily="34" charset="0"/>
              </a:rPr>
              <a:t>курсов иностранных </a:t>
            </a:r>
            <a:r>
              <a:rPr lang="ru-RU" sz="2400" b="1"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валют</a:t>
            </a:r>
            <a:endParaRPr lang="ru-RU" sz="2400" b="1" dirty="0">
              <a:solidFill>
                <a:prstClr val="black"/>
              </a:solidFill>
              <a:latin typeface="Times New Roman" panose="02020603050405020304" pitchFamily="18" charset="0"/>
              <a:ea typeface="Calibri" panose="020F0502020204030204" pitchFamily="34" charset="0"/>
            </a:endParaRPr>
          </a:p>
          <a:p>
            <a:pPr marL="342900" indent="-342900" algn="just">
              <a:buFont typeface="Wingdings" panose="05000000000000000000" pitchFamily="2" charset="2"/>
              <a:buChar char="§"/>
            </a:pPr>
            <a:r>
              <a:rPr lang="ru-RU" sz="24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принятие </a:t>
            </a:r>
            <a:r>
              <a:rPr lang="ru-RU" sz="2400" dirty="0">
                <a:solidFill>
                  <a:prstClr val="black"/>
                </a:solidFill>
                <a:latin typeface="Times New Roman" panose="02020603050405020304" pitchFamily="18" charset="0"/>
                <a:ea typeface="Calibri" panose="020F0502020204030204" pitchFamily="34" charset="0"/>
                <a:cs typeface="Calibri" panose="020F0502020204030204" pitchFamily="34" charset="0"/>
              </a:rPr>
              <a:t>после отчетной даты решений о прощении долга по кредиту (займу, ссуде), возникшего до отчетной </a:t>
            </a:r>
            <a:r>
              <a:rPr lang="ru-RU" sz="24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даты</a:t>
            </a:r>
            <a:endParaRPr lang="ru-RU" sz="2400" dirty="0">
              <a:solidFill>
                <a:prstClr val="black"/>
              </a:solidFill>
              <a:latin typeface="Times New Roman" panose="02020603050405020304" pitchFamily="18" charset="0"/>
              <a:ea typeface="Calibri" panose="020F0502020204030204" pitchFamily="34" charset="0"/>
            </a:endParaRPr>
          </a:p>
          <a:p>
            <a:pPr marL="342900" indent="-342900" algn="just">
              <a:buFont typeface="Wingdings" panose="05000000000000000000" pitchFamily="2" charset="2"/>
              <a:buChar char="§"/>
            </a:pPr>
            <a:r>
              <a:rPr lang="ru-RU" sz="2400" b="1"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начало </a:t>
            </a:r>
            <a:r>
              <a:rPr lang="ru-RU" sz="2400" b="1" dirty="0">
                <a:solidFill>
                  <a:prstClr val="black"/>
                </a:solidFill>
                <a:latin typeface="Times New Roman" panose="02020603050405020304" pitchFamily="18" charset="0"/>
                <a:ea typeface="Calibri" panose="020F0502020204030204" pitchFamily="34" charset="0"/>
                <a:cs typeface="Calibri" panose="020F0502020204030204" pitchFamily="34" charset="0"/>
              </a:rPr>
              <a:t>судебного производства</a:t>
            </a:r>
            <a:r>
              <a:rPr lang="ru-RU" sz="2400" dirty="0">
                <a:solidFill>
                  <a:prstClr val="black"/>
                </a:solidFill>
                <a:latin typeface="Times New Roman" panose="02020603050405020304" pitchFamily="18" charset="0"/>
                <a:ea typeface="Calibri" panose="020F0502020204030204" pitchFamily="34" charset="0"/>
                <a:cs typeface="Calibri" panose="020F0502020204030204" pitchFamily="34" charset="0"/>
              </a:rPr>
              <a:t>, связанного исключительно с событиями, произошедшими после отчетной </a:t>
            </a:r>
            <a:r>
              <a:rPr lang="ru-RU" sz="24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даты</a:t>
            </a:r>
            <a:endParaRPr lang="ru-RU" sz="2400" dirty="0">
              <a:solidFill>
                <a:prstClr val="black"/>
              </a:solidFill>
              <a:latin typeface="Times New Roman" panose="02020603050405020304" pitchFamily="18" charset="0"/>
              <a:ea typeface="Calibri" panose="020F0502020204030204" pitchFamily="34" charset="0"/>
            </a:endParaRPr>
          </a:p>
          <a:p>
            <a:pPr indent="450215" algn="just"/>
            <a:endParaRPr lang="ru-RU" sz="2400" dirty="0">
              <a:solidFill>
                <a:prstClr val="black"/>
              </a:solidFill>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109</a:t>
            </a:fld>
            <a:endParaRPr lang="ru-RU" spc="-4" dirty="0">
              <a:latin typeface="Arial"/>
              <a:cs typeface="Arial"/>
            </a:endParaRPr>
          </a:p>
        </p:txBody>
      </p:sp>
      <p:sp>
        <p:nvSpPr>
          <p:cNvPr id="2" name="Прямоугольник 1"/>
          <p:cNvSpPr/>
          <p:nvPr/>
        </p:nvSpPr>
        <p:spPr>
          <a:xfrm>
            <a:off x="228353" y="194517"/>
            <a:ext cx="9633520" cy="523220"/>
          </a:xfrm>
          <a:prstGeom prst="rect">
            <a:avLst/>
          </a:prstGeom>
        </p:spPr>
        <p:txBody>
          <a:bodyPr wrap="square">
            <a:spAutoFit/>
          </a:bodyPr>
          <a:lstStyle/>
          <a:p>
            <a:r>
              <a:rPr lang="ru-RU" sz="2800" b="1" dirty="0">
                <a:solidFill>
                  <a:srgbClr val="9BBB59">
                    <a:lumMod val="75000"/>
                  </a:srgbClr>
                </a:solidFill>
                <a:latin typeface="Times New Roman" panose="02020603050405020304" pitchFamily="18" charset="0"/>
                <a:ea typeface="Calibri" panose="020F0502020204030204" pitchFamily="34" charset="0"/>
                <a:cs typeface="Calibri" panose="020F0502020204030204" pitchFamily="34" charset="0"/>
              </a:rPr>
              <a:t>СПОД, свидетельствующее об условиях деятельности</a:t>
            </a:r>
            <a:endParaRPr lang="ru-RU" dirty="0"/>
          </a:p>
        </p:txBody>
      </p:sp>
    </p:spTree>
    <p:extLst>
      <p:ext uri="{BB962C8B-B14F-4D97-AF65-F5344CB8AC3E}">
        <p14:creationId xmlns:p14="http://schemas.microsoft.com/office/powerpoint/2010/main" xmlns="" val="18792684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4018713" y="821406"/>
            <a:ext cx="6555846" cy="45386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Прямоугольник 4"/>
          <p:cNvSpPr/>
          <p:nvPr/>
        </p:nvSpPr>
        <p:spPr>
          <a:xfrm>
            <a:off x="269333" y="4547007"/>
            <a:ext cx="8669068" cy="707886"/>
          </a:xfrm>
          <a:prstGeom prst="rect">
            <a:avLst/>
          </a:prstGeom>
        </p:spPr>
        <p:txBody>
          <a:bodyPr wrap="square">
            <a:spAutoFit/>
          </a:bodyPr>
          <a:lstStyle/>
          <a:p>
            <a:r>
              <a:rPr lang="ru-RU" sz="40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способ их издания (утверждения)</a:t>
            </a:r>
            <a:r>
              <a:rPr lang="ru-RU" dirty="0">
                <a:ln w="0"/>
                <a:solidFill>
                  <a:schemeClr val="accent1"/>
                </a:solidFill>
                <a:effectLst>
                  <a:outerShdw blurRad="38100" dist="25400" dir="5400000" algn="ctr" rotWithShape="0">
                    <a:srgbClr val="6E747A">
                      <a:alpha val="43000"/>
                    </a:srgbClr>
                  </a:outerShdw>
                </a:effectLst>
              </a:rPr>
              <a:t> </a:t>
            </a:r>
          </a:p>
        </p:txBody>
      </p:sp>
      <p:sp>
        <p:nvSpPr>
          <p:cNvPr id="7" name="Прямоугольник 6"/>
          <p:cNvSpPr/>
          <p:nvPr/>
        </p:nvSpPr>
        <p:spPr>
          <a:xfrm>
            <a:off x="194471" y="98692"/>
            <a:ext cx="9789970" cy="707886"/>
          </a:xfrm>
          <a:prstGeom prst="rect">
            <a:avLst/>
          </a:prstGeom>
        </p:spPr>
        <p:txBody>
          <a:bodyPr wrap="square">
            <a:spAutoFit/>
          </a:bodyPr>
          <a:lstStyle/>
          <a:p>
            <a:pPr algn="ctr"/>
            <a:r>
              <a:rPr lang="ru-RU" sz="40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выбор формы оформления правовых актов </a:t>
            </a:r>
          </a:p>
        </p:txBody>
      </p:sp>
      <p:sp>
        <p:nvSpPr>
          <p:cNvPr id="8" name="TextBox 7"/>
          <p:cNvSpPr txBox="1"/>
          <p:nvPr/>
        </p:nvSpPr>
        <p:spPr>
          <a:xfrm>
            <a:off x="444946" y="1536514"/>
            <a:ext cx="1641988" cy="584775"/>
          </a:xfrm>
          <a:prstGeom prst="rect">
            <a:avLst/>
          </a:prstGeom>
          <a:noFill/>
        </p:spPr>
        <p:txBody>
          <a:bodyPr wrap="none" rtlCol="0">
            <a:spAutoFit/>
          </a:bodyPr>
          <a:lstStyle/>
          <a:p>
            <a:r>
              <a:rPr lang="ru-RU" sz="3200" dirty="0">
                <a:latin typeface="Times New Roman" panose="02020603050405020304" pitchFamily="18" charset="0"/>
                <a:cs typeface="Times New Roman" panose="02020603050405020304" pitchFamily="18" charset="0"/>
              </a:rPr>
              <a:t>приказы</a:t>
            </a:r>
          </a:p>
        </p:txBody>
      </p:sp>
      <p:sp>
        <p:nvSpPr>
          <p:cNvPr id="9" name="TextBox 8"/>
          <p:cNvSpPr txBox="1"/>
          <p:nvPr/>
        </p:nvSpPr>
        <p:spPr>
          <a:xfrm>
            <a:off x="1286593" y="2798351"/>
            <a:ext cx="3285485" cy="584775"/>
          </a:xfrm>
          <a:prstGeom prst="rect">
            <a:avLst/>
          </a:prstGeom>
          <a:noFill/>
        </p:spPr>
        <p:txBody>
          <a:bodyPr wrap="square" rtlCol="0">
            <a:spAutoFit/>
          </a:bodyPr>
          <a:lstStyle/>
          <a:p>
            <a:r>
              <a:rPr lang="ru-RU" sz="3200" dirty="0" smtClean="0">
                <a:latin typeface="Times New Roman" panose="02020603050405020304" pitchFamily="18" charset="0"/>
                <a:cs typeface="Times New Roman" panose="02020603050405020304" pitchFamily="18" charset="0"/>
              </a:rPr>
              <a:t>постановления</a:t>
            </a:r>
            <a:endParaRPr lang="ru-RU" sz="32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696475" y="2213576"/>
            <a:ext cx="3476439" cy="584775"/>
          </a:xfrm>
          <a:prstGeom prst="rect">
            <a:avLst/>
          </a:prstGeom>
        </p:spPr>
        <p:txBody>
          <a:bodyPr wrap="square">
            <a:spAutoFit/>
          </a:bodyPr>
          <a:lstStyle/>
          <a:p>
            <a:r>
              <a:rPr lang="ru-RU" dirty="0" smtClean="0"/>
              <a:t> </a:t>
            </a:r>
            <a:r>
              <a:rPr lang="ru-RU" sz="3200" dirty="0">
                <a:latin typeface="Times New Roman" panose="02020603050405020304" pitchFamily="18" charset="0"/>
                <a:cs typeface="Times New Roman" panose="02020603050405020304" pitchFamily="18" charset="0"/>
              </a:rPr>
              <a:t>распоряжения</a:t>
            </a:r>
          </a:p>
        </p:txBody>
      </p:sp>
      <p:sp>
        <p:nvSpPr>
          <p:cNvPr id="13" name="Прямоугольник 12"/>
          <p:cNvSpPr/>
          <p:nvPr/>
        </p:nvSpPr>
        <p:spPr>
          <a:xfrm>
            <a:off x="2707697" y="3415035"/>
            <a:ext cx="1630575" cy="584775"/>
          </a:xfrm>
          <a:prstGeom prst="rect">
            <a:avLst/>
          </a:prstGeom>
        </p:spPr>
        <p:txBody>
          <a:bodyPr wrap="none">
            <a:spAutoFit/>
          </a:bodyPr>
          <a:lstStyle/>
          <a:p>
            <a:r>
              <a:rPr lang="ru-RU" sz="3200" dirty="0" smtClean="0">
                <a:latin typeface="Times New Roman" panose="02020603050405020304" pitchFamily="18" charset="0"/>
                <a:cs typeface="Times New Roman" panose="02020603050405020304" pitchFamily="18" charset="0"/>
              </a:rPr>
              <a:t>порядки</a:t>
            </a:r>
            <a:endParaRPr lang="ru-RU" sz="3200" dirty="0">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4718974" y="5392487"/>
            <a:ext cx="4914546"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dirty="0" smtClean="0"/>
              <a:t>  </a:t>
            </a:r>
            <a:r>
              <a:rPr lang="ru-RU" sz="2400" dirty="0">
                <a:latin typeface="Times New Roman" panose="02020603050405020304" pitchFamily="18" charset="0"/>
                <a:cs typeface="Times New Roman" panose="02020603050405020304" pitchFamily="18" charset="0"/>
              </a:rPr>
              <a:t>принятием отдельного </a:t>
            </a:r>
            <a:r>
              <a:rPr lang="ru-RU" sz="2400" dirty="0" smtClean="0">
                <a:latin typeface="Times New Roman" panose="02020603050405020304" pitchFamily="18" charset="0"/>
                <a:cs typeface="Times New Roman" panose="02020603050405020304" pitchFamily="18" charset="0"/>
              </a:rPr>
              <a:t>акта</a:t>
            </a:r>
            <a:endParaRPr lang="ru-RU" sz="2400" dirty="0">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290744" y="5421624"/>
            <a:ext cx="3727969"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2400" dirty="0">
                <a:latin typeface="Times New Roman" panose="02020603050405020304" pitchFamily="18" charset="0"/>
                <a:cs typeface="Times New Roman" panose="02020603050405020304" pitchFamily="18" charset="0"/>
              </a:rPr>
              <a:t>грифом «</a:t>
            </a:r>
            <a:r>
              <a:rPr lang="ru-RU" sz="2400" dirty="0" smtClean="0">
                <a:latin typeface="Times New Roman" panose="02020603050405020304" pitchFamily="18" charset="0"/>
                <a:cs typeface="Times New Roman" panose="02020603050405020304" pitchFamily="18" charset="0"/>
              </a:rPr>
              <a:t>Утверждено»</a:t>
            </a:r>
            <a:endParaRPr lang="ru-RU" sz="24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495168" y="6050019"/>
            <a:ext cx="9188574" cy="830997"/>
          </a:xfrm>
          <a:prstGeom prst="rect">
            <a:avLst/>
          </a:prstGeom>
          <a:noFill/>
        </p:spPr>
        <p:txBody>
          <a:bodyPr wrap="square" rtlCol="0">
            <a:spAutoFit/>
          </a:bodyPr>
          <a:lstStyle/>
          <a:p>
            <a:r>
              <a:rPr lang="ru-RU" sz="2400" b="1" dirty="0">
                <a:solidFill>
                  <a:prstClr val="black"/>
                </a:solidFill>
                <a:latin typeface="Times New Roman" panose="02020603050405020304" pitchFamily="18" charset="0"/>
                <a:cs typeface="Times New Roman" panose="02020603050405020304" pitchFamily="18" charset="0"/>
              </a:rPr>
              <a:t>находится в компетенции субъекта </a:t>
            </a:r>
            <a:r>
              <a:rPr lang="ru-RU" sz="2400" b="1" dirty="0" smtClean="0">
                <a:solidFill>
                  <a:prstClr val="black"/>
                </a:solidFill>
                <a:latin typeface="Times New Roman" panose="02020603050405020304" pitchFamily="18" charset="0"/>
                <a:cs typeface="Times New Roman" panose="02020603050405020304" pitchFamily="18" charset="0"/>
              </a:rPr>
              <a:t>учета (из сложившейся практики делопроизводства)</a:t>
            </a:r>
            <a:endParaRPr lang="ru-RU" sz="2400" b="1" dirty="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p:txBody>
          <a:bodyPr/>
          <a:lstStyle/>
          <a:p>
            <a:fld id="{C318D0E1-6172-4638-BCC1-0B70ED483AF8}" type="slidenum">
              <a:rPr lang="ru-RU" smtClean="0"/>
              <a:pPr/>
              <a:t>11</a:t>
            </a:fld>
            <a:endParaRPr lang="ru-RU"/>
          </a:p>
        </p:txBody>
      </p:sp>
    </p:spTree>
    <p:extLst>
      <p:ext uri="{BB962C8B-B14F-4D97-AF65-F5344CB8AC3E}">
        <p14:creationId xmlns:p14="http://schemas.microsoft.com/office/powerpoint/2010/main" xmlns="" val="21490589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16"/>
          <p:cNvCxnSpPr/>
          <p:nvPr/>
        </p:nvCxnSpPr>
        <p:spPr>
          <a:xfrm>
            <a:off x="9221105" y="265643"/>
            <a:ext cx="0" cy="226483"/>
          </a:xfrm>
          <a:prstGeom prst="line">
            <a:avLst/>
          </a:prstGeom>
          <a:ln w="12700" cmpd="sng">
            <a:solidFill>
              <a:srgbClr val="DEAA46"/>
            </a:solidFill>
            <a:prstDash val="solid"/>
          </a:ln>
          <a:effectLst/>
        </p:spPr>
        <p:style>
          <a:lnRef idx="2">
            <a:schemeClr val="accent1"/>
          </a:lnRef>
          <a:fillRef idx="0">
            <a:schemeClr val="accent1"/>
          </a:fillRef>
          <a:effectRef idx="1">
            <a:schemeClr val="accent1"/>
          </a:effectRef>
          <a:fontRef idx="minor">
            <a:schemeClr val="tx1"/>
          </a:fontRef>
        </p:style>
      </p:cxnSp>
      <p:sp>
        <p:nvSpPr>
          <p:cNvPr id="36" name="Номер слайда 14"/>
          <p:cNvSpPr>
            <a:spLocks noGrp="1"/>
          </p:cNvSpPr>
          <p:nvPr>
            <p:ph type="sldNum" sz="quarter" idx="12"/>
          </p:nvPr>
        </p:nvSpPr>
        <p:spPr>
          <a:xfrm>
            <a:off x="9022081" y="179387"/>
            <a:ext cx="627094" cy="365125"/>
          </a:xfrm>
        </p:spPr>
        <p:txBody>
          <a:bodyPr/>
          <a:lstStyle/>
          <a:p>
            <a:fld id="{B2D350B4-811D-9C49-8D4A-B431FFD45952}" type="slidenum">
              <a:rPr lang="en-US" b="1" smtClean="0">
                <a:solidFill>
                  <a:srgbClr val="C79023"/>
                </a:solidFill>
              </a:rPr>
              <a:pPr/>
              <a:t>110</a:t>
            </a:fld>
            <a:endParaRPr lang="en-US" b="1" dirty="0">
              <a:solidFill>
                <a:srgbClr val="C79023"/>
              </a:solidFill>
            </a:endParaRPr>
          </a:p>
        </p:txBody>
      </p:sp>
      <p:sp>
        <p:nvSpPr>
          <p:cNvPr id="41" name="Title 1">
            <a:extLst>
              <a:ext uri="{FF2B5EF4-FFF2-40B4-BE49-F238E27FC236}">
                <a16:creationId xmlns="" xmlns:a16="http://schemas.microsoft.com/office/drawing/2014/main" id="{D2BE57DE-FA7A-44BC-B8D6-F3B300F4C69D}"/>
              </a:ext>
            </a:extLst>
          </p:cNvPr>
          <p:cNvSpPr txBox="1">
            <a:spLocks/>
          </p:cNvSpPr>
          <p:nvPr/>
        </p:nvSpPr>
        <p:spPr>
          <a:xfrm>
            <a:off x="524338" y="856419"/>
            <a:ext cx="8857324" cy="94357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ru-RU" sz="2600" b="1" dirty="0">
                <a:solidFill>
                  <a:srgbClr val="077A3E"/>
                </a:solidFill>
                <a:latin typeface="Times New Roman" panose="02020603050405020304" pitchFamily="18" charset="0"/>
                <a:cs typeface="Times New Roman" panose="02020603050405020304" pitchFamily="18" charset="0"/>
              </a:rPr>
              <a:t>Событие после отчетной даты</a:t>
            </a:r>
          </a:p>
        </p:txBody>
      </p:sp>
      <p:sp>
        <p:nvSpPr>
          <p:cNvPr id="5" name="Title 1">
            <a:extLst>
              <a:ext uri="{FF2B5EF4-FFF2-40B4-BE49-F238E27FC236}">
                <a16:creationId xmlns="" xmlns:a16="http://schemas.microsoft.com/office/drawing/2014/main" id="{A016F90E-4B39-4700-AA07-06B738DE2E9C}"/>
              </a:ext>
            </a:extLst>
          </p:cNvPr>
          <p:cNvSpPr txBox="1">
            <a:spLocks/>
          </p:cNvSpPr>
          <p:nvPr/>
        </p:nvSpPr>
        <p:spPr>
          <a:xfrm>
            <a:off x="310303" y="4779348"/>
            <a:ext cx="9285394" cy="167225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ru-RU" sz="2000" dirty="0">
                <a:solidFill>
                  <a:prstClr val="black"/>
                </a:solidFill>
                <a:latin typeface="Times New Roman" panose="02020603050405020304" pitchFamily="18" charset="0"/>
                <a:cs typeface="Times New Roman" panose="02020603050405020304" pitchFamily="18" charset="0"/>
              </a:rPr>
              <a:t>Если решение о реорганизации или ликвидации (упразднении) субъекта отчетности принято в период между отчетной датой и датой подписания бухгалтерской (финансовой) отчетности за отчетный период, информация об указанном событии раскрывается в бухгалтерской (финансовой) отчетности в порядке, предусмотренном пунктом 12 Стандарта.</a:t>
            </a:r>
          </a:p>
        </p:txBody>
      </p:sp>
      <p:sp>
        <p:nvSpPr>
          <p:cNvPr id="2" name="TextBox 1">
            <a:extLst>
              <a:ext uri="{FF2B5EF4-FFF2-40B4-BE49-F238E27FC236}">
                <a16:creationId xmlns="" xmlns:a16="http://schemas.microsoft.com/office/drawing/2014/main" id="{5B3D315F-1CB3-4047-825F-41F9EF02288B}"/>
              </a:ext>
            </a:extLst>
          </p:cNvPr>
          <p:cNvSpPr txBox="1"/>
          <p:nvPr/>
        </p:nvSpPr>
        <p:spPr>
          <a:xfrm>
            <a:off x="751490" y="1865298"/>
            <a:ext cx="4660121" cy="769441"/>
          </a:xfrm>
          <a:prstGeom prst="homePlate">
            <a:avLst>
              <a:gd name="adj" fmla="val 50000"/>
            </a:avLst>
          </a:prstGeom>
          <a:noFill/>
          <a:ln>
            <a:solidFill>
              <a:schemeClr val="accent1"/>
            </a:solidFill>
          </a:ln>
        </p:spPr>
        <p:txBody>
          <a:bodyPr wrap="square" rtlCol="0">
            <a:spAutoFit/>
          </a:bodyPr>
          <a:lstStyle/>
          <a:p>
            <a:pPr defTabSz="457200"/>
            <a:r>
              <a:rPr lang="ru-RU" sz="2200" dirty="0">
                <a:solidFill>
                  <a:prstClr val="black"/>
                </a:solidFill>
                <a:latin typeface="Times New Roman" panose="02020603050405020304" pitchFamily="18" charset="0"/>
                <a:cs typeface="Times New Roman" panose="02020603050405020304" pitchFamily="18" charset="0"/>
              </a:rPr>
              <a:t>Решение о реорганизации или ликвидации (упразднении)</a:t>
            </a:r>
          </a:p>
        </p:txBody>
      </p:sp>
      <p:sp>
        <p:nvSpPr>
          <p:cNvPr id="3" name="TextBox 2">
            <a:extLst>
              <a:ext uri="{FF2B5EF4-FFF2-40B4-BE49-F238E27FC236}">
                <a16:creationId xmlns="" xmlns:a16="http://schemas.microsoft.com/office/drawing/2014/main" id="{0A205BF8-6127-43E6-BD2E-948FAA2619B5}"/>
              </a:ext>
            </a:extLst>
          </p:cNvPr>
          <p:cNvSpPr txBox="1"/>
          <p:nvPr/>
        </p:nvSpPr>
        <p:spPr>
          <a:xfrm>
            <a:off x="5411611" y="1799995"/>
            <a:ext cx="3393723" cy="860748"/>
          </a:xfrm>
          <a:prstGeom prst="rect">
            <a:avLst/>
          </a:prstGeom>
          <a:noFill/>
          <a:ln>
            <a:solidFill>
              <a:schemeClr val="accent1"/>
            </a:solidFill>
          </a:ln>
        </p:spPr>
        <p:txBody>
          <a:bodyPr wrap="square" rtlCol="0">
            <a:noAutofit/>
          </a:bodyPr>
          <a:lstStyle/>
          <a:p>
            <a:pPr algn="ctr" defTabSz="457200"/>
            <a:r>
              <a:rPr lang="ru-RU" sz="2200" dirty="0">
                <a:solidFill>
                  <a:prstClr val="black"/>
                </a:solidFill>
                <a:latin typeface="Times New Roman" panose="02020603050405020304" pitchFamily="18" charset="0"/>
                <a:cs typeface="Times New Roman" panose="02020603050405020304" pitchFamily="18" charset="0"/>
              </a:rPr>
              <a:t>Допущение непрерывности</a:t>
            </a:r>
          </a:p>
        </p:txBody>
      </p:sp>
      <p:cxnSp>
        <p:nvCxnSpPr>
          <p:cNvPr id="6" name="Прямая соединительная линия 5">
            <a:extLst>
              <a:ext uri="{FF2B5EF4-FFF2-40B4-BE49-F238E27FC236}">
                <a16:creationId xmlns="" xmlns:a16="http://schemas.microsoft.com/office/drawing/2014/main" id="{5864035E-6BFF-4257-85B9-B22D3A4D9D88}"/>
              </a:ext>
            </a:extLst>
          </p:cNvPr>
          <p:cNvCxnSpPr/>
          <p:nvPr/>
        </p:nvCxnSpPr>
        <p:spPr>
          <a:xfrm>
            <a:off x="5778500" y="1540933"/>
            <a:ext cx="2568223" cy="14732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Прямая соединительная линия 7">
            <a:extLst>
              <a:ext uri="{FF2B5EF4-FFF2-40B4-BE49-F238E27FC236}">
                <a16:creationId xmlns="" xmlns:a16="http://schemas.microsoft.com/office/drawing/2014/main" id="{429444F6-3F88-4D8A-AFA3-35DCF7D3572D}"/>
              </a:ext>
            </a:extLst>
          </p:cNvPr>
          <p:cNvCxnSpPr>
            <a:cxnSpLocks/>
          </p:cNvCxnSpPr>
          <p:nvPr/>
        </p:nvCxnSpPr>
        <p:spPr>
          <a:xfrm flipH="1">
            <a:off x="5925257" y="1493769"/>
            <a:ext cx="2219677" cy="163889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 xmlns:a16="http://schemas.microsoft.com/office/drawing/2014/main" id="{1FB6FA89-B588-4128-B01D-D024A44B5CCD}"/>
              </a:ext>
            </a:extLst>
          </p:cNvPr>
          <p:cNvSpPr txBox="1"/>
          <p:nvPr/>
        </p:nvSpPr>
        <p:spPr>
          <a:xfrm>
            <a:off x="752121" y="3953936"/>
            <a:ext cx="8053212" cy="430887"/>
          </a:xfrm>
          <a:prstGeom prst="rect">
            <a:avLst/>
          </a:prstGeom>
          <a:noFill/>
          <a:ln>
            <a:solidFill>
              <a:srgbClr val="0070C0"/>
            </a:solidFill>
          </a:ln>
        </p:spPr>
        <p:txBody>
          <a:bodyPr wrap="square" rtlCol="0">
            <a:spAutoFit/>
          </a:bodyPr>
          <a:lstStyle/>
          <a:p>
            <a:pPr algn="ctr" defTabSz="457200"/>
            <a:r>
              <a:rPr lang="ru-RU" sz="2200" dirty="0">
                <a:solidFill>
                  <a:prstClr val="black"/>
                </a:solidFill>
                <a:latin typeface="Times New Roman" panose="02020603050405020304" pitchFamily="18" charset="0"/>
                <a:cs typeface="Times New Roman" panose="02020603050405020304" pitchFamily="18" charset="0"/>
              </a:rPr>
              <a:t>Формирование отчетности с учетом особенностей</a:t>
            </a:r>
          </a:p>
        </p:txBody>
      </p:sp>
      <p:sp>
        <p:nvSpPr>
          <p:cNvPr id="12" name="Стрелка: вправо 11">
            <a:extLst>
              <a:ext uri="{FF2B5EF4-FFF2-40B4-BE49-F238E27FC236}">
                <a16:creationId xmlns="" xmlns:a16="http://schemas.microsoft.com/office/drawing/2014/main" id="{9E0103EA-BBAA-40ED-AC3F-25278D206B20}"/>
              </a:ext>
            </a:extLst>
          </p:cNvPr>
          <p:cNvSpPr/>
          <p:nvPr/>
        </p:nvSpPr>
        <p:spPr>
          <a:xfrm rot="5400000" flipV="1">
            <a:off x="4163595" y="3016515"/>
            <a:ext cx="1049867" cy="59619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white"/>
              </a:solidFill>
            </a:endParaRPr>
          </a:p>
        </p:txBody>
      </p:sp>
    </p:spTree>
    <p:extLst>
      <p:ext uri="{BB962C8B-B14F-4D97-AF65-F5344CB8AC3E}">
        <p14:creationId xmlns:p14="http://schemas.microsoft.com/office/powerpoint/2010/main" xmlns="" val="52247313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16"/>
          <p:cNvCxnSpPr/>
          <p:nvPr/>
        </p:nvCxnSpPr>
        <p:spPr>
          <a:xfrm>
            <a:off x="9221105" y="265643"/>
            <a:ext cx="0" cy="226483"/>
          </a:xfrm>
          <a:prstGeom prst="line">
            <a:avLst/>
          </a:prstGeom>
          <a:ln w="12700" cmpd="sng">
            <a:solidFill>
              <a:srgbClr val="DEAA46"/>
            </a:solidFill>
            <a:prstDash val="solid"/>
          </a:ln>
          <a:effectLst/>
        </p:spPr>
        <p:style>
          <a:lnRef idx="2">
            <a:schemeClr val="accent1"/>
          </a:lnRef>
          <a:fillRef idx="0">
            <a:schemeClr val="accent1"/>
          </a:fillRef>
          <a:effectRef idx="1">
            <a:schemeClr val="accent1"/>
          </a:effectRef>
          <a:fontRef idx="minor">
            <a:schemeClr val="tx1"/>
          </a:fontRef>
        </p:style>
      </p:cxnSp>
      <p:sp>
        <p:nvSpPr>
          <p:cNvPr id="36" name="Номер слайда 14"/>
          <p:cNvSpPr>
            <a:spLocks noGrp="1"/>
          </p:cNvSpPr>
          <p:nvPr>
            <p:ph type="sldNum" sz="quarter" idx="12"/>
          </p:nvPr>
        </p:nvSpPr>
        <p:spPr>
          <a:xfrm>
            <a:off x="9022081" y="179387"/>
            <a:ext cx="627094" cy="365125"/>
          </a:xfrm>
        </p:spPr>
        <p:txBody>
          <a:bodyPr/>
          <a:lstStyle/>
          <a:p>
            <a:fld id="{B2D350B4-811D-9C49-8D4A-B431FFD45952}" type="slidenum">
              <a:rPr lang="en-US" b="1" smtClean="0">
                <a:solidFill>
                  <a:srgbClr val="C79023"/>
                </a:solidFill>
              </a:rPr>
              <a:pPr/>
              <a:t>111</a:t>
            </a:fld>
            <a:endParaRPr lang="en-US" b="1" dirty="0">
              <a:solidFill>
                <a:srgbClr val="C79023"/>
              </a:solidFill>
            </a:endParaRPr>
          </a:p>
        </p:txBody>
      </p:sp>
      <p:sp>
        <p:nvSpPr>
          <p:cNvPr id="41" name="Title 1">
            <a:extLst>
              <a:ext uri="{FF2B5EF4-FFF2-40B4-BE49-F238E27FC236}">
                <a16:creationId xmlns="" xmlns:a16="http://schemas.microsoft.com/office/drawing/2014/main" id="{D2BE57DE-FA7A-44BC-B8D6-F3B300F4C69D}"/>
              </a:ext>
            </a:extLst>
          </p:cNvPr>
          <p:cNvSpPr txBox="1">
            <a:spLocks/>
          </p:cNvSpPr>
          <p:nvPr/>
        </p:nvSpPr>
        <p:spPr>
          <a:xfrm>
            <a:off x="524338" y="886692"/>
            <a:ext cx="8857324" cy="665018"/>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ru-RU" sz="2800" b="1" dirty="0">
                <a:solidFill>
                  <a:srgbClr val="077A3E"/>
                </a:solidFill>
                <a:latin typeface="Times New Roman" panose="02020603050405020304" pitchFamily="18" charset="0"/>
                <a:cs typeface="Times New Roman" panose="02020603050405020304" pitchFamily="18" charset="0"/>
              </a:rPr>
              <a:t>Бюджетная отчетность</a:t>
            </a:r>
          </a:p>
        </p:txBody>
      </p:sp>
      <p:sp>
        <p:nvSpPr>
          <p:cNvPr id="19" name="Title 1">
            <a:extLst>
              <a:ext uri="{FF2B5EF4-FFF2-40B4-BE49-F238E27FC236}">
                <a16:creationId xmlns="" xmlns:a16="http://schemas.microsoft.com/office/drawing/2014/main" id="{B286BC3B-43F6-462E-B028-978528B7FEF5}"/>
              </a:ext>
            </a:extLst>
          </p:cNvPr>
          <p:cNvSpPr txBox="1">
            <a:spLocks/>
          </p:cNvSpPr>
          <p:nvPr/>
        </p:nvSpPr>
        <p:spPr>
          <a:xfrm>
            <a:off x="519510" y="5927340"/>
            <a:ext cx="8857324" cy="665018"/>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ru-RU" sz="2400" b="1" dirty="0">
                <a:solidFill>
                  <a:srgbClr val="077A3E"/>
                </a:solidFill>
                <a:latin typeface="Times New Roman" panose="02020603050405020304" pitchFamily="18" charset="0"/>
                <a:cs typeface="Times New Roman" panose="02020603050405020304" pitchFamily="18" charset="0"/>
              </a:rPr>
              <a:t>Событие после отчетной даты, </a:t>
            </a:r>
            <a:r>
              <a:rPr lang="ru-RU" sz="2400" b="1" dirty="0" smtClean="0">
                <a:solidFill>
                  <a:srgbClr val="077A3E"/>
                </a:solidFill>
                <a:latin typeface="Times New Roman" panose="02020603050405020304" pitchFamily="18" charset="0"/>
                <a:cs typeface="Times New Roman" panose="02020603050405020304" pitchFamily="18" charset="0"/>
              </a:rPr>
              <a:t>свидетельствующие на </a:t>
            </a:r>
            <a:r>
              <a:rPr lang="ru-RU" sz="2400" b="1" dirty="0">
                <a:solidFill>
                  <a:srgbClr val="077A3E"/>
                </a:solidFill>
                <a:latin typeface="Times New Roman" panose="02020603050405020304" pitchFamily="18" charset="0"/>
                <a:cs typeface="Times New Roman" panose="02020603050405020304" pitchFamily="18" charset="0"/>
              </a:rPr>
              <a:t>условия</a:t>
            </a:r>
          </a:p>
        </p:txBody>
      </p:sp>
      <p:grpSp>
        <p:nvGrpSpPr>
          <p:cNvPr id="2" name="Группа 27">
            <a:extLst>
              <a:ext uri="{FF2B5EF4-FFF2-40B4-BE49-F238E27FC236}">
                <a16:creationId xmlns="" xmlns:a16="http://schemas.microsoft.com/office/drawing/2014/main" id="{C353C5AA-5A54-4F4E-8C47-EDB6453CF0DB}"/>
              </a:ext>
            </a:extLst>
          </p:cNvPr>
          <p:cNvGrpSpPr/>
          <p:nvPr/>
        </p:nvGrpSpPr>
        <p:grpSpPr>
          <a:xfrm>
            <a:off x="655572" y="1484785"/>
            <a:ext cx="8721261" cy="4296883"/>
            <a:chOff x="567108" y="1254703"/>
            <a:chExt cx="8050395" cy="4296883"/>
          </a:xfrm>
        </p:grpSpPr>
        <p:sp>
          <p:nvSpPr>
            <p:cNvPr id="22" name="TextBox 21">
              <a:extLst>
                <a:ext uri="{FF2B5EF4-FFF2-40B4-BE49-F238E27FC236}">
                  <a16:creationId xmlns="" xmlns:a16="http://schemas.microsoft.com/office/drawing/2014/main" id="{8B58FCE4-DE26-430A-A9B3-D4BAFFCF4672}"/>
                </a:ext>
              </a:extLst>
            </p:cNvPr>
            <p:cNvSpPr txBox="1"/>
            <p:nvPr/>
          </p:nvSpPr>
          <p:spPr>
            <a:xfrm>
              <a:off x="2782293" y="4905255"/>
              <a:ext cx="2607733" cy="646331"/>
            </a:xfrm>
            <a:prstGeom prst="rect">
              <a:avLst/>
            </a:prstGeom>
            <a:noFill/>
          </p:spPr>
          <p:txBody>
            <a:bodyPr wrap="square" rtlCol="0">
              <a:spAutoFit/>
            </a:bodyPr>
            <a:lstStyle/>
            <a:p>
              <a:pPr algn="ctr" defTabSz="457200"/>
              <a:r>
                <a:rPr lang="ru-RU" i="1" dirty="0">
                  <a:solidFill>
                    <a:prstClr val="black"/>
                  </a:solidFill>
                  <a:latin typeface="Times New Roman" panose="02020603050405020304" pitchFamily="18" charset="0"/>
                  <a:cs typeface="Times New Roman" panose="02020603050405020304" pitchFamily="18" charset="0"/>
                </a:rPr>
                <a:t>1. Решение о реорганизации</a:t>
              </a:r>
            </a:p>
          </p:txBody>
        </p:sp>
        <p:grpSp>
          <p:nvGrpSpPr>
            <p:cNvPr id="3" name="Группа 20">
              <a:extLst>
                <a:ext uri="{FF2B5EF4-FFF2-40B4-BE49-F238E27FC236}">
                  <a16:creationId xmlns="" xmlns:a16="http://schemas.microsoft.com/office/drawing/2014/main" id="{A1C13C47-BAB8-471B-ACAD-2E89FD03A315}"/>
                </a:ext>
              </a:extLst>
            </p:cNvPr>
            <p:cNvGrpSpPr/>
            <p:nvPr/>
          </p:nvGrpSpPr>
          <p:grpSpPr>
            <a:xfrm>
              <a:off x="567108" y="1254703"/>
              <a:ext cx="8050395" cy="3650552"/>
              <a:chOff x="567108" y="1254703"/>
              <a:chExt cx="8050395" cy="3650552"/>
            </a:xfrm>
          </p:grpSpPr>
          <p:cxnSp>
            <p:nvCxnSpPr>
              <p:cNvPr id="23" name="Прямая со стрелкой 22">
                <a:extLst>
                  <a:ext uri="{FF2B5EF4-FFF2-40B4-BE49-F238E27FC236}">
                    <a16:creationId xmlns="" xmlns:a16="http://schemas.microsoft.com/office/drawing/2014/main" id="{64FD853B-7181-4D89-BB93-9C9C0C5B486A}"/>
                  </a:ext>
                </a:extLst>
              </p:cNvPr>
              <p:cNvCxnSpPr>
                <a:cxnSpLocks/>
              </p:cNvCxnSpPr>
              <p:nvPr/>
            </p:nvCxnSpPr>
            <p:spPr>
              <a:xfrm flipV="1">
                <a:off x="2304202" y="2186646"/>
                <a:ext cx="1" cy="567254"/>
              </a:xfrm>
              <a:prstGeom prst="straightConnector1">
                <a:avLst/>
              </a:prstGeom>
              <a:ln>
                <a:prstDash val="sysDot"/>
                <a:tailEnd type="triangle" w="lg" len="lg"/>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 xmlns:a16="http://schemas.microsoft.com/office/drawing/2014/main" id="{532AF774-A45B-49E6-A22A-48F5BAC4035E}"/>
                  </a:ext>
                </a:extLst>
              </p:cNvPr>
              <p:cNvSpPr txBox="1"/>
              <p:nvPr/>
            </p:nvSpPr>
            <p:spPr>
              <a:xfrm>
                <a:off x="998099" y="1254703"/>
                <a:ext cx="2933129" cy="923330"/>
              </a:xfrm>
              <a:prstGeom prst="rect">
                <a:avLst/>
              </a:prstGeom>
              <a:noFill/>
            </p:spPr>
            <p:txBody>
              <a:bodyPr wrap="square" rtlCol="0">
                <a:spAutoFit/>
              </a:bodyPr>
              <a:lstStyle/>
              <a:p>
                <a:pPr algn="ctr" defTabSz="457200"/>
                <a:r>
                  <a:rPr lang="ru-RU" i="1" dirty="0">
                    <a:solidFill>
                      <a:prstClr val="black"/>
                    </a:solidFill>
                    <a:latin typeface="Times New Roman" panose="02020603050405020304" pitchFamily="18" charset="0"/>
                    <a:cs typeface="Times New Roman" panose="02020603050405020304" pitchFamily="18" charset="0"/>
                  </a:rPr>
                  <a:t> </a:t>
                </a:r>
              </a:p>
              <a:p>
                <a:pPr algn="ctr" defTabSz="457200"/>
                <a:r>
                  <a:rPr lang="ru-RU" i="1" dirty="0">
                    <a:solidFill>
                      <a:prstClr val="black"/>
                    </a:solidFill>
                    <a:latin typeface="Times New Roman" panose="02020603050405020304" pitchFamily="18" charset="0"/>
                    <a:cs typeface="Times New Roman" panose="02020603050405020304" pitchFamily="18" charset="0"/>
                  </a:rPr>
                  <a:t>балансовые счета забалансовые счета</a:t>
                </a:r>
              </a:p>
            </p:txBody>
          </p:sp>
          <p:pic>
            <p:nvPicPr>
              <p:cNvPr id="5" name="Рисунок 4" descr="Запрещено">
                <a:extLst>
                  <a:ext uri="{FF2B5EF4-FFF2-40B4-BE49-F238E27FC236}">
                    <a16:creationId xmlns="" xmlns:a16="http://schemas.microsoft.com/office/drawing/2014/main" id="{251E1CC6-F193-48BD-874F-3F97401304E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185147" y="1468219"/>
                <a:ext cx="374096" cy="374096"/>
              </a:xfrm>
              <a:prstGeom prst="rect">
                <a:avLst/>
              </a:prstGeom>
            </p:spPr>
          </p:pic>
          <p:pic>
            <p:nvPicPr>
              <p:cNvPr id="20" name="Рисунок 19" descr="Запрещено">
                <a:extLst>
                  <a:ext uri="{FF2B5EF4-FFF2-40B4-BE49-F238E27FC236}">
                    <a16:creationId xmlns="" xmlns:a16="http://schemas.microsoft.com/office/drawing/2014/main" id="{FD5582DA-B946-4719-9AC9-DFA73297B20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71499" y="1812550"/>
                <a:ext cx="374096" cy="374096"/>
              </a:xfrm>
              <a:prstGeom prst="rect">
                <a:avLst/>
              </a:prstGeom>
            </p:spPr>
          </p:pic>
          <p:sp>
            <p:nvSpPr>
              <p:cNvPr id="26" name="TextBox 25">
                <a:extLst>
                  <a:ext uri="{FF2B5EF4-FFF2-40B4-BE49-F238E27FC236}">
                    <a16:creationId xmlns="" xmlns:a16="http://schemas.microsoft.com/office/drawing/2014/main" id="{4D283D46-CC5E-441F-9FE9-A38631C2C446}"/>
                  </a:ext>
                </a:extLst>
              </p:cNvPr>
              <p:cNvSpPr txBox="1"/>
              <p:nvPr/>
            </p:nvSpPr>
            <p:spPr>
              <a:xfrm>
                <a:off x="2782293" y="2549845"/>
                <a:ext cx="2607733" cy="646331"/>
              </a:xfrm>
              <a:prstGeom prst="rect">
                <a:avLst/>
              </a:prstGeom>
              <a:noFill/>
            </p:spPr>
            <p:txBody>
              <a:bodyPr wrap="square" rtlCol="0">
                <a:spAutoFit/>
              </a:bodyPr>
              <a:lstStyle/>
              <a:p>
                <a:pPr algn="ctr" defTabSz="457200"/>
                <a:r>
                  <a:rPr lang="ru-RU" i="1" dirty="0">
                    <a:solidFill>
                      <a:prstClr val="black"/>
                    </a:solidFill>
                    <a:latin typeface="Times New Roman" panose="02020603050405020304" pitchFamily="18" charset="0"/>
                    <a:cs typeface="Times New Roman" panose="02020603050405020304" pitchFamily="18" charset="0"/>
                  </a:rPr>
                  <a:t>2. Отражение в Пояснениях</a:t>
                </a:r>
              </a:p>
            </p:txBody>
          </p:sp>
          <p:grpSp>
            <p:nvGrpSpPr>
              <p:cNvPr id="4" name="Группа 17">
                <a:extLst>
                  <a:ext uri="{FF2B5EF4-FFF2-40B4-BE49-F238E27FC236}">
                    <a16:creationId xmlns="" xmlns:a16="http://schemas.microsoft.com/office/drawing/2014/main" id="{2E08A831-2FA7-4BF6-8333-E01612AC9BBF}"/>
                  </a:ext>
                </a:extLst>
              </p:cNvPr>
              <p:cNvGrpSpPr/>
              <p:nvPr/>
            </p:nvGrpSpPr>
            <p:grpSpPr>
              <a:xfrm>
                <a:off x="567108" y="2560310"/>
                <a:ext cx="8050395" cy="2344945"/>
                <a:chOff x="567108" y="2560310"/>
                <a:chExt cx="8050395" cy="2344945"/>
              </a:xfrm>
            </p:grpSpPr>
            <p:grpSp>
              <p:nvGrpSpPr>
                <p:cNvPr id="9" name="Группа 15">
                  <a:extLst>
                    <a:ext uri="{FF2B5EF4-FFF2-40B4-BE49-F238E27FC236}">
                      <a16:creationId xmlns="" xmlns:a16="http://schemas.microsoft.com/office/drawing/2014/main" id="{FB54CEDD-D23B-4DA3-AC26-6025B440CABF}"/>
                    </a:ext>
                  </a:extLst>
                </p:cNvPr>
                <p:cNvGrpSpPr/>
                <p:nvPr/>
              </p:nvGrpSpPr>
              <p:grpSpPr>
                <a:xfrm>
                  <a:off x="567108" y="2560310"/>
                  <a:ext cx="8050395" cy="2344945"/>
                  <a:chOff x="609600" y="2153284"/>
                  <a:chExt cx="8050395" cy="2344945"/>
                </a:xfrm>
              </p:grpSpPr>
              <p:sp>
                <p:nvSpPr>
                  <p:cNvPr id="6" name="Стрелка: пятиугольник 5">
                    <a:extLst>
                      <a:ext uri="{FF2B5EF4-FFF2-40B4-BE49-F238E27FC236}">
                        <a16:creationId xmlns="" xmlns:a16="http://schemas.microsoft.com/office/drawing/2014/main" id="{09973AD9-F0B8-4C97-8B85-70D96A482DCB}"/>
                      </a:ext>
                    </a:extLst>
                  </p:cNvPr>
                  <p:cNvSpPr/>
                  <p:nvPr/>
                </p:nvSpPr>
                <p:spPr>
                  <a:xfrm>
                    <a:off x="609600" y="3428999"/>
                    <a:ext cx="8050395" cy="450273"/>
                  </a:xfrm>
                  <a:prstGeom prst="homePlate">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a:endParaRPr lang="ru-RU">
                      <a:solidFill>
                        <a:prstClr val="white"/>
                      </a:solidFill>
                    </a:endParaRPr>
                  </a:p>
                </p:txBody>
              </p:sp>
              <p:sp>
                <p:nvSpPr>
                  <p:cNvPr id="7" name="Равнобедренный треугольник 6">
                    <a:extLst>
                      <a:ext uri="{FF2B5EF4-FFF2-40B4-BE49-F238E27FC236}">
                        <a16:creationId xmlns="" xmlns:a16="http://schemas.microsoft.com/office/drawing/2014/main" id="{175D113F-EE64-4D8A-BF1A-0011F1F33951}"/>
                      </a:ext>
                    </a:extLst>
                  </p:cNvPr>
                  <p:cNvSpPr/>
                  <p:nvPr/>
                </p:nvSpPr>
                <p:spPr>
                  <a:xfrm>
                    <a:off x="2126672" y="3048000"/>
                    <a:ext cx="484909" cy="831272"/>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white"/>
                      </a:solidFill>
                    </a:endParaRPr>
                  </a:p>
                </p:txBody>
              </p:sp>
              <p:sp>
                <p:nvSpPr>
                  <p:cNvPr id="11" name="Равнобедренный треугольник 10">
                    <a:extLst>
                      <a:ext uri="{FF2B5EF4-FFF2-40B4-BE49-F238E27FC236}">
                        <a16:creationId xmlns="" xmlns:a16="http://schemas.microsoft.com/office/drawing/2014/main" id="{6D8FF11A-B2F0-4E0F-B297-EACE056DD5C1}"/>
                      </a:ext>
                    </a:extLst>
                  </p:cNvPr>
                  <p:cNvSpPr/>
                  <p:nvPr/>
                </p:nvSpPr>
                <p:spPr>
                  <a:xfrm>
                    <a:off x="5488343" y="3028639"/>
                    <a:ext cx="484909" cy="831272"/>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white"/>
                      </a:solidFill>
                    </a:endParaRPr>
                  </a:p>
                </p:txBody>
              </p:sp>
              <p:sp>
                <p:nvSpPr>
                  <p:cNvPr id="12" name="Равнобедренный треугольник 11">
                    <a:extLst>
                      <a:ext uri="{FF2B5EF4-FFF2-40B4-BE49-F238E27FC236}">
                        <a16:creationId xmlns="" xmlns:a16="http://schemas.microsoft.com/office/drawing/2014/main" id="{29812E6A-B9F0-4842-BBA4-EA6027937040}"/>
                      </a:ext>
                    </a:extLst>
                  </p:cNvPr>
                  <p:cNvSpPr/>
                  <p:nvPr/>
                </p:nvSpPr>
                <p:spPr>
                  <a:xfrm>
                    <a:off x="7266777" y="3028639"/>
                    <a:ext cx="484909" cy="831272"/>
                  </a:xfrm>
                  <a:prstGeom prst="triangle">
                    <a:avLst/>
                  </a:prstGeom>
                  <a:gradFill>
                    <a:gsLst>
                      <a:gs pos="0">
                        <a:srgbClr val="FF0000"/>
                      </a:gs>
                      <a:gs pos="100000">
                        <a:schemeClr val="accent6">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white"/>
                      </a:solidFill>
                    </a:endParaRPr>
                  </a:p>
                </p:txBody>
              </p:sp>
              <p:sp>
                <p:nvSpPr>
                  <p:cNvPr id="8" name="TextBox 7">
                    <a:extLst>
                      <a:ext uri="{FF2B5EF4-FFF2-40B4-BE49-F238E27FC236}">
                        <a16:creationId xmlns="" xmlns:a16="http://schemas.microsoft.com/office/drawing/2014/main" id="{04BB67EC-D1C5-48ED-B533-BFBA26BD6F13}"/>
                      </a:ext>
                    </a:extLst>
                  </p:cNvPr>
                  <p:cNvSpPr txBox="1"/>
                  <p:nvPr/>
                </p:nvSpPr>
                <p:spPr>
                  <a:xfrm>
                    <a:off x="1756061" y="2307181"/>
                    <a:ext cx="1226129" cy="646331"/>
                  </a:xfrm>
                  <a:prstGeom prst="rect">
                    <a:avLst/>
                  </a:prstGeom>
                  <a:noFill/>
                </p:spPr>
                <p:txBody>
                  <a:bodyPr wrap="square" rtlCol="0">
                    <a:spAutoFit/>
                  </a:bodyPr>
                  <a:lstStyle/>
                  <a:p>
                    <a:pPr algn="ctr" defTabSz="457200"/>
                    <a:r>
                      <a:rPr lang="ru-RU" b="1" dirty="0">
                        <a:solidFill>
                          <a:prstClr val="black"/>
                        </a:solidFill>
                        <a:latin typeface="Times New Roman" panose="02020603050405020304" pitchFamily="18" charset="0"/>
                        <a:cs typeface="Times New Roman" panose="02020603050405020304" pitchFamily="18" charset="0"/>
                      </a:rPr>
                      <a:t>Отчетная дата</a:t>
                    </a:r>
                  </a:p>
                </p:txBody>
              </p:sp>
              <p:sp>
                <p:nvSpPr>
                  <p:cNvPr id="14" name="TextBox 13">
                    <a:extLst>
                      <a:ext uri="{FF2B5EF4-FFF2-40B4-BE49-F238E27FC236}">
                        <a16:creationId xmlns="" xmlns:a16="http://schemas.microsoft.com/office/drawing/2014/main" id="{2989BF1D-32CA-47AA-816E-8FAEDEE8ED8F}"/>
                      </a:ext>
                    </a:extLst>
                  </p:cNvPr>
                  <p:cNvSpPr txBox="1"/>
                  <p:nvPr/>
                </p:nvSpPr>
                <p:spPr>
                  <a:xfrm>
                    <a:off x="5176009" y="2153284"/>
                    <a:ext cx="1117484" cy="923330"/>
                  </a:xfrm>
                  <a:prstGeom prst="rect">
                    <a:avLst/>
                  </a:prstGeom>
                  <a:noFill/>
                </p:spPr>
                <p:txBody>
                  <a:bodyPr wrap="square" rtlCol="0">
                    <a:spAutoFit/>
                  </a:bodyPr>
                  <a:lstStyle/>
                  <a:p>
                    <a:pPr algn="ctr" defTabSz="457200"/>
                    <a:r>
                      <a:rPr lang="ru-RU" b="1" dirty="0">
                        <a:solidFill>
                          <a:prstClr val="black"/>
                        </a:solidFill>
                        <a:latin typeface="Times New Roman" panose="02020603050405020304" pitchFamily="18" charset="0"/>
                        <a:cs typeface="Times New Roman" panose="02020603050405020304" pitchFamily="18" charset="0"/>
                      </a:rPr>
                      <a:t>Дата подписания</a:t>
                    </a:r>
                  </a:p>
                </p:txBody>
              </p:sp>
              <p:sp>
                <p:nvSpPr>
                  <p:cNvPr id="15" name="TextBox 14">
                    <a:extLst>
                      <a:ext uri="{FF2B5EF4-FFF2-40B4-BE49-F238E27FC236}">
                        <a16:creationId xmlns="" xmlns:a16="http://schemas.microsoft.com/office/drawing/2014/main" id="{394A70E8-B6C7-4AD5-836B-E4A746DC734A}"/>
                      </a:ext>
                    </a:extLst>
                  </p:cNvPr>
                  <p:cNvSpPr txBox="1"/>
                  <p:nvPr/>
                </p:nvSpPr>
                <p:spPr>
                  <a:xfrm>
                    <a:off x="6865378" y="2256885"/>
                    <a:ext cx="1287706" cy="646331"/>
                  </a:xfrm>
                  <a:prstGeom prst="rect">
                    <a:avLst/>
                  </a:prstGeom>
                  <a:noFill/>
                </p:spPr>
                <p:txBody>
                  <a:bodyPr wrap="square" rtlCol="0">
                    <a:spAutoFit/>
                  </a:bodyPr>
                  <a:lstStyle/>
                  <a:p>
                    <a:pPr algn="ctr" defTabSz="457200"/>
                    <a:r>
                      <a:rPr lang="ru-RU" b="1" dirty="0">
                        <a:solidFill>
                          <a:prstClr val="black"/>
                        </a:solidFill>
                        <a:latin typeface="Times New Roman" panose="02020603050405020304" pitchFamily="18" charset="0"/>
                        <a:cs typeface="Times New Roman" panose="02020603050405020304" pitchFamily="18" charset="0"/>
                      </a:rPr>
                      <a:t>Дата принятия</a:t>
                    </a:r>
                  </a:p>
                </p:txBody>
              </p:sp>
              <p:sp>
                <p:nvSpPr>
                  <p:cNvPr id="13" name="Стрелка: вниз 12">
                    <a:extLst>
                      <a:ext uri="{FF2B5EF4-FFF2-40B4-BE49-F238E27FC236}">
                        <a16:creationId xmlns="" xmlns:a16="http://schemas.microsoft.com/office/drawing/2014/main" id="{5F397204-3184-4F78-AF10-B5E227165755}"/>
                      </a:ext>
                    </a:extLst>
                  </p:cNvPr>
                  <p:cNvSpPr/>
                  <p:nvPr/>
                </p:nvSpPr>
                <p:spPr>
                  <a:xfrm>
                    <a:off x="3805487" y="3907899"/>
                    <a:ext cx="646331" cy="590330"/>
                  </a:xfrm>
                  <a:prstGeom prst="downArrow">
                    <a:avLst>
                      <a:gd name="adj1" fmla="val 35453"/>
                      <a:gd name="adj2" fmla="val 56560"/>
                    </a:avLst>
                  </a:prstGeom>
                  <a:gradFill>
                    <a:gsLst>
                      <a:gs pos="0">
                        <a:srgbClr val="C79023"/>
                      </a:gs>
                      <a:gs pos="100000">
                        <a:schemeClr val="accent6">
                          <a:lumMod val="75000"/>
                        </a:schemeClr>
                      </a:gs>
                    </a:gsLst>
                  </a:gradFill>
                  <a:ln>
                    <a:solidFill>
                      <a:srgbClr val="C7902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dirty="0">
                      <a:solidFill>
                        <a:prstClr val="black"/>
                      </a:solidFill>
                    </a:endParaRPr>
                  </a:p>
                </p:txBody>
              </p:sp>
              <p:sp>
                <p:nvSpPr>
                  <p:cNvPr id="25" name="Стрелка: вниз 24">
                    <a:extLst>
                      <a:ext uri="{FF2B5EF4-FFF2-40B4-BE49-F238E27FC236}">
                        <a16:creationId xmlns="" xmlns:a16="http://schemas.microsoft.com/office/drawing/2014/main" id="{87E0B4F5-928B-4D9F-9F47-BBC180A3B61D}"/>
                      </a:ext>
                    </a:extLst>
                  </p:cNvPr>
                  <p:cNvSpPr/>
                  <p:nvPr/>
                </p:nvSpPr>
                <p:spPr>
                  <a:xfrm flipV="1">
                    <a:off x="3805487" y="2806779"/>
                    <a:ext cx="646331" cy="590330"/>
                  </a:xfrm>
                  <a:prstGeom prst="downArrow">
                    <a:avLst>
                      <a:gd name="adj1" fmla="val 35453"/>
                      <a:gd name="adj2" fmla="val 56560"/>
                    </a:avLst>
                  </a:prstGeom>
                  <a:gradFill>
                    <a:gsLst>
                      <a:gs pos="0">
                        <a:srgbClr val="C79023"/>
                      </a:gs>
                      <a:gs pos="100000">
                        <a:schemeClr val="accent6">
                          <a:lumMod val="75000"/>
                        </a:schemeClr>
                      </a:gs>
                    </a:gsLst>
                  </a:gradFill>
                  <a:ln>
                    <a:solidFill>
                      <a:srgbClr val="C7902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black"/>
                      </a:solidFill>
                    </a:endParaRPr>
                  </a:p>
                </p:txBody>
              </p:sp>
            </p:grpSp>
            <p:cxnSp>
              <p:nvCxnSpPr>
                <p:cNvPr id="27" name="Прямая со стрелкой 26">
                  <a:extLst>
                    <a:ext uri="{FF2B5EF4-FFF2-40B4-BE49-F238E27FC236}">
                      <a16:creationId xmlns="" xmlns:a16="http://schemas.microsoft.com/office/drawing/2014/main" id="{6589B4BC-6657-42D2-8CF4-6DCA2E429559}"/>
                    </a:ext>
                  </a:extLst>
                </p:cNvPr>
                <p:cNvCxnSpPr>
                  <a:cxnSpLocks/>
                </p:cNvCxnSpPr>
                <p:nvPr/>
              </p:nvCxnSpPr>
              <p:spPr>
                <a:xfrm>
                  <a:off x="2939698" y="2890012"/>
                  <a:ext cx="2395812" cy="1"/>
                </a:xfrm>
                <a:prstGeom prst="straightConnector1">
                  <a:avLst/>
                </a:prstGeom>
                <a:ln>
                  <a:prstDash val="sysDot"/>
                  <a:tailEnd type="triangle" w="lg" len="lg"/>
                </a:ln>
              </p:spPr>
              <p:style>
                <a:lnRef idx="2">
                  <a:schemeClr val="accent1"/>
                </a:lnRef>
                <a:fillRef idx="0">
                  <a:schemeClr val="accent1"/>
                </a:fillRef>
                <a:effectRef idx="1">
                  <a:schemeClr val="accent1"/>
                </a:effectRef>
                <a:fontRef idx="minor">
                  <a:schemeClr val="tx1"/>
                </a:fontRef>
              </p:style>
            </p:cxnSp>
          </p:grpSp>
        </p:grpSp>
      </p:grpSp>
      <p:sp>
        <p:nvSpPr>
          <p:cNvPr id="30" name="TextBox 29">
            <a:extLst>
              <a:ext uri="{FF2B5EF4-FFF2-40B4-BE49-F238E27FC236}">
                <a16:creationId xmlns="" xmlns:a16="http://schemas.microsoft.com/office/drawing/2014/main" id="{E469458B-8C25-465E-952F-CD4922C7D09D}"/>
              </a:ext>
            </a:extLst>
          </p:cNvPr>
          <p:cNvSpPr txBox="1"/>
          <p:nvPr/>
        </p:nvSpPr>
        <p:spPr>
          <a:xfrm>
            <a:off x="6722029" y="1070294"/>
            <a:ext cx="3081634" cy="1452384"/>
          </a:xfrm>
          <a:prstGeom prst="cloudCallout">
            <a:avLst>
              <a:gd name="adj1" fmla="val -91050"/>
              <a:gd name="adj2" fmla="val 58086"/>
            </a:avLst>
          </a:prstGeom>
          <a:noFill/>
          <a:ln>
            <a:solidFill>
              <a:schemeClr val="accent1">
                <a:shade val="95000"/>
                <a:satMod val="105000"/>
              </a:schemeClr>
            </a:solidFill>
          </a:ln>
        </p:spPr>
        <p:txBody>
          <a:bodyPr wrap="square" rtlCol="0">
            <a:spAutoFit/>
          </a:bodyPr>
          <a:lstStyle/>
          <a:p>
            <a:pPr algn="ctr" defTabSz="457200"/>
            <a:r>
              <a:rPr lang="ru-RU" sz="1400" dirty="0">
                <a:solidFill>
                  <a:srgbClr val="0070C0"/>
                </a:solidFill>
                <a:latin typeface="Times New Roman" panose="02020603050405020304" pitchFamily="18" charset="0"/>
                <a:cs typeface="Times New Roman" panose="02020603050405020304" pitchFamily="18" charset="0"/>
              </a:rPr>
              <a:t>Краткое описание СПОД и оценка последствий в денежном выражении</a:t>
            </a:r>
          </a:p>
        </p:txBody>
      </p:sp>
    </p:spTree>
    <p:extLst>
      <p:ext uri="{BB962C8B-B14F-4D97-AF65-F5344CB8AC3E}">
        <p14:creationId xmlns:p14="http://schemas.microsoft.com/office/powerpoint/2010/main" xmlns="" val="276954688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16"/>
          <p:cNvCxnSpPr/>
          <p:nvPr/>
        </p:nvCxnSpPr>
        <p:spPr>
          <a:xfrm>
            <a:off x="9221105" y="265643"/>
            <a:ext cx="0" cy="226483"/>
          </a:xfrm>
          <a:prstGeom prst="line">
            <a:avLst/>
          </a:prstGeom>
          <a:ln w="12700" cmpd="sng">
            <a:solidFill>
              <a:srgbClr val="DEAA46"/>
            </a:solidFill>
            <a:prstDash val="solid"/>
          </a:ln>
          <a:effectLst/>
        </p:spPr>
        <p:style>
          <a:lnRef idx="2">
            <a:schemeClr val="accent1"/>
          </a:lnRef>
          <a:fillRef idx="0">
            <a:schemeClr val="accent1"/>
          </a:fillRef>
          <a:effectRef idx="1">
            <a:schemeClr val="accent1"/>
          </a:effectRef>
          <a:fontRef idx="minor">
            <a:schemeClr val="tx1"/>
          </a:fontRef>
        </p:style>
      </p:cxnSp>
      <p:sp>
        <p:nvSpPr>
          <p:cNvPr id="36" name="Номер слайда 14"/>
          <p:cNvSpPr>
            <a:spLocks noGrp="1"/>
          </p:cNvSpPr>
          <p:nvPr>
            <p:ph type="sldNum" sz="quarter" idx="12"/>
          </p:nvPr>
        </p:nvSpPr>
        <p:spPr>
          <a:xfrm>
            <a:off x="9022081" y="179387"/>
            <a:ext cx="627094" cy="365125"/>
          </a:xfrm>
        </p:spPr>
        <p:txBody>
          <a:bodyPr/>
          <a:lstStyle/>
          <a:p>
            <a:fld id="{B2D350B4-811D-9C49-8D4A-B431FFD45952}" type="slidenum">
              <a:rPr lang="en-US" b="1" smtClean="0">
                <a:solidFill>
                  <a:srgbClr val="C79023"/>
                </a:solidFill>
              </a:rPr>
              <a:pPr/>
              <a:t>112</a:t>
            </a:fld>
            <a:endParaRPr lang="en-US" b="1" dirty="0">
              <a:solidFill>
                <a:srgbClr val="C79023"/>
              </a:solidFill>
            </a:endParaRPr>
          </a:p>
        </p:txBody>
      </p:sp>
      <p:sp>
        <p:nvSpPr>
          <p:cNvPr id="41" name="Title 1">
            <a:extLst>
              <a:ext uri="{FF2B5EF4-FFF2-40B4-BE49-F238E27FC236}">
                <a16:creationId xmlns="" xmlns:a16="http://schemas.microsoft.com/office/drawing/2014/main" id="{D2BE57DE-FA7A-44BC-B8D6-F3B300F4C69D}"/>
              </a:ext>
            </a:extLst>
          </p:cNvPr>
          <p:cNvSpPr txBox="1">
            <a:spLocks/>
          </p:cNvSpPr>
          <p:nvPr/>
        </p:nvSpPr>
        <p:spPr>
          <a:xfrm>
            <a:off x="524338" y="856419"/>
            <a:ext cx="8857324" cy="94357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ru-RU" sz="2600" b="1" dirty="0">
                <a:solidFill>
                  <a:srgbClr val="077A3E"/>
                </a:solidFill>
                <a:latin typeface="Times New Roman" panose="02020603050405020304" pitchFamily="18" charset="0"/>
                <a:cs typeface="Times New Roman" panose="02020603050405020304" pitchFamily="18" charset="0"/>
              </a:rPr>
              <a:t>Событие после отчетной даты</a:t>
            </a:r>
          </a:p>
        </p:txBody>
      </p:sp>
      <p:sp>
        <p:nvSpPr>
          <p:cNvPr id="5" name="Title 1">
            <a:extLst>
              <a:ext uri="{FF2B5EF4-FFF2-40B4-BE49-F238E27FC236}">
                <a16:creationId xmlns="" xmlns:a16="http://schemas.microsoft.com/office/drawing/2014/main" id="{A016F90E-4B39-4700-AA07-06B738DE2E9C}"/>
              </a:ext>
            </a:extLst>
          </p:cNvPr>
          <p:cNvSpPr txBox="1">
            <a:spLocks/>
          </p:cNvSpPr>
          <p:nvPr/>
        </p:nvSpPr>
        <p:spPr>
          <a:xfrm>
            <a:off x="310302" y="1799996"/>
            <a:ext cx="9285394" cy="407727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lnSpc>
                <a:spcPct val="114000"/>
              </a:lnSpc>
            </a:pPr>
            <a:r>
              <a:rPr lang="ru-RU" sz="2400" dirty="0" smtClean="0">
                <a:solidFill>
                  <a:prstClr val="black"/>
                </a:solidFill>
                <a:latin typeface="Times New Roman" panose="02020603050405020304" pitchFamily="18" charset="0"/>
                <a:cs typeface="Times New Roman" panose="02020603050405020304" pitchFamily="18" charset="0"/>
              </a:rPr>
              <a:t> </a:t>
            </a:r>
            <a:r>
              <a:rPr lang="ru-RU" sz="2400" dirty="0">
                <a:solidFill>
                  <a:prstClr val="black"/>
                </a:solidFill>
                <a:latin typeface="Times New Roman" panose="02020603050405020304" pitchFamily="18" charset="0"/>
                <a:cs typeface="Times New Roman" panose="02020603050405020304" pitchFamily="18" charset="0"/>
              </a:rPr>
              <a:t>Если допущение о непрерывности деятельности перестает быть применимым, также необходимо рассмотреть, не приводит ли изменение обстоятельств к возникновению дополнительных обязательств или вступлению в силу положений в кредитных договорах, которые ведут к </a:t>
            </a:r>
            <a:r>
              <a:rPr lang="ru-RU" sz="2400" dirty="0" err="1">
                <a:solidFill>
                  <a:prstClr val="black"/>
                </a:solidFill>
                <a:latin typeface="Times New Roman" panose="02020603050405020304" pitchFamily="18" charset="0"/>
                <a:cs typeface="Times New Roman" panose="02020603050405020304" pitchFamily="18" charset="0"/>
              </a:rPr>
              <a:t>реклассификации</a:t>
            </a:r>
            <a:r>
              <a:rPr lang="ru-RU" sz="2400" dirty="0">
                <a:solidFill>
                  <a:prstClr val="black"/>
                </a:solidFill>
                <a:latin typeface="Times New Roman" panose="02020603050405020304" pitchFamily="18" charset="0"/>
                <a:cs typeface="Times New Roman" panose="02020603050405020304" pitchFamily="18" charset="0"/>
              </a:rPr>
              <a:t> определенных долгов в краткосрочные обязательства. </a:t>
            </a:r>
          </a:p>
        </p:txBody>
      </p:sp>
    </p:spTree>
    <p:extLst>
      <p:ext uri="{BB962C8B-B14F-4D97-AF65-F5344CB8AC3E}">
        <p14:creationId xmlns:p14="http://schemas.microsoft.com/office/powerpoint/2010/main" xmlns="" val="80798995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16"/>
          <p:cNvCxnSpPr/>
          <p:nvPr/>
        </p:nvCxnSpPr>
        <p:spPr>
          <a:xfrm>
            <a:off x="9221105" y="265643"/>
            <a:ext cx="0" cy="226483"/>
          </a:xfrm>
          <a:prstGeom prst="line">
            <a:avLst/>
          </a:prstGeom>
          <a:ln w="12700" cmpd="sng">
            <a:solidFill>
              <a:srgbClr val="DEAA46"/>
            </a:solidFill>
            <a:prstDash val="solid"/>
          </a:ln>
          <a:effectLst/>
        </p:spPr>
        <p:style>
          <a:lnRef idx="2">
            <a:schemeClr val="accent1"/>
          </a:lnRef>
          <a:fillRef idx="0">
            <a:schemeClr val="accent1"/>
          </a:fillRef>
          <a:effectRef idx="1">
            <a:schemeClr val="accent1"/>
          </a:effectRef>
          <a:fontRef idx="minor">
            <a:schemeClr val="tx1"/>
          </a:fontRef>
        </p:style>
      </p:cxnSp>
      <p:sp>
        <p:nvSpPr>
          <p:cNvPr id="36" name="Номер слайда 14"/>
          <p:cNvSpPr>
            <a:spLocks noGrp="1"/>
          </p:cNvSpPr>
          <p:nvPr>
            <p:ph type="sldNum" sz="quarter" idx="12"/>
          </p:nvPr>
        </p:nvSpPr>
        <p:spPr>
          <a:xfrm>
            <a:off x="9022081" y="179387"/>
            <a:ext cx="627094" cy="365125"/>
          </a:xfrm>
        </p:spPr>
        <p:txBody>
          <a:bodyPr/>
          <a:lstStyle/>
          <a:p>
            <a:fld id="{B2D350B4-811D-9C49-8D4A-B431FFD45952}" type="slidenum">
              <a:rPr lang="en-US" b="1" smtClean="0">
                <a:solidFill>
                  <a:srgbClr val="C79023"/>
                </a:solidFill>
              </a:rPr>
              <a:pPr/>
              <a:t>113</a:t>
            </a:fld>
            <a:endParaRPr lang="en-US" b="1" dirty="0">
              <a:solidFill>
                <a:srgbClr val="C79023"/>
              </a:solidFill>
            </a:endParaRPr>
          </a:p>
        </p:txBody>
      </p:sp>
      <p:sp>
        <p:nvSpPr>
          <p:cNvPr id="41" name="Title 1">
            <a:extLst>
              <a:ext uri="{FF2B5EF4-FFF2-40B4-BE49-F238E27FC236}">
                <a16:creationId xmlns="" xmlns:a16="http://schemas.microsoft.com/office/drawing/2014/main" id="{D2BE57DE-FA7A-44BC-B8D6-F3B300F4C69D}"/>
              </a:ext>
            </a:extLst>
          </p:cNvPr>
          <p:cNvSpPr txBox="1">
            <a:spLocks/>
          </p:cNvSpPr>
          <p:nvPr/>
        </p:nvSpPr>
        <p:spPr>
          <a:xfrm>
            <a:off x="524338" y="1135118"/>
            <a:ext cx="8857324" cy="94357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ru-RU" sz="2600" b="1" dirty="0">
                <a:solidFill>
                  <a:srgbClr val="077A3E"/>
                </a:solidFill>
                <a:latin typeface="Times New Roman" panose="02020603050405020304" pitchFamily="18" charset="0"/>
                <a:cs typeface="Times New Roman" panose="02020603050405020304" pitchFamily="18" charset="0"/>
              </a:rPr>
              <a:t>Событие, </a:t>
            </a:r>
            <a:r>
              <a:rPr lang="ru-RU" sz="2600" b="1" dirty="0" smtClean="0">
                <a:solidFill>
                  <a:srgbClr val="077A3E"/>
                </a:solidFill>
                <a:latin typeface="Times New Roman" panose="02020603050405020304" pitchFamily="18" charset="0"/>
                <a:cs typeface="Times New Roman" panose="02020603050405020304" pitchFamily="18" charset="0"/>
              </a:rPr>
              <a:t>указывающее на </a:t>
            </a:r>
            <a:r>
              <a:rPr lang="ru-RU" sz="2600" b="1" dirty="0">
                <a:solidFill>
                  <a:srgbClr val="077A3E"/>
                </a:solidFill>
                <a:latin typeface="Times New Roman" panose="02020603050405020304" pitchFamily="18" charset="0"/>
                <a:cs typeface="Times New Roman" panose="02020603050405020304" pitchFamily="18" charset="0"/>
              </a:rPr>
              <a:t>условия деятельности – </a:t>
            </a:r>
            <a:r>
              <a:rPr lang="ru-RU" sz="2600" b="1" dirty="0">
                <a:solidFill>
                  <a:srgbClr val="C79023"/>
                </a:solidFill>
                <a:latin typeface="Times New Roman" panose="02020603050405020304" pitchFamily="18" charset="0"/>
                <a:cs typeface="Times New Roman" panose="02020603050405020304" pitchFamily="18" charset="0"/>
              </a:rPr>
              <a:t>отражение в учете</a:t>
            </a:r>
          </a:p>
        </p:txBody>
      </p:sp>
      <p:sp>
        <p:nvSpPr>
          <p:cNvPr id="6" name="Title 1">
            <a:extLst>
              <a:ext uri="{FF2B5EF4-FFF2-40B4-BE49-F238E27FC236}">
                <a16:creationId xmlns="" xmlns:a16="http://schemas.microsoft.com/office/drawing/2014/main" id="{CBC1924E-5B17-4BF8-81B1-C58F70E39623}"/>
              </a:ext>
            </a:extLst>
          </p:cNvPr>
          <p:cNvSpPr txBox="1">
            <a:spLocks/>
          </p:cNvSpPr>
          <p:nvPr/>
        </p:nvSpPr>
        <p:spPr>
          <a:xfrm>
            <a:off x="363782" y="2540297"/>
            <a:ext cx="9285394" cy="362402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260475" indent="-1260475" algn="just">
              <a:tabLst>
                <a:tab pos="1260475" algn="l"/>
              </a:tabLst>
            </a:pPr>
            <a:r>
              <a:rPr lang="ru-RU" sz="2800" b="1" dirty="0">
                <a:solidFill>
                  <a:srgbClr val="7030A0"/>
                </a:solidFill>
                <a:latin typeface="Times New Roman" panose="02020603050405020304" pitchFamily="18" charset="0"/>
                <a:cs typeface="Times New Roman" panose="02020603050405020304" pitchFamily="18" charset="0"/>
              </a:rPr>
              <a:t>Когда?</a:t>
            </a:r>
            <a:r>
              <a:rPr lang="ru-RU" sz="2800" dirty="0">
                <a:solidFill>
                  <a:prstClr val="black"/>
                </a:solidFill>
                <a:latin typeface="Times New Roman" panose="02020603050405020304" pitchFamily="18" charset="0"/>
                <a:cs typeface="Times New Roman" panose="02020603050405020304" pitchFamily="18" charset="0"/>
              </a:rPr>
              <a:t>   В периоде, следующем за отчетным</a:t>
            </a:r>
          </a:p>
          <a:p>
            <a:pPr algn="just"/>
            <a:endParaRPr lang="ru-RU" sz="2800" dirty="0">
              <a:solidFill>
                <a:prstClr val="black"/>
              </a:solidFill>
              <a:latin typeface="Times New Roman" panose="02020603050405020304" pitchFamily="18" charset="0"/>
              <a:cs typeface="Times New Roman" panose="02020603050405020304" pitchFamily="18" charset="0"/>
            </a:endParaRPr>
          </a:p>
          <a:p>
            <a:pPr marL="1260475" indent="-1260475" algn="just"/>
            <a:r>
              <a:rPr lang="ru-RU" sz="2800" b="1" dirty="0">
                <a:solidFill>
                  <a:srgbClr val="7030A0"/>
                </a:solidFill>
                <a:latin typeface="Times New Roman" panose="02020603050405020304" pitchFamily="18" charset="0"/>
                <a:cs typeface="Times New Roman" panose="02020603050405020304" pitchFamily="18" charset="0"/>
              </a:rPr>
              <a:t>Как?</a:t>
            </a:r>
            <a:r>
              <a:rPr lang="ru-RU" sz="2800" dirty="0">
                <a:solidFill>
                  <a:prstClr val="black"/>
                </a:solidFill>
                <a:latin typeface="Times New Roman" panose="02020603050405020304" pitchFamily="18" charset="0"/>
                <a:cs typeface="Times New Roman" panose="02020603050405020304" pitchFamily="18" charset="0"/>
              </a:rPr>
              <a:t>      Бухгалтерские записи по счетам</a:t>
            </a:r>
          </a:p>
          <a:p>
            <a:pPr marL="1260475" algn="just"/>
            <a:endParaRPr lang="ru-RU" sz="2800" dirty="0">
              <a:solidFill>
                <a:prstClr val="black"/>
              </a:solidFill>
              <a:latin typeface="Times New Roman" panose="02020603050405020304" pitchFamily="18" charset="0"/>
              <a:cs typeface="Times New Roman" panose="02020603050405020304" pitchFamily="18" charset="0"/>
            </a:endParaRPr>
          </a:p>
          <a:p>
            <a:pPr marL="1339850" indent="-1339850" algn="just"/>
            <a:r>
              <a:rPr lang="ru-RU" sz="2800" b="1" dirty="0">
                <a:solidFill>
                  <a:srgbClr val="7030A0"/>
                </a:solidFill>
                <a:latin typeface="Times New Roman" panose="02020603050405020304" pitchFamily="18" charset="0"/>
                <a:cs typeface="Times New Roman" panose="02020603050405020304" pitchFamily="18" charset="0"/>
              </a:rPr>
              <a:t>Где?</a:t>
            </a:r>
            <a:r>
              <a:rPr lang="ru-RU" sz="2800" dirty="0">
                <a:solidFill>
                  <a:prstClr val="black"/>
                </a:solidFill>
                <a:latin typeface="Times New Roman" panose="02020603050405020304" pitchFamily="18" charset="0"/>
                <a:cs typeface="Times New Roman" panose="02020603050405020304" pitchFamily="18" charset="0"/>
              </a:rPr>
              <a:t>  В Пояснениях к отчетности (не требует изменение величины активов, обязательств, результата)</a:t>
            </a:r>
          </a:p>
        </p:txBody>
      </p:sp>
    </p:spTree>
    <p:extLst>
      <p:ext uri="{BB962C8B-B14F-4D97-AF65-F5344CB8AC3E}">
        <p14:creationId xmlns:p14="http://schemas.microsoft.com/office/powerpoint/2010/main" xmlns="" val="330722631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16"/>
          <p:cNvCxnSpPr/>
          <p:nvPr/>
        </p:nvCxnSpPr>
        <p:spPr>
          <a:xfrm>
            <a:off x="9221105" y="265643"/>
            <a:ext cx="0" cy="226483"/>
          </a:xfrm>
          <a:prstGeom prst="line">
            <a:avLst/>
          </a:prstGeom>
          <a:ln w="12700" cmpd="sng">
            <a:solidFill>
              <a:srgbClr val="DEAA46"/>
            </a:solidFill>
            <a:prstDash val="solid"/>
          </a:ln>
          <a:effectLst/>
        </p:spPr>
        <p:style>
          <a:lnRef idx="2">
            <a:schemeClr val="accent1"/>
          </a:lnRef>
          <a:fillRef idx="0">
            <a:schemeClr val="accent1"/>
          </a:fillRef>
          <a:effectRef idx="1">
            <a:schemeClr val="accent1"/>
          </a:effectRef>
          <a:fontRef idx="minor">
            <a:schemeClr val="tx1"/>
          </a:fontRef>
        </p:style>
      </p:cxnSp>
      <p:sp>
        <p:nvSpPr>
          <p:cNvPr id="36" name="Номер слайда 14"/>
          <p:cNvSpPr>
            <a:spLocks noGrp="1"/>
          </p:cNvSpPr>
          <p:nvPr>
            <p:ph type="sldNum" sz="quarter" idx="12"/>
          </p:nvPr>
        </p:nvSpPr>
        <p:spPr>
          <a:xfrm>
            <a:off x="9022081" y="179387"/>
            <a:ext cx="627094" cy="365125"/>
          </a:xfrm>
        </p:spPr>
        <p:txBody>
          <a:bodyPr/>
          <a:lstStyle/>
          <a:p>
            <a:fld id="{B2D350B4-811D-9C49-8D4A-B431FFD45952}" type="slidenum">
              <a:rPr lang="en-US" b="1" smtClean="0">
                <a:solidFill>
                  <a:srgbClr val="C79023"/>
                </a:solidFill>
              </a:rPr>
              <a:pPr/>
              <a:t>114</a:t>
            </a:fld>
            <a:endParaRPr lang="en-US" b="1" dirty="0">
              <a:solidFill>
                <a:srgbClr val="C79023"/>
              </a:solidFill>
            </a:endParaRPr>
          </a:p>
        </p:txBody>
      </p:sp>
      <p:sp>
        <p:nvSpPr>
          <p:cNvPr id="41" name="Title 1">
            <a:extLst>
              <a:ext uri="{FF2B5EF4-FFF2-40B4-BE49-F238E27FC236}">
                <a16:creationId xmlns="" xmlns:a16="http://schemas.microsoft.com/office/drawing/2014/main" id="{D2BE57DE-FA7A-44BC-B8D6-F3B300F4C69D}"/>
              </a:ext>
            </a:extLst>
          </p:cNvPr>
          <p:cNvSpPr txBox="1">
            <a:spLocks/>
          </p:cNvSpPr>
          <p:nvPr/>
        </p:nvSpPr>
        <p:spPr>
          <a:xfrm>
            <a:off x="4118217" y="276139"/>
            <a:ext cx="5239219" cy="436959"/>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ru-RU" sz="2400" b="1" dirty="0">
                <a:solidFill>
                  <a:srgbClr val="077A3E"/>
                </a:solidFill>
                <a:latin typeface="Times New Roman" panose="02020603050405020304" pitchFamily="18" charset="0"/>
                <a:cs typeface="Times New Roman" panose="02020603050405020304" pitchFamily="18" charset="0"/>
              </a:rPr>
              <a:t>СПОД, подтверждающее условия</a:t>
            </a:r>
          </a:p>
        </p:txBody>
      </p:sp>
      <p:sp>
        <p:nvSpPr>
          <p:cNvPr id="19" name="Title 1">
            <a:extLst>
              <a:ext uri="{FF2B5EF4-FFF2-40B4-BE49-F238E27FC236}">
                <a16:creationId xmlns="" xmlns:a16="http://schemas.microsoft.com/office/drawing/2014/main" id="{B286BC3B-43F6-462E-B028-978528B7FEF5}"/>
              </a:ext>
            </a:extLst>
          </p:cNvPr>
          <p:cNvSpPr txBox="1">
            <a:spLocks/>
          </p:cNvSpPr>
          <p:nvPr/>
        </p:nvSpPr>
        <p:spPr>
          <a:xfrm>
            <a:off x="75461" y="6302109"/>
            <a:ext cx="5415437" cy="45027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ru-RU" sz="2400" b="1" dirty="0">
                <a:solidFill>
                  <a:srgbClr val="077A3E"/>
                </a:solidFill>
                <a:latin typeface="Times New Roman" panose="02020603050405020304" pitchFamily="18" charset="0"/>
                <a:cs typeface="Times New Roman" panose="02020603050405020304" pitchFamily="18" charset="0"/>
              </a:rPr>
              <a:t>СПОД, </a:t>
            </a:r>
            <a:r>
              <a:rPr lang="ru-RU" sz="2400" b="1" dirty="0" smtClean="0">
                <a:solidFill>
                  <a:srgbClr val="077A3E"/>
                </a:solidFill>
                <a:latin typeface="Times New Roman" panose="02020603050405020304" pitchFamily="18" charset="0"/>
                <a:cs typeface="Times New Roman" panose="02020603050405020304" pitchFamily="18" charset="0"/>
              </a:rPr>
              <a:t>указывающее на </a:t>
            </a:r>
            <a:r>
              <a:rPr lang="ru-RU" sz="2400" b="1" dirty="0">
                <a:solidFill>
                  <a:srgbClr val="077A3E"/>
                </a:solidFill>
                <a:latin typeface="Times New Roman" panose="02020603050405020304" pitchFamily="18" charset="0"/>
                <a:cs typeface="Times New Roman" panose="02020603050405020304" pitchFamily="18" charset="0"/>
              </a:rPr>
              <a:t>условия</a:t>
            </a:r>
          </a:p>
        </p:txBody>
      </p:sp>
      <p:cxnSp>
        <p:nvCxnSpPr>
          <p:cNvPr id="23" name="Прямая со стрелкой 22">
            <a:extLst>
              <a:ext uri="{FF2B5EF4-FFF2-40B4-BE49-F238E27FC236}">
                <a16:creationId xmlns="" xmlns:a16="http://schemas.microsoft.com/office/drawing/2014/main" id="{64FD853B-7181-4D89-BB93-9C9C0C5B486A}"/>
              </a:ext>
            </a:extLst>
          </p:cNvPr>
          <p:cNvCxnSpPr>
            <a:cxnSpLocks/>
          </p:cNvCxnSpPr>
          <p:nvPr/>
        </p:nvCxnSpPr>
        <p:spPr>
          <a:xfrm flipH="1">
            <a:off x="3431280" y="1844933"/>
            <a:ext cx="662141" cy="0"/>
          </a:xfrm>
          <a:prstGeom prst="straightConnector1">
            <a:avLst/>
          </a:prstGeom>
          <a:ln>
            <a:prstDash val="sysDot"/>
            <a:tailEnd type="triangle" w="lg" len="lg"/>
          </a:ln>
        </p:spPr>
        <p:style>
          <a:lnRef idx="2">
            <a:schemeClr val="accent1"/>
          </a:lnRef>
          <a:fillRef idx="0">
            <a:schemeClr val="accent1"/>
          </a:fillRef>
          <a:effectRef idx="1">
            <a:schemeClr val="accent1"/>
          </a:effectRef>
          <a:fontRef idx="minor">
            <a:schemeClr val="tx1"/>
          </a:fontRef>
        </p:style>
      </p:cxnSp>
      <p:sp>
        <p:nvSpPr>
          <p:cNvPr id="6" name="Стрелка: пятиугольник 5">
            <a:extLst>
              <a:ext uri="{FF2B5EF4-FFF2-40B4-BE49-F238E27FC236}">
                <a16:creationId xmlns="" xmlns:a16="http://schemas.microsoft.com/office/drawing/2014/main" id="{09973AD9-F0B8-4C97-8B85-70D96A482DCB}"/>
              </a:ext>
            </a:extLst>
          </p:cNvPr>
          <p:cNvSpPr/>
          <p:nvPr/>
        </p:nvSpPr>
        <p:spPr>
          <a:xfrm>
            <a:off x="614368" y="3836026"/>
            <a:ext cx="8721261" cy="450273"/>
          </a:xfrm>
          <a:prstGeom prst="homePlate">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a:endParaRPr lang="ru-RU">
              <a:solidFill>
                <a:prstClr val="white"/>
              </a:solidFill>
            </a:endParaRPr>
          </a:p>
        </p:txBody>
      </p:sp>
      <p:sp>
        <p:nvSpPr>
          <p:cNvPr id="11" name="Равнобедренный треугольник 10">
            <a:extLst>
              <a:ext uri="{FF2B5EF4-FFF2-40B4-BE49-F238E27FC236}">
                <a16:creationId xmlns="" xmlns:a16="http://schemas.microsoft.com/office/drawing/2014/main" id="{6D8FF11A-B2F0-4E0F-B297-EACE056DD5C1}"/>
              </a:ext>
            </a:extLst>
          </p:cNvPr>
          <p:cNvSpPr/>
          <p:nvPr/>
        </p:nvSpPr>
        <p:spPr>
          <a:xfrm>
            <a:off x="5960529" y="3439928"/>
            <a:ext cx="525318" cy="831272"/>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white"/>
              </a:solidFill>
            </a:endParaRPr>
          </a:p>
        </p:txBody>
      </p:sp>
      <p:sp>
        <p:nvSpPr>
          <p:cNvPr id="12" name="Равнобедренный треугольник 11">
            <a:extLst>
              <a:ext uri="{FF2B5EF4-FFF2-40B4-BE49-F238E27FC236}">
                <a16:creationId xmlns="" xmlns:a16="http://schemas.microsoft.com/office/drawing/2014/main" id="{29812E6A-B9F0-4842-BBA4-EA6027937040}"/>
              </a:ext>
            </a:extLst>
          </p:cNvPr>
          <p:cNvSpPr/>
          <p:nvPr/>
        </p:nvSpPr>
        <p:spPr>
          <a:xfrm>
            <a:off x="8137862" y="3439928"/>
            <a:ext cx="525318" cy="831272"/>
          </a:xfrm>
          <a:prstGeom prst="triangle">
            <a:avLst/>
          </a:prstGeom>
          <a:gradFill>
            <a:gsLst>
              <a:gs pos="0">
                <a:srgbClr val="FF0000"/>
              </a:gs>
              <a:gs pos="100000">
                <a:schemeClr val="accent6">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white"/>
              </a:solidFill>
            </a:endParaRPr>
          </a:p>
        </p:txBody>
      </p:sp>
      <p:sp>
        <p:nvSpPr>
          <p:cNvPr id="8" name="TextBox 7">
            <a:extLst>
              <a:ext uri="{FF2B5EF4-FFF2-40B4-BE49-F238E27FC236}">
                <a16:creationId xmlns="" xmlns:a16="http://schemas.microsoft.com/office/drawing/2014/main" id="{04BB67EC-D1C5-48ED-B533-BFBA26BD6F13}"/>
              </a:ext>
            </a:extLst>
          </p:cNvPr>
          <p:cNvSpPr txBox="1"/>
          <p:nvPr/>
        </p:nvSpPr>
        <p:spPr>
          <a:xfrm>
            <a:off x="1856367" y="2714208"/>
            <a:ext cx="1328306" cy="646331"/>
          </a:xfrm>
          <a:prstGeom prst="rect">
            <a:avLst/>
          </a:prstGeom>
          <a:noFill/>
        </p:spPr>
        <p:txBody>
          <a:bodyPr wrap="square" rtlCol="0">
            <a:spAutoFit/>
          </a:bodyPr>
          <a:lstStyle/>
          <a:p>
            <a:pPr algn="ctr" defTabSz="457200"/>
            <a:r>
              <a:rPr lang="ru-RU" b="1" dirty="0">
                <a:solidFill>
                  <a:prstClr val="black"/>
                </a:solidFill>
                <a:latin typeface="Times New Roman" panose="02020603050405020304" pitchFamily="18" charset="0"/>
                <a:cs typeface="Times New Roman" panose="02020603050405020304" pitchFamily="18" charset="0"/>
              </a:rPr>
              <a:t>Отчетная дата</a:t>
            </a:r>
          </a:p>
        </p:txBody>
      </p:sp>
      <p:sp>
        <p:nvSpPr>
          <p:cNvPr id="14" name="TextBox 13">
            <a:extLst>
              <a:ext uri="{FF2B5EF4-FFF2-40B4-BE49-F238E27FC236}">
                <a16:creationId xmlns="" xmlns:a16="http://schemas.microsoft.com/office/drawing/2014/main" id="{2989BF1D-32CA-47AA-816E-8FAEDEE8ED8F}"/>
              </a:ext>
            </a:extLst>
          </p:cNvPr>
          <p:cNvSpPr txBox="1"/>
          <p:nvPr/>
        </p:nvSpPr>
        <p:spPr>
          <a:xfrm>
            <a:off x="5656551" y="2455615"/>
            <a:ext cx="1210608" cy="923330"/>
          </a:xfrm>
          <a:prstGeom prst="rect">
            <a:avLst/>
          </a:prstGeom>
          <a:noFill/>
        </p:spPr>
        <p:txBody>
          <a:bodyPr wrap="square" rtlCol="0">
            <a:spAutoFit/>
          </a:bodyPr>
          <a:lstStyle/>
          <a:p>
            <a:pPr algn="ctr" defTabSz="457200"/>
            <a:r>
              <a:rPr lang="ru-RU" b="1" dirty="0">
                <a:solidFill>
                  <a:prstClr val="black"/>
                </a:solidFill>
                <a:latin typeface="Times New Roman" panose="02020603050405020304" pitchFamily="18" charset="0"/>
                <a:cs typeface="Times New Roman" panose="02020603050405020304" pitchFamily="18" charset="0"/>
              </a:rPr>
              <a:t>Дата подписания</a:t>
            </a:r>
          </a:p>
        </p:txBody>
      </p:sp>
      <p:sp>
        <p:nvSpPr>
          <p:cNvPr id="15" name="TextBox 14">
            <a:extLst>
              <a:ext uri="{FF2B5EF4-FFF2-40B4-BE49-F238E27FC236}">
                <a16:creationId xmlns="" xmlns:a16="http://schemas.microsoft.com/office/drawing/2014/main" id="{394A70E8-B6C7-4AD5-836B-E4A746DC734A}"/>
              </a:ext>
            </a:extLst>
          </p:cNvPr>
          <p:cNvSpPr txBox="1"/>
          <p:nvPr/>
        </p:nvSpPr>
        <p:spPr>
          <a:xfrm>
            <a:off x="7727264" y="2694797"/>
            <a:ext cx="1395015" cy="646331"/>
          </a:xfrm>
          <a:prstGeom prst="rect">
            <a:avLst/>
          </a:prstGeom>
          <a:noFill/>
        </p:spPr>
        <p:txBody>
          <a:bodyPr wrap="square" rtlCol="0">
            <a:spAutoFit/>
          </a:bodyPr>
          <a:lstStyle/>
          <a:p>
            <a:pPr algn="ctr" defTabSz="457200"/>
            <a:r>
              <a:rPr lang="ru-RU" b="1" dirty="0">
                <a:solidFill>
                  <a:prstClr val="black"/>
                </a:solidFill>
                <a:latin typeface="Times New Roman" panose="02020603050405020304" pitchFamily="18" charset="0"/>
                <a:cs typeface="Times New Roman" panose="02020603050405020304" pitchFamily="18" charset="0"/>
              </a:rPr>
              <a:t>Дата принятия</a:t>
            </a:r>
          </a:p>
        </p:txBody>
      </p:sp>
      <p:sp>
        <p:nvSpPr>
          <p:cNvPr id="13" name="Стрелка: изогнутая вверх 12">
            <a:extLst>
              <a:ext uri="{FF2B5EF4-FFF2-40B4-BE49-F238E27FC236}">
                <a16:creationId xmlns="" xmlns:a16="http://schemas.microsoft.com/office/drawing/2014/main" id="{5F397204-3184-4F78-AF10-B5E227165755}"/>
              </a:ext>
            </a:extLst>
          </p:cNvPr>
          <p:cNvSpPr/>
          <p:nvPr/>
        </p:nvSpPr>
        <p:spPr>
          <a:xfrm flipV="1">
            <a:off x="1213326" y="3031952"/>
            <a:ext cx="2732147" cy="556957"/>
          </a:xfrm>
          <a:prstGeom prst="curvedUpArrow">
            <a:avLst/>
          </a:prstGeom>
          <a:gradFill>
            <a:gsLst>
              <a:gs pos="0">
                <a:srgbClr val="C79023"/>
              </a:gs>
              <a:gs pos="100000">
                <a:schemeClr val="accent6">
                  <a:lumMod val="75000"/>
                </a:schemeClr>
              </a:gs>
            </a:gsLst>
          </a:gradFill>
          <a:ln>
            <a:solidFill>
              <a:srgbClr val="C7902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black"/>
              </a:solidFill>
            </a:endParaRPr>
          </a:p>
        </p:txBody>
      </p:sp>
      <p:sp>
        <p:nvSpPr>
          <p:cNvPr id="17" name="TextBox 16">
            <a:extLst>
              <a:ext uri="{FF2B5EF4-FFF2-40B4-BE49-F238E27FC236}">
                <a16:creationId xmlns="" xmlns:a16="http://schemas.microsoft.com/office/drawing/2014/main" id="{052895BB-24AE-4058-99E1-696F9651D821}"/>
              </a:ext>
            </a:extLst>
          </p:cNvPr>
          <p:cNvSpPr txBox="1"/>
          <p:nvPr/>
        </p:nvSpPr>
        <p:spPr>
          <a:xfrm>
            <a:off x="559918" y="3486232"/>
            <a:ext cx="1929069" cy="369332"/>
          </a:xfrm>
          <a:prstGeom prst="rect">
            <a:avLst/>
          </a:prstGeom>
          <a:noFill/>
        </p:spPr>
        <p:txBody>
          <a:bodyPr wrap="square" rtlCol="0">
            <a:spAutoFit/>
          </a:bodyPr>
          <a:lstStyle/>
          <a:p>
            <a:pPr algn="ctr" defTabSz="457200"/>
            <a:r>
              <a:rPr lang="ru-RU" i="1" dirty="0">
                <a:solidFill>
                  <a:prstClr val="black"/>
                </a:solidFill>
                <a:latin typeface="Times New Roman" panose="02020603050405020304" pitchFamily="18" charset="0"/>
                <a:cs typeface="Times New Roman" panose="02020603050405020304" pitchFamily="18" charset="0"/>
              </a:rPr>
              <a:t>1.Наличие ДЗ</a:t>
            </a:r>
          </a:p>
        </p:txBody>
      </p:sp>
      <p:cxnSp>
        <p:nvCxnSpPr>
          <p:cNvPr id="21" name="Прямая соединительная линия 20">
            <a:extLst>
              <a:ext uri="{FF2B5EF4-FFF2-40B4-BE49-F238E27FC236}">
                <a16:creationId xmlns="" xmlns:a16="http://schemas.microsoft.com/office/drawing/2014/main" id="{DB5F4B10-6783-408D-B3DE-810ED7024487}"/>
              </a:ext>
            </a:extLst>
          </p:cNvPr>
          <p:cNvCxnSpPr>
            <a:cxnSpLocks/>
          </p:cNvCxnSpPr>
          <p:nvPr/>
        </p:nvCxnSpPr>
        <p:spPr>
          <a:xfrm flipV="1">
            <a:off x="4099996" y="1826757"/>
            <a:ext cx="12803" cy="161978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 xmlns:a16="http://schemas.microsoft.com/office/drawing/2014/main" id="{8B58FCE4-DE26-430A-A9B3-D4BAFFCF4672}"/>
              </a:ext>
            </a:extLst>
          </p:cNvPr>
          <p:cNvSpPr txBox="1"/>
          <p:nvPr/>
        </p:nvSpPr>
        <p:spPr>
          <a:xfrm>
            <a:off x="2680899" y="3515862"/>
            <a:ext cx="3279630" cy="923330"/>
          </a:xfrm>
          <a:prstGeom prst="rect">
            <a:avLst/>
          </a:prstGeom>
          <a:noFill/>
        </p:spPr>
        <p:txBody>
          <a:bodyPr wrap="square" rtlCol="0">
            <a:spAutoFit/>
          </a:bodyPr>
          <a:lstStyle/>
          <a:p>
            <a:pPr algn="ctr" defTabSz="457200"/>
            <a:r>
              <a:rPr lang="ru-RU" i="1" dirty="0">
                <a:solidFill>
                  <a:prstClr val="black"/>
                </a:solidFill>
                <a:latin typeface="Times New Roman" panose="02020603050405020304" pitchFamily="18" charset="0"/>
                <a:cs typeface="Times New Roman" panose="02020603050405020304" pitchFamily="18" charset="0"/>
              </a:rPr>
              <a:t>2. Исключение юридического лица из ЕГРЮЛ</a:t>
            </a:r>
          </a:p>
          <a:p>
            <a:pPr algn="ctr" defTabSz="457200"/>
            <a:endParaRPr lang="ru-RU" i="1" dirty="0">
              <a:solidFill>
                <a:prstClr val="black"/>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 xmlns:a16="http://schemas.microsoft.com/office/drawing/2014/main" id="{532AF774-A45B-49E6-A22A-48F5BAC4035E}"/>
              </a:ext>
            </a:extLst>
          </p:cNvPr>
          <p:cNvSpPr txBox="1"/>
          <p:nvPr/>
        </p:nvSpPr>
        <p:spPr>
          <a:xfrm>
            <a:off x="723637" y="1000889"/>
            <a:ext cx="3177556" cy="1200329"/>
          </a:xfrm>
          <a:prstGeom prst="rect">
            <a:avLst/>
          </a:prstGeom>
          <a:noFill/>
        </p:spPr>
        <p:txBody>
          <a:bodyPr wrap="square" rtlCol="0">
            <a:spAutoFit/>
          </a:bodyPr>
          <a:lstStyle/>
          <a:p>
            <a:pPr algn="ctr" defTabSz="457200"/>
            <a:r>
              <a:rPr lang="ru-RU" i="1" dirty="0">
                <a:solidFill>
                  <a:prstClr val="black"/>
                </a:solidFill>
                <a:latin typeface="Times New Roman" panose="02020603050405020304" pitchFamily="18" charset="0"/>
                <a:cs typeface="Times New Roman" panose="02020603050405020304" pitchFamily="18" charset="0"/>
              </a:rPr>
              <a:t>3. </a:t>
            </a:r>
          </a:p>
          <a:p>
            <a:pPr algn="ctr" defTabSz="457200"/>
            <a:r>
              <a:rPr lang="ru-RU" i="1" dirty="0">
                <a:solidFill>
                  <a:prstClr val="black"/>
                </a:solidFill>
                <a:latin typeface="Times New Roman" panose="02020603050405020304" pitchFamily="18" charset="0"/>
                <a:cs typeface="Times New Roman" panose="02020603050405020304" pitchFamily="18" charset="0"/>
              </a:rPr>
              <a:t>балансовые счета забалансовые счета</a:t>
            </a:r>
          </a:p>
          <a:p>
            <a:pPr algn="ctr" defTabSz="457200"/>
            <a:r>
              <a:rPr lang="ru-RU" i="1" dirty="0">
                <a:solidFill>
                  <a:prstClr val="black"/>
                </a:solidFill>
                <a:latin typeface="Times New Roman" panose="02020603050405020304" pitchFamily="18" charset="0"/>
                <a:cs typeface="Times New Roman" panose="02020603050405020304" pitchFamily="18" charset="0"/>
              </a:rPr>
              <a:t>баланс, отчет о </a:t>
            </a:r>
            <a:r>
              <a:rPr lang="ru-RU" i="1" dirty="0" err="1">
                <a:solidFill>
                  <a:prstClr val="black"/>
                </a:solidFill>
                <a:latin typeface="Times New Roman" panose="02020603050405020304" pitchFamily="18" charset="0"/>
                <a:cs typeface="Times New Roman" panose="02020603050405020304" pitchFamily="18" charset="0"/>
              </a:rPr>
              <a:t>финрез</a:t>
            </a:r>
            <a:endParaRPr lang="ru-RU" i="1" dirty="0">
              <a:solidFill>
                <a:prstClr val="black"/>
              </a:solidFill>
              <a:latin typeface="Times New Roman" panose="02020603050405020304" pitchFamily="18" charset="0"/>
              <a:cs typeface="Times New Roman" panose="02020603050405020304" pitchFamily="18" charset="0"/>
            </a:endParaRPr>
          </a:p>
        </p:txBody>
      </p:sp>
      <p:cxnSp>
        <p:nvCxnSpPr>
          <p:cNvPr id="29" name="Прямая со стрелкой 28">
            <a:extLst>
              <a:ext uri="{FF2B5EF4-FFF2-40B4-BE49-F238E27FC236}">
                <a16:creationId xmlns="" xmlns:a16="http://schemas.microsoft.com/office/drawing/2014/main" id="{5F729C77-74EC-43F5-A8DF-65626035A463}"/>
              </a:ext>
            </a:extLst>
          </p:cNvPr>
          <p:cNvCxnSpPr>
            <a:cxnSpLocks/>
          </p:cNvCxnSpPr>
          <p:nvPr/>
        </p:nvCxnSpPr>
        <p:spPr>
          <a:xfrm rot="16200000" flipH="1">
            <a:off x="2211642" y="2418441"/>
            <a:ext cx="611207" cy="0"/>
          </a:xfrm>
          <a:prstGeom prst="straightConnector1">
            <a:avLst/>
          </a:prstGeom>
          <a:ln>
            <a:prstDash val="sysDot"/>
            <a:tailEnd type="triangle" w="lg" len="lg"/>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 xmlns:a16="http://schemas.microsoft.com/office/drawing/2014/main" id="{D5C25BF7-8EB6-45FC-846C-5933CD12E4E4}"/>
              </a:ext>
            </a:extLst>
          </p:cNvPr>
          <p:cNvSpPr txBox="1"/>
          <p:nvPr/>
        </p:nvSpPr>
        <p:spPr>
          <a:xfrm>
            <a:off x="3547807" y="746986"/>
            <a:ext cx="2153804" cy="877163"/>
          </a:xfrm>
          <a:prstGeom prst="rect">
            <a:avLst/>
          </a:prstGeom>
          <a:noFill/>
        </p:spPr>
        <p:txBody>
          <a:bodyPr wrap="square" rtlCol="0">
            <a:spAutoFit/>
          </a:bodyPr>
          <a:lstStyle/>
          <a:p>
            <a:pPr algn="ctr" defTabSz="457200"/>
            <a:r>
              <a:rPr lang="ru-RU" sz="1600" i="1" dirty="0">
                <a:solidFill>
                  <a:prstClr val="black"/>
                </a:solidFill>
                <a:latin typeface="Times New Roman" panose="02020603050405020304" pitchFamily="18" charset="0"/>
                <a:cs typeface="Times New Roman" panose="02020603050405020304" pitchFamily="18" charset="0"/>
              </a:rPr>
              <a:t>4</a:t>
            </a:r>
            <a:r>
              <a:rPr lang="ru-RU" sz="1700" i="1" dirty="0">
                <a:solidFill>
                  <a:prstClr val="black"/>
                </a:solidFill>
                <a:latin typeface="Times New Roman" panose="02020603050405020304" pitchFamily="18" charset="0"/>
                <a:cs typeface="Times New Roman" panose="02020603050405020304" pitchFamily="18" charset="0"/>
              </a:rPr>
              <a:t>.Без ДЗ на балансе</a:t>
            </a:r>
          </a:p>
          <a:p>
            <a:pPr algn="ctr" defTabSz="457200"/>
            <a:r>
              <a:rPr lang="ru-RU" sz="1700" i="1" dirty="0">
                <a:solidFill>
                  <a:prstClr val="black"/>
                </a:solidFill>
                <a:latin typeface="Times New Roman" panose="02020603050405020304" pitchFamily="18" charset="0"/>
                <a:cs typeface="Times New Roman" panose="02020603050405020304" pitchFamily="18" charset="0"/>
              </a:rPr>
              <a:t>Уточнены формы отчетности</a:t>
            </a:r>
          </a:p>
        </p:txBody>
      </p:sp>
      <p:cxnSp>
        <p:nvCxnSpPr>
          <p:cNvPr id="26" name="Прямая со стрелкой 25">
            <a:extLst>
              <a:ext uri="{FF2B5EF4-FFF2-40B4-BE49-F238E27FC236}">
                <a16:creationId xmlns="" xmlns:a16="http://schemas.microsoft.com/office/drawing/2014/main" id="{760DBC00-2551-4CA0-AD36-991229FF7E6E}"/>
              </a:ext>
            </a:extLst>
          </p:cNvPr>
          <p:cNvCxnSpPr>
            <a:cxnSpLocks/>
          </p:cNvCxnSpPr>
          <p:nvPr/>
        </p:nvCxnSpPr>
        <p:spPr>
          <a:xfrm>
            <a:off x="5409343" y="1516226"/>
            <a:ext cx="826040" cy="849557"/>
          </a:xfrm>
          <a:prstGeom prst="straightConnector1">
            <a:avLst/>
          </a:prstGeom>
          <a:ln>
            <a:prstDash val="sysDot"/>
            <a:tailEnd type="triangle" w="lg" len="lg"/>
          </a:ln>
        </p:spPr>
        <p:style>
          <a:lnRef idx="2">
            <a:schemeClr val="accent1"/>
          </a:lnRef>
          <a:fillRef idx="0">
            <a:schemeClr val="accent1"/>
          </a:fillRef>
          <a:effectRef idx="1">
            <a:schemeClr val="accent1"/>
          </a:effectRef>
          <a:fontRef idx="minor">
            <a:schemeClr val="tx1"/>
          </a:fontRef>
        </p:style>
      </p:cxnSp>
      <p:sp>
        <p:nvSpPr>
          <p:cNvPr id="31" name="Стрелка: вниз 30">
            <a:extLst>
              <a:ext uri="{FF2B5EF4-FFF2-40B4-BE49-F238E27FC236}">
                <a16:creationId xmlns="" xmlns:a16="http://schemas.microsoft.com/office/drawing/2014/main" id="{84D531F1-F6BC-4AF9-8411-EE7B6B9B1B5A}"/>
              </a:ext>
            </a:extLst>
          </p:cNvPr>
          <p:cNvSpPr/>
          <p:nvPr/>
        </p:nvSpPr>
        <p:spPr>
          <a:xfrm>
            <a:off x="2671504" y="4390076"/>
            <a:ext cx="700192" cy="1245969"/>
          </a:xfrm>
          <a:prstGeom prst="downArrow">
            <a:avLst>
              <a:gd name="adj1" fmla="val 35453"/>
              <a:gd name="adj2" fmla="val 56560"/>
            </a:avLst>
          </a:prstGeom>
          <a:gradFill>
            <a:gsLst>
              <a:gs pos="0">
                <a:srgbClr val="C79023"/>
              </a:gs>
              <a:gs pos="100000">
                <a:schemeClr val="accent6">
                  <a:lumMod val="75000"/>
                </a:schemeClr>
              </a:gs>
            </a:gsLst>
          </a:gradFill>
          <a:ln>
            <a:solidFill>
              <a:srgbClr val="C7902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dirty="0">
              <a:solidFill>
                <a:prstClr val="black"/>
              </a:solidFill>
            </a:endParaRPr>
          </a:p>
        </p:txBody>
      </p:sp>
      <p:sp>
        <p:nvSpPr>
          <p:cNvPr id="32" name="TextBox 31">
            <a:extLst>
              <a:ext uri="{FF2B5EF4-FFF2-40B4-BE49-F238E27FC236}">
                <a16:creationId xmlns="" xmlns:a16="http://schemas.microsoft.com/office/drawing/2014/main" id="{C3458C50-3E8B-4A66-B240-6FCEF0C84739}"/>
              </a:ext>
            </a:extLst>
          </p:cNvPr>
          <p:cNvSpPr txBox="1"/>
          <p:nvPr/>
        </p:nvSpPr>
        <p:spPr>
          <a:xfrm>
            <a:off x="1856366" y="5636046"/>
            <a:ext cx="1841080" cy="584775"/>
          </a:xfrm>
          <a:prstGeom prst="rect">
            <a:avLst/>
          </a:prstGeom>
          <a:noFill/>
        </p:spPr>
        <p:txBody>
          <a:bodyPr wrap="square" rtlCol="0">
            <a:spAutoFit/>
          </a:bodyPr>
          <a:lstStyle/>
          <a:p>
            <a:pPr algn="ctr" defTabSz="457200"/>
            <a:r>
              <a:rPr lang="en-US" sz="1600" i="1" dirty="0" smtClean="0">
                <a:solidFill>
                  <a:prstClr val="black"/>
                </a:solidFill>
                <a:latin typeface="Times New Roman" panose="02020603050405020304" pitchFamily="18" charset="0"/>
                <a:cs typeface="Times New Roman" panose="02020603050405020304" pitchFamily="18" charset="0"/>
              </a:rPr>
              <a:t>I</a:t>
            </a:r>
            <a:r>
              <a:rPr lang="ru-RU" sz="1600" i="1" dirty="0" smtClean="0">
                <a:solidFill>
                  <a:prstClr val="black"/>
                </a:solidFill>
                <a:latin typeface="Times New Roman" panose="02020603050405020304" pitchFamily="18" charset="0"/>
                <a:cs typeface="Times New Roman" panose="02020603050405020304" pitchFamily="18" charset="0"/>
              </a:rPr>
              <a:t>.Поступление </a:t>
            </a:r>
            <a:r>
              <a:rPr lang="ru-RU" sz="1600" i="1" dirty="0">
                <a:solidFill>
                  <a:prstClr val="black"/>
                </a:solidFill>
                <a:latin typeface="Times New Roman" panose="02020603050405020304" pitchFamily="18" charset="0"/>
                <a:cs typeface="Times New Roman" panose="02020603050405020304" pitchFamily="18" charset="0"/>
              </a:rPr>
              <a:t>актива</a:t>
            </a:r>
            <a:endParaRPr lang="ru-RU" sz="1700" i="1" dirty="0">
              <a:solidFill>
                <a:prstClr val="black"/>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 xmlns:a16="http://schemas.microsoft.com/office/drawing/2014/main" id="{20ABF39E-32DB-433D-9598-EFD9A3A563AE}"/>
              </a:ext>
            </a:extLst>
          </p:cNvPr>
          <p:cNvSpPr txBox="1"/>
          <p:nvPr/>
        </p:nvSpPr>
        <p:spPr>
          <a:xfrm>
            <a:off x="4443870" y="5696174"/>
            <a:ext cx="1633844" cy="584775"/>
          </a:xfrm>
          <a:prstGeom prst="rect">
            <a:avLst/>
          </a:prstGeom>
          <a:noFill/>
        </p:spPr>
        <p:txBody>
          <a:bodyPr wrap="square" rtlCol="0">
            <a:spAutoFit/>
          </a:bodyPr>
          <a:lstStyle/>
          <a:p>
            <a:pPr algn="ctr" defTabSz="457200"/>
            <a:r>
              <a:rPr lang="en-US" sz="1600" i="1" dirty="0" smtClean="0">
                <a:solidFill>
                  <a:prstClr val="black"/>
                </a:solidFill>
                <a:latin typeface="Times New Roman" panose="02020603050405020304" pitchFamily="18" charset="0"/>
                <a:cs typeface="Times New Roman" panose="02020603050405020304" pitchFamily="18" charset="0"/>
              </a:rPr>
              <a:t>II</a:t>
            </a:r>
            <a:r>
              <a:rPr lang="ru-RU" sz="1600" i="1" dirty="0" smtClean="0">
                <a:solidFill>
                  <a:prstClr val="black"/>
                </a:solidFill>
                <a:latin typeface="Times New Roman" panose="02020603050405020304" pitchFamily="18" charset="0"/>
                <a:cs typeface="Times New Roman" panose="02020603050405020304" pitchFamily="18" charset="0"/>
              </a:rPr>
              <a:t>.Отражение </a:t>
            </a:r>
            <a:r>
              <a:rPr lang="ru-RU" sz="1600" i="1" dirty="0">
                <a:solidFill>
                  <a:prstClr val="black"/>
                </a:solidFill>
                <a:latin typeface="Times New Roman" panose="02020603050405020304" pitchFamily="18" charset="0"/>
                <a:cs typeface="Times New Roman" panose="02020603050405020304" pitchFamily="18" charset="0"/>
              </a:rPr>
              <a:t>в Пояснениях</a:t>
            </a:r>
            <a:endParaRPr lang="ru-RU" sz="1700" i="1" dirty="0">
              <a:solidFill>
                <a:prstClr val="black"/>
              </a:solidFill>
              <a:latin typeface="Times New Roman" panose="02020603050405020304" pitchFamily="18" charset="0"/>
              <a:cs typeface="Times New Roman" panose="02020603050405020304" pitchFamily="18" charset="0"/>
            </a:endParaRPr>
          </a:p>
        </p:txBody>
      </p:sp>
      <p:cxnSp>
        <p:nvCxnSpPr>
          <p:cNvPr id="40" name="Прямая со стрелкой 39">
            <a:extLst>
              <a:ext uri="{FF2B5EF4-FFF2-40B4-BE49-F238E27FC236}">
                <a16:creationId xmlns="" xmlns:a16="http://schemas.microsoft.com/office/drawing/2014/main" id="{7588D6D9-9318-4344-8320-32DDA4BA04A6}"/>
              </a:ext>
            </a:extLst>
          </p:cNvPr>
          <p:cNvCxnSpPr>
            <a:cxnSpLocks/>
          </p:cNvCxnSpPr>
          <p:nvPr/>
        </p:nvCxnSpPr>
        <p:spPr>
          <a:xfrm rot="10800000" flipH="1">
            <a:off x="3781730" y="6033830"/>
            <a:ext cx="662141" cy="0"/>
          </a:xfrm>
          <a:prstGeom prst="straightConnector1">
            <a:avLst/>
          </a:prstGeom>
          <a:ln>
            <a:prstDash val="sysDot"/>
            <a:tailEnd type="triangle" w="lg" len="lg"/>
          </a:ln>
        </p:spPr>
        <p:style>
          <a:lnRef idx="2">
            <a:schemeClr val="accent1"/>
          </a:lnRef>
          <a:fillRef idx="0">
            <a:schemeClr val="accent1"/>
          </a:fillRef>
          <a:effectRef idx="1">
            <a:schemeClr val="accent1"/>
          </a:effectRef>
          <a:fontRef idx="minor">
            <a:schemeClr val="tx1"/>
          </a:fontRef>
        </p:style>
      </p:cxnSp>
      <p:grpSp>
        <p:nvGrpSpPr>
          <p:cNvPr id="2" name="Группа 3">
            <a:extLst>
              <a:ext uri="{FF2B5EF4-FFF2-40B4-BE49-F238E27FC236}">
                <a16:creationId xmlns="" xmlns:a16="http://schemas.microsoft.com/office/drawing/2014/main" id="{402ED692-60C5-4212-B4B6-BD42552FC498}"/>
              </a:ext>
            </a:extLst>
          </p:cNvPr>
          <p:cNvGrpSpPr/>
          <p:nvPr/>
        </p:nvGrpSpPr>
        <p:grpSpPr>
          <a:xfrm>
            <a:off x="5955388" y="5461324"/>
            <a:ext cx="3488081" cy="990386"/>
            <a:chOff x="5440228" y="5043046"/>
            <a:chExt cx="3219767" cy="990386"/>
          </a:xfrm>
        </p:grpSpPr>
        <p:sp>
          <p:nvSpPr>
            <p:cNvPr id="34" name="TextBox 33">
              <a:extLst>
                <a:ext uri="{FF2B5EF4-FFF2-40B4-BE49-F238E27FC236}">
                  <a16:creationId xmlns="" xmlns:a16="http://schemas.microsoft.com/office/drawing/2014/main" id="{17F0C51E-C7ED-4CB6-8A02-382A71D290B8}"/>
                </a:ext>
              </a:extLst>
            </p:cNvPr>
            <p:cNvSpPr txBox="1"/>
            <p:nvPr/>
          </p:nvSpPr>
          <p:spPr>
            <a:xfrm>
              <a:off x="5440228" y="5110102"/>
              <a:ext cx="3219767" cy="923330"/>
            </a:xfrm>
            <a:prstGeom prst="rect">
              <a:avLst/>
            </a:prstGeom>
            <a:noFill/>
          </p:spPr>
          <p:txBody>
            <a:bodyPr wrap="square" rtlCol="0">
              <a:spAutoFit/>
            </a:bodyPr>
            <a:lstStyle/>
            <a:p>
              <a:pPr algn="ctr" defTabSz="457200"/>
              <a:r>
                <a:rPr lang="ru-RU" i="1" dirty="0">
                  <a:solidFill>
                    <a:prstClr val="black"/>
                  </a:solidFill>
                  <a:latin typeface="Times New Roman" panose="02020603050405020304" pitchFamily="18" charset="0"/>
                  <a:cs typeface="Times New Roman" panose="02020603050405020304" pitchFamily="18" charset="0"/>
                </a:rPr>
                <a:t>балансовые счета забалансовые счета</a:t>
              </a:r>
            </a:p>
            <a:p>
              <a:pPr algn="ctr" defTabSz="457200"/>
              <a:r>
                <a:rPr lang="ru-RU" i="1" dirty="0">
                  <a:solidFill>
                    <a:prstClr val="black"/>
                  </a:solidFill>
                  <a:latin typeface="Times New Roman" panose="02020603050405020304" pitchFamily="18" charset="0"/>
                  <a:cs typeface="Times New Roman" panose="02020603050405020304" pitchFamily="18" charset="0"/>
                </a:rPr>
                <a:t>баланс, отчет о </a:t>
              </a:r>
              <a:r>
                <a:rPr lang="ru-RU" i="1" dirty="0" err="1">
                  <a:solidFill>
                    <a:prstClr val="black"/>
                  </a:solidFill>
                  <a:latin typeface="Times New Roman" panose="02020603050405020304" pitchFamily="18" charset="0"/>
                  <a:cs typeface="Times New Roman" panose="02020603050405020304" pitchFamily="18" charset="0"/>
                </a:rPr>
                <a:t>финрез</a:t>
              </a:r>
              <a:endParaRPr lang="ru-RU" i="1" dirty="0">
                <a:solidFill>
                  <a:prstClr val="black"/>
                </a:solidFill>
                <a:latin typeface="Times New Roman" panose="02020603050405020304" pitchFamily="18" charset="0"/>
                <a:cs typeface="Times New Roman" panose="02020603050405020304" pitchFamily="18" charset="0"/>
              </a:endParaRPr>
            </a:p>
          </p:txBody>
        </p:sp>
        <p:pic>
          <p:nvPicPr>
            <p:cNvPr id="37" name="Рисунок 36" descr="Запрещено">
              <a:extLst>
                <a:ext uri="{FF2B5EF4-FFF2-40B4-BE49-F238E27FC236}">
                  <a16:creationId xmlns="" xmlns:a16="http://schemas.microsoft.com/office/drawing/2014/main" id="{8CFC993C-55C8-49A3-904F-A79C59CD8D10}"/>
                </a:ext>
              </a:extLst>
            </p:cNvPr>
            <p:cNvPicPr>
              <a:picLocks noChangeAspect="1"/>
            </p:cNvPicPr>
            <p:nvPr/>
          </p:nvPicPr>
          <p:blipFill>
            <a:blip r:embed="rId2">
              <a:extLst>
                <a:ext uri="{96DAC541-7B7A-43D3-8B79-37D633B846F1}">
                  <asvg:svgBlip xmlns="" xmlns:asvg="http://schemas.microsoft.com/office/drawing/2016/SVG/main" r:embed="rId5"/>
                </a:ext>
              </a:extLst>
            </a:blip>
            <a:stretch>
              <a:fillRect/>
            </a:stretch>
          </p:blipFill>
          <p:spPr>
            <a:xfrm>
              <a:off x="5801187" y="5043046"/>
              <a:ext cx="374096" cy="374096"/>
            </a:xfrm>
            <a:prstGeom prst="rect">
              <a:avLst/>
            </a:prstGeom>
          </p:spPr>
        </p:pic>
        <p:pic>
          <p:nvPicPr>
            <p:cNvPr id="38" name="Рисунок 37" descr="Запрещено">
              <a:extLst>
                <a:ext uri="{FF2B5EF4-FFF2-40B4-BE49-F238E27FC236}">
                  <a16:creationId xmlns="" xmlns:a16="http://schemas.microsoft.com/office/drawing/2014/main" id="{1296F32F-E19F-472C-8F7E-E2BB31BC1C1C}"/>
                </a:ext>
              </a:extLst>
            </p:cNvPr>
            <p:cNvPicPr>
              <a:picLocks noChangeAspect="1"/>
            </p:cNvPicPr>
            <p:nvPr/>
          </p:nvPicPr>
          <p:blipFill>
            <a:blip r:embed="rId2">
              <a:extLst>
                <a:ext uri="{96DAC541-7B7A-43D3-8B79-37D633B846F1}">
                  <asvg:svgBlip xmlns="" xmlns:asvg="http://schemas.microsoft.com/office/drawing/2016/SVG/main" r:embed="rId5"/>
                </a:ext>
              </a:extLst>
            </a:blip>
            <a:stretch>
              <a:fillRect/>
            </a:stretch>
          </p:blipFill>
          <p:spPr>
            <a:xfrm>
              <a:off x="5677166" y="5368322"/>
              <a:ext cx="374096" cy="374096"/>
            </a:xfrm>
            <a:prstGeom prst="rect">
              <a:avLst/>
            </a:prstGeom>
          </p:spPr>
        </p:pic>
        <p:pic>
          <p:nvPicPr>
            <p:cNvPr id="42" name="Рисунок 41" descr="Запрещено">
              <a:extLst>
                <a:ext uri="{FF2B5EF4-FFF2-40B4-BE49-F238E27FC236}">
                  <a16:creationId xmlns="" xmlns:a16="http://schemas.microsoft.com/office/drawing/2014/main" id="{32FA99EA-8C6D-4951-8967-3EE66E756117}"/>
                </a:ext>
              </a:extLst>
            </p:cNvPr>
            <p:cNvPicPr>
              <a:picLocks noChangeAspect="1"/>
            </p:cNvPicPr>
            <p:nvPr/>
          </p:nvPicPr>
          <p:blipFill>
            <a:blip r:embed="rId2">
              <a:extLst>
                <a:ext uri="{96DAC541-7B7A-43D3-8B79-37D633B846F1}">
                  <asvg:svgBlip xmlns="" xmlns:asvg="http://schemas.microsoft.com/office/drawing/2016/SVG/main" r:embed="rId5"/>
                </a:ext>
              </a:extLst>
            </a:blip>
            <a:stretch>
              <a:fillRect/>
            </a:stretch>
          </p:blipFill>
          <p:spPr>
            <a:xfrm>
              <a:off x="5471778" y="5644221"/>
              <a:ext cx="374096" cy="374096"/>
            </a:xfrm>
            <a:prstGeom prst="rect">
              <a:avLst/>
            </a:prstGeom>
          </p:spPr>
        </p:pic>
      </p:grpSp>
      <p:cxnSp>
        <p:nvCxnSpPr>
          <p:cNvPr id="43" name="Прямая со стрелкой 42">
            <a:extLst>
              <a:ext uri="{FF2B5EF4-FFF2-40B4-BE49-F238E27FC236}">
                <a16:creationId xmlns="" xmlns:a16="http://schemas.microsoft.com/office/drawing/2014/main" id="{5232C8DC-BC54-4A56-88CF-FC1CD5084B63}"/>
              </a:ext>
            </a:extLst>
          </p:cNvPr>
          <p:cNvCxnSpPr>
            <a:cxnSpLocks/>
          </p:cNvCxnSpPr>
          <p:nvPr/>
        </p:nvCxnSpPr>
        <p:spPr>
          <a:xfrm flipV="1">
            <a:off x="5338234" y="4416707"/>
            <a:ext cx="830918" cy="488054"/>
          </a:xfrm>
          <a:prstGeom prst="straightConnector1">
            <a:avLst/>
          </a:prstGeom>
          <a:ln>
            <a:prstDash val="sysDot"/>
            <a:tailEnd type="triangle" w="lg" len="lg"/>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 xmlns:a16="http://schemas.microsoft.com/office/drawing/2014/main" id="{12F412FC-9459-404A-AEEB-9253CB891620}"/>
              </a:ext>
            </a:extLst>
          </p:cNvPr>
          <p:cNvSpPr txBox="1"/>
          <p:nvPr/>
        </p:nvSpPr>
        <p:spPr>
          <a:xfrm>
            <a:off x="4537858" y="4857374"/>
            <a:ext cx="1332913" cy="584775"/>
          </a:xfrm>
          <a:prstGeom prst="rect">
            <a:avLst/>
          </a:prstGeom>
          <a:noFill/>
        </p:spPr>
        <p:txBody>
          <a:bodyPr wrap="square" rtlCol="0">
            <a:spAutoFit/>
          </a:bodyPr>
          <a:lstStyle/>
          <a:p>
            <a:pPr algn="ctr" defTabSz="457200"/>
            <a:r>
              <a:rPr lang="ru-RU" sz="1600" dirty="0">
                <a:solidFill>
                  <a:prstClr val="black"/>
                </a:solidFill>
                <a:latin typeface="Times New Roman" panose="02020603050405020304" pitchFamily="18" charset="0"/>
                <a:cs typeface="Times New Roman" panose="02020603050405020304" pitchFamily="18" charset="0"/>
              </a:rPr>
              <a:t>Описание и оценка</a:t>
            </a:r>
          </a:p>
        </p:txBody>
      </p:sp>
      <p:cxnSp>
        <p:nvCxnSpPr>
          <p:cNvPr id="46" name="Прямая со стрелкой 45">
            <a:extLst>
              <a:ext uri="{FF2B5EF4-FFF2-40B4-BE49-F238E27FC236}">
                <a16:creationId xmlns="" xmlns:a16="http://schemas.microsoft.com/office/drawing/2014/main" id="{9D48BF12-B40F-4F64-A7F1-F357E3B2D90D}"/>
              </a:ext>
            </a:extLst>
          </p:cNvPr>
          <p:cNvCxnSpPr>
            <a:cxnSpLocks/>
          </p:cNvCxnSpPr>
          <p:nvPr/>
        </p:nvCxnSpPr>
        <p:spPr>
          <a:xfrm flipV="1">
            <a:off x="5208964" y="5364619"/>
            <a:ext cx="2480" cy="433152"/>
          </a:xfrm>
          <a:prstGeom prst="straightConnector1">
            <a:avLst/>
          </a:prstGeom>
          <a:ln>
            <a:prstDash val="sysDot"/>
            <a:tailEnd type="triangle" w="lg" len="lg"/>
          </a:ln>
        </p:spPr>
        <p:style>
          <a:lnRef idx="2">
            <a:schemeClr val="accent1"/>
          </a:lnRef>
          <a:fillRef idx="0">
            <a:schemeClr val="accent1"/>
          </a:fillRef>
          <a:effectRef idx="1">
            <a:schemeClr val="accent1"/>
          </a:effectRef>
          <a:fontRef idx="minor">
            <a:schemeClr val="tx1"/>
          </a:fontRef>
        </p:style>
      </p:cxnSp>
      <p:cxnSp>
        <p:nvCxnSpPr>
          <p:cNvPr id="54" name="Прямая со стрелкой 53">
            <a:extLst>
              <a:ext uri="{FF2B5EF4-FFF2-40B4-BE49-F238E27FC236}">
                <a16:creationId xmlns="" xmlns:a16="http://schemas.microsoft.com/office/drawing/2014/main" id="{C7420DD0-9EED-4576-9401-58EF08828D88}"/>
              </a:ext>
            </a:extLst>
          </p:cNvPr>
          <p:cNvCxnSpPr>
            <a:cxnSpLocks/>
          </p:cNvCxnSpPr>
          <p:nvPr/>
        </p:nvCxnSpPr>
        <p:spPr>
          <a:xfrm flipV="1">
            <a:off x="2671504" y="1000887"/>
            <a:ext cx="876303" cy="281940"/>
          </a:xfrm>
          <a:prstGeom prst="straightConnector1">
            <a:avLst/>
          </a:prstGeom>
          <a:ln>
            <a:prstDash val="sysDot"/>
            <a:tailEnd type="triangle" w="lg" len="lg"/>
          </a:ln>
        </p:spPr>
        <p:style>
          <a:lnRef idx="2">
            <a:schemeClr val="accent1"/>
          </a:lnRef>
          <a:fillRef idx="0">
            <a:schemeClr val="accent1"/>
          </a:fillRef>
          <a:effectRef idx="1">
            <a:schemeClr val="accent1"/>
          </a:effectRef>
          <a:fontRef idx="minor">
            <a:schemeClr val="tx1"/>
          </a:fontRef>
        </p:style>
      </p:cxnSp>
      <p:sp>
        <p:nvSpPr>
          <p:cNvPr id="7" name="Равнобедренный треугольник 6">
            <a:extLst>
              <a:ext uri="{FF2B5EF4-FFF2-40B4-BE49-F238E27FC236}">
                <a16:creationId xmlns="" xmlns:a16="http://schemas.microsoft.com/office/drawing/2014/main" id="{175D113F-EE64-4D8A-BF1A-0011F1F33951}"/>
              </a:ext>
            </a:extLst>
          </p:cNvPr>
          <p:cNvSpPr/>
          <p:nvPr/>
        </p:nvSpPr>
        <p:spPr>
          <a:xfrm>
            <a:off x="2257862" y="3455026"/>
            <a:ext cx="525318" cy="831272"/>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white"/>
              </a:solidFill>
            </a:endParaRPr>
          </a:p>
        </p:txBody>
      </p:sp>
      <p:sp>
        <p:nvSpPr>
          <p:cNvPr id="45" name="TextBox 44"/>
          <p:cNvSpPr txBox="1"/>
          <p:nvPr/>
        </p:nvSpPr>
        <p:spPr>
          <a:xfrm rot="16200000">
            <a:off x="3392263" y="2292520"/>
            <a:ext cx="1402315" cy="430887"/>
          </a:xfrm>
          <a:prstGeom prst="rect">
            <a:avLst/>
          </a:prstGeom>
          <a:noFill/>
        </p:spPr>
        <p:txBody>
          <a:bodyPr wrap="square" rtlCol="0">
            <a:spAutoFit/>
          </a:bodyPr>
          <a:lstStyle/>
          <a:p>
            <a:pPr defTabSz="457200"/>
            <a:r>
              <a:rPr lang="ru-RU" sz="1100" i="1" dirty="0" smtClean="0">
                <a:solidFill>
                  <a:prstClr val="black"/>
                </a:solidFill>
                <a:latin typeface="Times New Roman" panose="02020603050405020304" pitchFamily="18" charset="0"/>
                <a:cs typeface="Times New Roman" panose="02020603050405020304" pitchFamily="18" charset="0"/>
              </a:rPr>
              <a:t>2. Сомнительная </a:t>
            </a:r>
          </a:p>
          <a:p>
            <a:pPr defTabSz="457200"/>
            <a:r>
              <a:rPr lang="ru-RU" sz="1100" i="1" dirty="0" smtClean="0">
                <a:solidFill>
                  <a:prstClr val="black"/>
                </a:solidFill>
                <a:latin typeface="Times New Roman" panose="02020603050405020304" pitchFamily="18" charset="0"/>
                <a:cs typeface="Times New Roman" panose="02020603050405020304" pitchFamily="18" charset="0"/>
              </a:rPr>
              <a:t>задолженность</a:t>
            </a:r>
            <a:endParaRPr lang="ru-RU" sz="1100" i="1" dirty="0">
              <a:solidFill>
                <a:prstClr val="black"/>
              </a:solidFill>
              <a:latin typeface="Times New Roman" panose="02020603050405020304" pitchFamily="18" charset="0"/>
              <a:cs typeface="Times New Roman" panose="02020603050405020304" pitchFamily="18" charset="0"/>
            </a:endParaRPr>
          </a:p>
        </p:txBody>
      </p:sp>
      <p:sp>
        <p:nvSpPr>
          <p:cNvPr id="48" name="Плюс 47"/>
          <p:cNvSpPr/>
          <p:nvPr/>
        </p:nvSpPr>
        <p:spPr>
          <a:xfrm>
            <a:off x="769121" y="1514122"/>
            <a:ext cx="453466" cy="390915"/>
          </a:xfrm>
          <a:prstGeom prst="mathPlus">
            <a:avLst/>
          </a:prstGeom>
          <a:gradFill>
            <a:gsLst>
              <a:gs pos="0">
                <a:srgbClr val="077A3E"/>
              </a:gs>
              <a:gs pos="100000">
                <a:srgbClr val="077A3E"/>
              </a:gs>
            </a:gsLst>
          </a:gradFill>
          <a:ln>
            <a:solidFill>
              <a:srgbClr val="077A3E"/>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white"/>
              </a:solidFill>
            </a:endParaRPr>
          </a:p>
        </p:txBody>
      </p:sp>
      <p:sp>
        <p:nvSpPr>
          <p:cNvPr id="49" name="Плюс 48"/>
          <p:cNvSpPr/>
          <p:nvPr/>
        </p:nvSpPr>
        <p:spPr>
          <a:xfrm>
            <a:off x="555628" y="1865108"/>
            <a:ext cx="453466" cy="390915"/>
          </a:xfrm>
          <a:prstGeom prst="mathPlus">
            <a:avLst/>
          </a:prstGeom>
          <a:gradFill>
            <a:gsLst>
              <a:gs pos="0">
                <a:srgbClr val="077A3E"/>
              </a:gs>
              <a:gs pos="100000">
                <a:srgbClr val="077A3E"/>
              </a:gs>
            </a:gsLst>
          </a:gradFill>
          <a:ln>
            <a:solidFill>
              <a:srgbClr val="077A3E"/>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white"/>
              </a:solidFill>
            </a:endParaRPr>
          </a:p>
        </p:txBody>
      </p:sp>
      <p:sp>
        <p:nvSpPr>
          <p:cNvPr id="51" name="Плюс 50"/>
          <p:cNvSpPr/>
          <p:nvPr/>
        </p:nvSpPr>
        <p:spPr>
          <a:xfrm>
            <a:off x="936620" y="1180645"/>
            <a:ext cx="453466" cy="390915"/>
          </a:xfrm>
          <a:prstGeom prst="mathPlus">
            <a:avLst/>
          </a:prstGeom>
          <a:gradFill>
            <a:gsLst>
              <a:gs pos="0">
                <a:srgbClr val="077A3E"/>
              </a:gs>
              <a:gs pos="100000">
                <a:srgbClr val="077A3E"/>
              </a:gs>
            </a:gsLst>
          </a:gradFill>
          <a:ln>
            <a:solidFill>
              <a:srgbClr val="077A3E"/>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white"/>
              </a:solidFill>
            </a:endParaRPr>
          </a:p>
        </p:txBody>
      </p:sp>
    </p:spTree>
    <p:extLst>
      <p:ext uri="{BB962C8B-B14F-4D97-AF65-F5344CB8AC3E}">
        <p14:creationId xmlns:p14="http://schemas.microsoft.com/office/powerpoint/2010/main" xmlns="" val="181919177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4"/>
          <p:cNvSpPr>
            <a:spLocks/>
          </p:cNvSpPr>
          <p:nvPr/>
        </p:nvSpPr>
        <p:spPr bwMode="auto">
          <a:xfrm>
            <a:off x="3037582" y="2780929"/>
            <a:ext cx="6127886" cy="7274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700" tIns="12700" rIns="12700" bIns="12700"/>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95000"/>
              </a:lnSpc>
              <a:spcBef>
                <a:spcPts val="575"/>
              </a:spcBef>
              <a:buClr>
                <a:srgbClr val="014B65"/>
              </a:buClr>
              <a:buFont typeface="Lucida Grande"/>
              <a:buNone/>
            </a:pPr>
            <a:r>
              <a:rPr lang="ru-RU" altLang="ru-RU" sz="3600" b="1" dirty="0">
                <a:solidFill>
                  <a:srgbClr val="002060"/>
                </a:solidFill>
                <a:latin typeface="Times New Roman" pitchFamily="18" charset="0"/>
                <a:cs typeface="Times New Roman" pitchFamily="18" charset="0"/>
                <a:sym typeface="Lucida Grande"/>
              </a:rPr>
              <a:t>Спасибо за внимание!</a:t>
            </a:r>
            <a:endParaRPr lang="en-US" altLang="ru-RU" sz="3600" b="1" dirty="0">
              <a:solidFill>
                <a:srgbClr val="002060"/>
              </a:solidFill>
              <a:latin typeface="Times New Roman" pitchFamily="18" charset="0"/>
              <a:cs typeface="Times New Roman" pitchFamily="18" charset="0"/>
              <a:sym typeface="Lucida Grande"/>
            </a:endParaRPr>
          </a:p>
        </p:txBody>
      </p:sp>
      <p:sp>
        <p:nvSpPr>
          <p:cNvPr id="2" name="Номер слайда 1"/>
          <p:cNvSpPr>
            <a:spLocks noGrp="1"/>
          </p:cNvSpPr>
          <p:nvPr>
            <p:ph type="sldNum" sz="quarter" idx="12"/>
          </p:nvPr>
        </p:nvSpPr>
        <p:spPr/>
        <p:txBody>
          <a:bodyPr/>
          <a:lstStyle/>
          <a:p>
            <a:pPr>
              <a:defRPr/>
            </a:pPr>
            <a:fld id="{47EA9584-6FC9-446B-89E9-C9D48C4D1663}" type="slidenum">
              <a:rPr lang="ru-RU" smtClean="0">
                <a:solidFill>
                  <a:prstClr val="black">
                    <a:tint val="75000"/>
                  </a:prstClr>
                </a:solidFill>
              </a:rPr>
              <a:pPr>
                <a:defRPr/>
              </a:pPr>
              <a:t>115</a:t>
            </a:fld>
            <a:endParaRPr lang="ru-RU">
              <a:solidFill>
                <a:prstClr val="black">
                  <a:tint val="75000"/>
                </a:prstClr>
              </a:solidFill>
            </a:endParaRPr>
          </a:p>
        </p:txBody>
      </p:sp>
    </p:spTree>
    <p:extLst>
      <p:ext uri="{BB962C8B-B14F-4D97-AF65-F5344CB8AC3E}">
        <p14:creationId xmlns="" xmlns:p14="http://schemas.microsoft.com/office/powerpoint/2010/main" val="19910721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81955" y="1196752"/>
            <a:ext cx="9437266" cy="2772598"/>
          </a:xfrm>
        </p:spPr>
        <p:txBody>
          <a:bodyPr/>
          <a:lstStyle/>
          <a:p>
            <a:r>
              <a:rPr lang="ru-RU" sz="3600" dirty="0">
                <a:solidFill>
                  <a:srgbClr val="000000"/>
                </a:solidFill>
                <a:latin typeface="Times New Roman" panose="02020603050405020304" pitchFamily="18" charset="0"/>
                <a:ea typeface="Times New Roman" panose="02020603050405020304" pitchFamily="18" charset="0"/>
              </a:rPr>
              <a:t>Субъект учета формирует учетную политику исходя </a:t>
            </a:r>
            <a:r>
              <a:rPr lang="ru-RU" sz="3600" b="1" i="1" dirty="0">
                <a:solidFill>
                  <a:srgbClr val="000000"/>
                </a:solidFill>
                <a:latin typeface="Times New Roman" panose="02020603050405020304" pitchFamily="18" charset="0"/>
                <a:ea typeface="Times New Roman" panose="02020603050405020304" pitchFamily="18" charset="0"/>
              </a:rPr>
              <a:t>из особенностей своей структуры, отраслевых и иных особенностей </a:t>
            </a:r>
            <a:r>
              <a:rPr lang="ru-RU" sz="3600" b="1" i="1" dirty="0" smtClean="0">
                <a:solidFill>
                  <a:srgbClr val="000000"/>
                </a:solidFill>
                <a:latin typeface="Times New Roman" panose="02020603050405020304" pitchFamily="18" charset="0"/>
                <a:ea typeface="Times New Roman" panose="02020603050405020304" pitchFamily="18" charset="0"/>
              </a:rPr>
              <a:t>деятельности</a:t>
            </a:r>
            <a:r>
              <a:rPr lang="ru-RU" sz="1600" dirty="0">
                <a:solidFill>
                  <a:srgbClr val="000000"/>
                </a:solidFill>
                <a:latin typeface="Times New Roman" panose="02020603050405020304" pitchFamily="18" charset="0"/>
                <a:ea typeface="Times New Roman" panose="02020603050405020304" pitchFamily="18" charset="0"/>
              </a:rPr>
              <a:t> </a:t>
            </a:r>
            <a:r>
              <a:rPr lang="ru-RU" sz="3600" b="1" i="1" dirty="0">
                <a:solidFill>
                  <a:srgbClr val="000000"/>
                </a:solidFill>
                <a:latin typeface="Times New Roman" panose="02020603050405020304" pitchFamily="18" charset="0"/>
                <a:ea typeface="Times New Roman" panose="02020603050405020304" pitchFamily="18" charset="0"/>
              </a:rPr>
              <a:t>руководствуясь</a:t>
            </a:r>
          </a:p>
          <a:p>
            <a:endParaRPr lang="ru-RU" sz="1600" dirty="0" smtClean="0">
              <a:solidFill>
                <a:srgbClr val="000000"/>
              </a:solidFill>
              <a:latin typeface="Times New Roman" panose="02020603050405020304" pitchFamily="18" charset="0"/>
              <a:ea typeface="Times New Roman" panose="02020603050405020304" pitchFamily="18" charset="0"/>
            </a:endParaRPr>
          </a:p>
          <a:p>
            <a:endParaRPr lang="ru-RU" dirty="0"/>
          </a:p>
        </p:txBody>
      </p:sp>
      <p:sp>
        <p:nvSpPr>
          <p:cNvPr id="6" name="Прямоугольник 5"/>
          <p:cNvSpPr/>
          <p:nvPr/>
        </p:nvSpPr>
        <p:spPr>
          <a:xfrm>
            <a:off x="740533" y="5251537"/>
            <a:ext cx="4524503" cy="1015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ru-RU" sz="1600" kern="0" dirty="0" smtClean="0">
                <a:solidFill>
                  <a:srgbClr val="000000"/>
                </a:solidFill>
                <a:latin typeface="Times New Roman" panose="02020603050405020304" pitchFamily="18" charset="0"/>
                <a:ea typeface="Times New Roman" panose="02020603050405020304" pitchFamily="18" charset="0"/>
                <a:cs typeface="Times New Roman"/>
              </a:rPr>
              <a:t> </a:t>
            </a:r>
            <a:r>
              <a:rPr lang="ru-RU" sz="2000" kern="0" dirty="0">
                <a:solidFill>
                  <a:srgbClr val="000000"/>
                </a:solidFill>
                <a:latin typeface="Times New Roman" panose="02020603050405020304" pitchFamily="18" charset="0"/>
                <a:ea typeface="Times New Roman" panose="02020603050405020304" pitchFamily="18" charset="0"/>
                <a:cs typeface="Times New Roman"/>
              </a:rPr>
              <a:t>учетной политикой органа, осуществляющего полномочия и функции учредителя</a:t>
            </a:r>
            <a:endParaRPr lang="ru-RU" sz="2000" kern="0" dirty="0">
              <a:solidFill>
                <a:prstClr val="black"/>
              </a:solidFill>
              <a:latin typeface="Times New Roman"/>
              <a:cs typeface="Times New Roman"/>
            </a:endParaRPr>
          </a:p>
        </p:txBody>
      </p:sp>
      <p:sp>
        <p:nvSpPr>
          <p:cNvPr id="8" name="TextBox 7"/>
          <p:cNvSpPr txBox="1"/>
          <p:nvPr/>
        </p:nvSpPr>
        <p:spPr>
          <a:xfrm>
            <a:off x="5396465" y="3530843"/>
            <a:ext cx="2910871"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sz="2000" kern="0" dirty="0" smtClean="0">
                <a:solidFill>
                  <a:srgbClr val="000000"/>
                </a:solidFill>
                <a:latin typeface="Times New Roman" panose="02020603050405020304" pitchFamily="18" charset="0"/>
                <a:ea typeface="Times New Roman" panose="02020603050405020304" pitchFamily="18" charset="0"/>
                <a:cs typeface="Times New Roman"/>
              </a:rPr>
              <a:t>Законодательством РФ</a:t>
            </a:r>
            <a:endParaRPr lang="ru-RU" sz="2000" dirty="0"/>
          </a:p>
        </p:txBody>
      </p:sp>
      <p:sp>
        <p:nvSpPr>
          <p:cNvPr id="10" name="Прямоугольник 9"/>
          <p:cNvSpPr/>
          <p:nvPr/>
        </p:nvSpPr>
        <p:spPr>
          <a:xfrm>
            <a:off x="638262" y="4238982"/>
            <a:ext cx="3751348" cy="707886"/>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algn="ctr"/>
            <a:r>
              <a:rPr lang="ru-RU" sz="2000" kern="0" dirty="0">
                <a:solidFill>
                  <a:srgbClr val="000000"/>
                </a:solidFill>
                <a:latin typeface="Times New Roman" panose="02020603050405020304" pitchFamily="18" charset="0"/>
                <a:ea typeface="Times New Roman" panose="02020603050405020304" pitchFamily="18" charset="0"/>
                <a:cs typeface="Times New Roman"/>
              </a:rPr>
              <a:t>СГС «Учетная политика</a:t>
            </a:r>
            <a:r>
              <a:rPr lang="ru-RU" sz="2000" kern="0" dirty="0" smtClean="0">
                <a:solidFill>
                  <a:srgbClr val="000000"/>
                </a:solidFill>
                <a:latin typeface="Times New Roman" panose="02020603050405020304" pitchFamily="18" charset="0"/>
                <a:ea typeface="Times New Roman" panose="02020603050405020304" pitchFamily="18" charset="0"/>
                <a:cs typeface="Times New Roman"/>
              </a:rPr>
              <a:t>,</a:t>
            </a:r>
          </a:p>
          <a:p>
            <a:pPr lvl="0"/>
            <a:r>
              <a:rPr lang="ru-RU" sz="2000" kern="0" dirty="0" smtClean="0">
                <a:solidFill>
                  <a:srgbClr val="000000"/>
                </a:solidFill>
                <a:latin typeface="Times New Roman" panose="02020603050405020304" pitchFamily="18" charset="0"/>
                <a:ea typeface="Times New Roman" panose="02020603050405020304" pitchFamily="18" charset="0"/>
                <a:cs typeface="Times New Roman"/>
              </a:rPr>
              <a:t> </a:t>
            </a:r>
            <a:r>
              <a:rPr lang="ru-RU" sz="2000" kern="0" dirty="0">
                <a:solidFill>
                  <a:srgbClr val="000000"/>
                </a:solidFill>
                <a:latin typeface="Times New Roman" panose="02020603050405020304" pitchFamily="18" charset="0"/>
                <a:ea typeface="Times New Roman" panose="02020603050405020304" pitchFamily="18" charset="0"/>
                <a:cs typeface="Times New Roman"/>
              </a:rPr>
              <a:t>оценочные значения и ошибки»</a:t>
            </a:r>
            <a:endParaRPr lang="ru-RU" sz="2000" kern="0" dirty="0">
              <a:solidFill>
                <a:prstClr val="black"/>
              </a:solidFill>
              <a:latin typeface="Times New Roman"/>
              <a:cs typeface="Times New Roman"/>
            </a:endParaRPr>
          </a:p>
        </p:txBody>
      </p:sp>
      <p:sp>
        <p:nvSpPr>
          <p:cNvPr id="12" name="Прямоугольник 11"/>
          <p:cNvSpPr/>
          <p:nvPr/>
        </p:nvSpPr>
        <p:spPr>
          <a:xfrm>
            <a:off x="5811095" y="4168030"/>
            <a:ext cx="3822425"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2000" kern="0" dirty="0">
                <a:solidFill>
                  <a:srgbClr val="000000"/>
                </a:solidFill>
                <a:latin typeface="Times New Roman" panose="02020603050405020304" pitchFamily="18" charset="0"/>
                <a:ea typeface="Times New Roman" panose="02020603050405020304" pitchFamily="18" charset="0"/>
                <a:cs typeface="Times New Roman"/>
              </a:rPr>
              <a:t>иными </a:t>
            </a:r>
            <a:r>
              <a:rPr lang="ru-RU" sz="2000" kern="0" dirty="0" smtClean="0">
                <a:solidFill>
                  <a:srgbClr val="000000"/>
                </a:solidFill>
                <a:latin typeface="Times New Roman" panose="02020603050405020304" pitchFamily="18" charset="0"/>
                <a:ea typeface="Times New Roman" panose="02020603050405020304" pitchFamily="18" charset="0"/>
                <a:cs typeface="Times New Roman"/>
              </a:rPr>
              <a:t>НПА, </a:t>
            </a:r>
            <a:r>
              <a:rPr lang="ru-RU" sz="2000" kern="0" dirty="0">
                <a:solidFill>
                  <a:srgbClr val="000000"/>
                </a:solidFill>
                <a:latin typeface="Times New Roman" panose="02020603050405020304" pitchFamily="18" charset="0"/>
                <a:ea typeface="Times New Roman" panose="02020603050405020304" pitchFamily="18" charset="0"/>
                <a:cs typeface="Times New Roman"/>
              </a:rPr>
              <a:t>регулирующими ведение бухгалтерского учета и составление бухгалтерской (финансовой) отчетности</a:t>
            </a:r>
            <a:endParaRPr lang="ru-RU" sz="2000" dirty="0"/>
          </a:p>
        </p:txBody>
      </p:sp>
      <p:sp>
        <p:nvSpPr>
          <p:cNvPr id="2" name="Номер слайда 1"/>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12</a:t>
            </a:fld>
            <a:endParaRPr lang="ru-RU" spc="-4" dirty="0">
              <a:latin typeface="Arial"/>
              <a:cs typeface="Arial"/>
            </a:endParaRPr>
          </a:p>
        </p:txBody>
      </p:sp>
    </p:spTree>
    <p:extLst>
      <p:ext uri="{BB962C8B-B14F-4D97-AF65-F5344CB8AC3E}">
        <p14:creationId xmlns:p14="http://schemas.microsoft.com/office/powerpoint/2010/main" xmlns="" val="28689296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50488" y="404665"/>
            <a:ext cx="9437266" cy="5663089"/>
          </a:xfrm>
        </p:spPr>
        <p:txBody>
          <a:bodyPr/>
          <a:lstStyle/>
          <a:p>
            <a:pPr algn="just"/>
            <a:r>
              <a:rPr lang="ru-RU" sz="3200" dirty="0" smtClean="0">
                <a:solidFill>
                  <a:srgbClr val="000000"/>
                </a:solidFill>
                <a:latin typeface="Times New Roman" panose="02020603050405020304" pitchFamily="18" charset="0"/>
                <a:ea typeface="Times New Roman" panose="02020603050405020304" pitchFamily="18" charset="0"/>
              </a:rPr>
              <a:t>При </a:t>
            </a:r>
            <a:r>
              <a:rPr lang="ru-RU" sz="3200" dirty="0">
                <a:solidFill>
                  <a:srgbClr val="000000"/>
                </a:solidFill>
                <a:latin typeface="Times New Roman" panose="02020603050405020304" pitchFamily="18" charset="0"/>
                <a:ea typeface="Times New Roman" panose="02020603050405020304" pitchFamily="18" charset="0"/>
              </a:rPr>
              <a:t>передаче </a:t>
            </a:r>
            <a:r>
              <a:rPr lang="ru-RU" sz="3200" dirty="0" smtClean="0">
                <a:solidFill>
                  <a:srgbClr val="000000"/>
                </a:solidFill>
                <a:latin typeface="Times New Roman" panose="02020603050405020304" pitchFamily="18" charset="0"/>
                <a:ea typeface="Times New Roman" panose="02020603050405020304" pitchFamily="18" charset="0"/>
              </a:rPr>
              <a:t>ведения бухгалтерского учета  и составления отчетности </a:t>
            </a:r>
            <a:r>
              <a:rPr lang="ru-RU" sz="4000" b="1" dirty="0" smtClean="0">
                <a:solidFill>
                  <a:srgbClr val="000000"/>
                </a:solidFill>
                <a:latin typeface="Times New Roman" panose="02020603050405020304" pitchFamily="18" charset="0"/>
                <a:ea typeface="Times New Roman" panose="02020603050405020304" pitchFamily="18" charset="0"/>
              </a:rPr>
              <a:t>централизованной бухгалтерии</a:t>
            </a:r>
            <a:r>
              <a:rPr lang="ru-RU" sz="3200" dirty="0" smtClean="0">
                <a:solidFill>
                  <a:srgbClr val="000000"/>
                </a:solidFill>
                <a:latin typeface="Times New Roman" panose="02020603050405020304" pitchFamily="18" charset="0"/>
                <a:ea typeface="Times New Roman" panose="02020603050405020304" pitchFamily="18" charset="0"/>
              </a:rPr>
              <a:t>, </a:t>
            </a:r>
            <a:r>
              <a:rPr lang="ru-RU" sz="3200" dirty="0">
                <a:solidFill>
                  <a:srgbClr val="000000"/>
                </a:solidFill>
                <a:latin typeface="Times New Roman" panose="02020603050405020304" pitchFamily="18" charset="0"/>
                <a:ea typeface="Times New Roman" panose="02020603050405020304" pitchFamily="18" charset="0"/>
              </a:rPr>
              <a:t>особенности </a:t>
            </a:r>
            <a:r>
              <a:rPr lang="ru-RU" sz="4000" b="1" dirty="0">
                <a:solidFill>
                  <a:srgbClr val="FF0000"/>
                </a:solidFill>
                <a:latin typeface="Times New Roman" panose="02020603050405020304" pitchFamily="18" charset="0"/>
                <a:ea typeface="Times New Roman" panose="02020603050405020304" pitchFamily="18" charset="0"/>
              </a:rPr>
              <a:t>организации</a:t>
            </a:r>
            <a:r>
              <a:rPr lang="ru-RU" sz="3200" b="1" dirty="0">
                <a:solidFill>
                  <a:srgbClr val="FF0000"/>
                </a:solidFill>
                <a:latin typeface="Times New Roman" panose="02020603050405020304" pitchFamily="18" charset="0"/>
                <a:ea typeface="Times New Roman" panose="02020603050405020304" pitchFamily="18" charset="0"/>
              </a:rPr>
              <a:t> </a:t>
            </a:r>
            <a:r>
              <a:rPr lang="ru-RU" sz="3200" dirty="0">
                <a:solidFill>
                  <a:srgbClr val="000000"/>
                </a:solidFill>
                <a:latin typeface="Times New Roman" panose="02020603050405020304" pitchFamily="18" charset="0"/>
                <a:ea typeface="Times New Roman" panose="02020603050405020304" pitchFamily="18" charset="0"/>
              </a:rPr>
              <a:t>ведения </a:t>
            </a:r>
            <a:r>
              <a:rPr lang="ru-RU" sz="3200" dirty="0" smtClean="0">
                <a:solidFill>
                  <a:srgbClr val="000000"/>
                </a:solidFill>
                <a:latin typeface="Times New Roman" panose="02020603050405020304" pitchFamily="18" charset="0"/>
                <a:ea typeface="Times New Roman" panose="02020603050405020304" pitchFamily="18" charset="0"/>
              </a:rPr>
              <a:t>учета </a:t>
            </a:r>
            <a:r>
              <a:rPr lang="ru-RU" sz="3200" dirty="0">
                <a:solidFill>
                  <a:srgbClr val="000000"/>
                </a:solidFill>
                <a:latin typeface="Times New Roman" panose="02020603050405020304" pitchFamily="18" charset="0"/>
                <a:ea typeface="Times New Roman" panose="02020603050405020304" pitchFamily="18" charset="0"/>
              </a:rPr>
              <a:t>и (или) составления бухгалтерской (финансовой) отчетности </a:t>
            </a:r>
            <a:r>
              <a:rPr lang="ru-RU" sz="3200" dirty="0" smtClean="0">
                <a:solidFill>
                  <a:srgbClr val="000000"/>
                </a:solidFill>
                <a:latin typeface="Times New Roman" panose="02020603050405020304" pitchFamily="18" charset="0"/>
                <a:ea typeface="Times New Roman" panose="02020603050405020304" pitchFamily="18" charset="0"/>
              </a:rPr>
              <a:t>устанавливаются договором </a:t>
            </a:r>
            <a:r>
              <a:rPr lang="ru-RU" sz="3200" dirty="0">
                <a:solidFill>
                  <a:srgbClr val="000000"/>
                </a:solidFill>
                <a:latin typeface="Times New Roman" panose="02020603050405020304" pitchFamily="18" charset="0"/>
                <a:ea typeface="Times New Roman" panose="02020603050405020304" pitchFamily="18" charset="0"/>
              </a:rPr>
              <a:t>(соглашением) с учетом положений СГС «Учетная политика, оценочные значения и ошибки», иных нормативных правовых актов, регулирующих ведение бухгалтерского учета и составление бухгалтерской (финансовой) отчетности</a:t>
            </a:r>
            <a:endParaRPr lang="ru-RU" sz="3200" dirty="0"/>
          </a:p>
        </p:txBody>
      </p:sp>
      <p:sp>
        <p:nvSpPr>
          <p:cNvPr id="2" name="Номер слайда 1"/>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13</a:t>
            </a:fld>
            <a:endParaRPr lang="ru-RU" spc="-4" dirty="0">
              <a:latin typeface="Arial"/>
              <a:cs typeface="Arial"/>
            </a:endParaRPr>
          </a:p>
        </p:txBody>
      </p:sp>
    </p:spTree>
    <p:extLst>
      <p:ext uri="{BB962C8B-B14F-4D97-AF65-F5344CB8AC3E}">
        <p14:creationId xmlns:p14="http://schemas.microsoft.com/office/powerpoint/2010/main" xmlns="" val="24564580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xmlns="" val="669854254"/>
              </p:ext>
            </p:extLst>
          </p:nvPr>
        </p:nvGraphicFramePr>
        <p:xfrm>
          <a:off x="373150" y="1172022"/>
          <a:ext cx="9159698" cy="4542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a:xfrm>
            <a:off x="489344" y="-38100"/>
            <a:ext cx="9416388" cy="1661993"/>
          </a:xfrm>
        </p:spPr>
        <p:txBody>
          <a:bodyPr/>
          <a:lstStyle/>
          <a:p>
            <a:pPr algn="ctr"/>
            <a:r>
              <a:rPr lang="ru-RU" sz="280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В рамках учетной политики  устанавливается </a:t>
            </a:r>
            <a:r>
              <a:rPr lang="ru-RU" sz="4000" dirty="0" smtClean="0">
                <a:ln w="22225">
                  <a:solidFill>
                    <a:schemeClr val="accent2"/>
                  </a:solidFill>
                  <a:prstDash val="solid"/>
                </a:ln>
                <a:solidFill>
                  <a:schemeClr val="accent2">
                    <a:lumMod val="40000"/>
                    <a:lumOff val="60000"/>
                  </a:schemeClr>
                </a:solidFill>
              </a:rPr>
              <a:t>однозначно</a:t>
            </a:r>
            <a:r>
              <a:rPr lang="ru-RU" sz="4000" dirty="0">
                <a:ln w="22225">
                  <a:solidFill>
                    <a:schemeClr val="accent2"/>
                  </a:solidFill>
                  <a:prstDash val="solid"/>
                </a:ln>
                <a:solidFill>
                  <a:schemeClr val="accent2">
                    <a:lumMod val="40000"/>
                    <a:lumOff val="60000"/>
                  </a:schemeClr>
                </a:solidFill>
              </a:rPr>
              <a:t/>
            </a:r>
            <a:br>
              <a:rPr lang="ru-RU" sz="4000" dirty="0">
                <a:ln w="22225">
                  <a:solidFill>
                    <a:schemeClr val="accent2"/>
                  </a:solidFill>
                  <a:prstDash val="solid"/>
                </a:ln>
                <a:solidFill>
                  <a:schemeClr val="accent2">
                    <a:lumMod val="40000"/>
                    <a:lumOff val="60000"/>
                  </a:schemeClr>
                </a:solidFill>
              </a:rPr>
            </a:br>
            <a:endParaRPr lang="ru-RU" sz="4000" dirty="0">
              <a:ln w="22225">
                <a:solidFill>
                  <a:schemeClr val="accent2"/>
                </a:solidFill>
                <a:prstDash val="solid"/>
              </a:ln>
              <a:solidFill>
                <a:schemeClr val="accent2">
                  <a:lumMod val="40000"/>
                  <a:lumOff val="60000"/>
                </a:schemeClr>
              </a:solidFill>
            </a:endParaRPr>
          </a:p>
        </p:txBody>
      </p:sp>
      <p:sp>
        <p:nvSpPr>
          <p:cNvPr id="5" name="TextBox 4"/>
          <p:cNvSpPr txBox="1"/>
          <p:nvPr/>
        </p:nvSpPr>
        <p:spPr>
          <a:xfrm>
            <a:off x="1052567" y="3933057"/>
            <a:ext cx="7391227" cy="461665"/>
          </a:xfrm>
          <a:prstGeom prst="rect">
            <a:avLst/>
          </a:prstGeom>
          <a:noFill/>
        </p:spPr>
        <p:txBody>
          <a:bodyPr wrap="square" rtlCol="0">
            <a:spAutoFit/>
          </a:bodyPr>
          <a:lstStyle/>
          <a:p>
            <a:r>
              <a:rPr lang="ru-RU" sz="2400" kern="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порядок проведения инвентаризации </a:t>
            </a:r>
            <a:r>
              <a:rPr lang="ru-RU" sz="2400" kern="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активов </a:t>
            </a:r>
            <a:endParaRPr lang="ru-RU" sz="2400" dirty="0">
              <a:solidFill>
                <a:prstClr val="black"/>
              </a:solidFill>
            </a:endParaRPr>
          </a:p>
        </p:txBody>
      </p:sp>
      <p:sp>
        <p:nvSpPr>
          <p:cNvPr id="2" name="Номер слайда 1"/>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14</a:t>
            </a:fld>
            <a:endParaRPr lang="ru-RU" spc="-4" dirty="0">
              <a:latin typeface="Arial"/>
              <a:cs typeface="Arial"/>
            </a:endParaRPr>
          </a:p>
        </p:txBody>
      </p:sp>
    </p:spTree>
    <p:extLst>
      <p:ext uri="{BB962C8B-B14F-4D97-AF65-F5344CB8AC3E}">
        <p14:creationId xmlns:p14="http://schemas.microsoft.com/office/powerpoint/2010/main" xmlns="" val="9610828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620688"/>
            <a:ext cx="8915400" cy="432048"/>
          </a:xfrm>
          <a:solidFill>
            <a:srgbClr val="E6E6E6"/>
          </a:solidFill>
          <a:ln>
            <a:solidFill>
              <a:schemeClr val="accent5">
                <a:lumMod val="75000"/>
              </a:schemeClr>
            </a:solidFill>
          </a:ln>
          <a:effectLst>
            <a:glow rad="228600">
              <a:schemeClr val="accent4">
                <a:satMod val="175000"/>
                <a:alpha val="40000"/>
              </a:schemeClr>
            </a:glow>
          </a:effectLst>
        </p:spPr>
        <p:txBody>
          <a:bodyPr>
            <a:normAutofit fontScale="90000"/>
          </a:bodyPr>
          <a:lstStyle/>
          <a:p>
            <a:pPr algn="ctr"/>
            <a:r>
              <a:rPr lang="ru-RU" sz="3200" dirty="0" smtClean="0">
                <a:ln>
                  <a:solidFill>
                    <a:schemeClr val="accent5">
                      <a:lumMod val="75000"/>
                    </a:schemeClr>
                  </a:solidFill>
                </a:ln>
              </a:rPr>
              <a:t/>
            </a:r>
            <a:br>
              <a:rPr lang="ru-RU" sz="3200" dirty="0" smtClean="0">
                <a:ln>
                  <a:solidFill>
                    <a:schemeClr val="accent5">
                      <a:lumMod val="75000"/>
                    </a:schemeClr>
                  </a:solidFill>
                </a:ln>
              </a:rPr>
            </a:br>
            <a:r>
              <a:rPr lang="ru-RU" sz="2800" dirty="0" smtClean="0">
                <a:ln>
                  <a:solidFill>
                    <a:schemeClr val="accent5">
                      <a:lumMod val="75000"/>
                    </a:schemeClr>
                  </a:solidFill>
                </a:ln>
              </a:rPr>
              <a:t>Проведение </a:t>
            </a:r>
            <a:r>
              <a:rPr lang="ru-RU" sz="2800" dirty="0">
                <a:ln>
                  <a:solidFill>
                    <a:schemeClr val="accent5">
                      <a:lumMod val="75000"/>
                    </a:schemeClr>
                  </a:solidFill>
                </a:ln>
              </a:rPr>
              <a:t>инвентаризации обязательно</a:t>
            </a:r>
            <a:r>
              <a:rPr lang="ru-RU" sz="2800" dirty="0" smtClean="0">
                <a:ln>
                  <a:solidFill>
                    <a:schemeClr val="accent5">
                      <a:lumMod val="75000"/>
                    </a:schemeClr>
                  </a:solidFill>
                </a:ln>
              </a:rPr>
              <a:t>:</a:t>
            </a:r>
            <a:r>
              <a:rPr lang="ru-RU" sz="2800" dirty="0">
                <a:ln>
                  <a:solidFill>
                    <a:schemeClr val="accent5">
                      <a:lumMod val="75000"/>
                    </a:schemeClr>
                  </a:solidFill>
                </a:ln>
              </a:rPr>
              <a:t/>
            </a:r>
            <a:br>
              <a:rPr lang="ru-RU" sz="2800" dirty="0">
                <a:ln>
                  <a:solidFill>
                    <a:schemeClr val="accent5">
                      <a:lumMod val="75000"/>
                    </a:schemeClr>
                  </a:solidFill>
                </a:ln>
              </a:rPr>
            </a:br>
            <a:endParaRPr lang="ru-RU" sz="2800" dirty="0">
              <a:ln>
                <a:solidFill>
                  <a:schemeClr val="accent5">
                    <a:lumMod val="75000"/>
                  </a:schemeClr>
                </a:solidFill>
              </a:ln>
            </a:endParaRPr>
          </a:p>
        </p:txBody>
      </p:sp>
      <p:graphicFrame>
        <p:nvGraphicFramePr>
          <p:cNvPr id="5" name="Объект 4"/>
          <p:cNvGraphicFramePr>
            <a:graphicFrameLocks noGrp="1"/>
          </p:cNvGraphicFramePr>
          <p:nvPr>
            <p:ph idx="1"/>
            <p:extLst/>
          </p:nvPr>
        </p:nvGraphicFramePr>
        <p:xfrm>
          <a:off x="584515" y="1196752"/>
          <a:ext cx="9205023"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p:cNvSpPr>
            <a:spLocks noGrp="1"/>
          </p:cNvSpPr>
          <p:nvPr>
            <p:ph type="sldNum" sz="quarter" idx="12"/>
          </p:nvPr>
        </p:nvSpPr>
        <p:spPr/>
        <p:txBody>
          <a:bodyPr/>
          <a:lstStyle/>
          <a:p>
            <a:pPr>
              <a:defRPr/>
            </a:pPr>
            <a:r>
              <a:rPr lang="ru-RU" smtClean="0">
                <a:solidFill>
                  <a:prstClr val="black">
                    <a:tint val="75000"/>
                  </a:prstClr>
                </a:solidFill>
              </a:rPr>
              <a:t>СЛАЙД</a:t>
            </a:r>
            <a:r>
              <a:rPr lang="ru-RU" sz="1400" smtClean="0">
                <a:solidFill>
                  <a:prstClr val="black">
                    <a:tint val="75000"/>
                  </a:prstClr>
                </a:solidFill>
              </a:rPr>
              <a:t> </a:t>
            </a:r>
            <a:fld id="{CCDF69E5-509E-4D59-AF9B-AD19640FD1F2}" type="slidenum">
              <a:rPr lang="ru-RU" sz="1400" smtClean="0">
                <a:solidFill>
                  <a:prstClr val="black">
                    <a:tint val="75000"/>
                  </a:prstClr>
                </a:solidFill>
              </a:rPr>
              <a:pPr>
                <a:defRPr/>
              </a:pPr>
              <a:t>15</a:t>
            </a:fld>
            <a:endParaRPr lang="ru-RU" sz="1400">
              <a:solidFill>
                <a:prstClr val="black">
                  <a:tint val="75000"/>
                </a:prstClr>
              </a:solidFill>
            </a:endParaRPr>
          </a:p>
        </p:txBody>
      </p:sp>
    </p:spTree>
    <p:extLst>
      <p:ext uri="{BB962C8B-B14F-4D97-AF65-F5344CB8AC3E}">
        <p14:creationId xmlns:p14="http://schemas.microsoft.com/office/powerpoint/2010/main" xmlns="" val="33783855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6"/>
          <p:cNvGraphicFramePr>
            <a:graphicFrameLocks noGrp="1"/>
          </p:cNvGraphicFramePr>
          <p:nvPr>
            <p:ph idx="1"/>
            <p:extLst/>
          </p:nvPr>
        </p:nvGraphicFramePr>
        <p:xfrm>
          <a:off x="194471" y="548680"/>
          <a:ext cx="9486237" cy="60251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p:cNvSpPr>
            <a:spLocks noGrp="1"/>
          </p:cNvSpPr>
          <p:nvPr>
            <p:ph type="sldNum" sz="quarter" idx="12"/>
          </p:nvPr>
        </p:nvSpPr>
        <p:spPr/>
        <p:txBody>
          <a:bodyPr/>
          <a:lstStyle/>
          <a:p>
            <a:pPr>
              <a:defRPr/>
            </a:pPr>
            <a:r>
              <a:rPr lang="ru-RU" smtClean="0">
                <a:solidFill>
                  <a:prstClr val="black">
                    <a:tint val="75000"/>
                  </a:prstClr>
                </a:solidFill>
              </a:rPr>
              <a:t>СЛАЙД</a:t>
            </a:r>
            <a:r>
              <a:rPr lang="ru-RU" sz="1400" smtClean="0">
                <a:solidFill>
                  <a:prstClr val="black">
                    <a:tint val="75000"/>
                  </a:prstClr>
                </a:solidFill>
              </a:rPr>
              <a:t> </a:t>
            </a:r>
            <a:fld id="{CCDF69E5-509E-4D59-AF9B-AD19640FD1F2}" type="slidenum">
              <a:rPr lang="ru-RU" sz="1400" smtClean="0">
                <a:solidFill>
                  <a:prstClr val="black">
                    <a:tint val="75000"/>
                  </a:prstClr>
                </a:solidFill>
              </a:rPr>
              <a:pPr>
                <a:defRPr/>
              </a:pPr>
              <a:t>16</a:t>
            </a:fld>
            <a:endParaRPr lang="ru-RU" sz="1400">
              <a:solidFill>
                <a:prstClr val="black">
                  <a:tint val="75000"/>
                </a:prstClr>
              </a:solidFill>
            </a:endParaRPr>
          </a:p>
        </p:txBody>
      </p:sp>
    </p:spTree>
    <p:extLst>
      <p:ext uri="{BB962C8B-B14F-4D97-AF65-F5344CB8AC3E}">
        <p14:creationId xmlns:p14="http://schemas.microsoft.com/office/powerpoint/2010/main" xmlns="" val="31580191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xmlns="" val="3666653974"/>
              </p:ext>
            </p:extLst>
          </p:nvPr>
        </p:nvGraphicFramePr>
        <p:xfrm>
          <a:off x="373150" y="1172022"/>
          <a:ext cx="9159698" cy="4542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Номер слайда 1"/>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17</a:t>
            </a:fld>
            <a:endParaRPr lang="ru-RU" spc="-4" dirty="0">
              <a:latin typeface="Arial"/>
              <a:cs typeface="Arial"/>
            </a:endParaRPr>
          </a:p>
        </p:txBody>
      </p:sp>
    </p:spTree>
    <p:extLst>
      <p:ext uri="{BB962C8B-B14F-4D97-AF65-F5344CB8AC3E}">
        <p14:creationId xmlns:p14="http://schemas.microsoft.com/office/powerpoint/2010/main" xmlns="" val="39787238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xmlns="" val="3874279192"/>
              </p:ext>
            </p:extLst>
          </p:nvPr>
        </p:nvGraphicFramePr>
        <p:xfrm>
          <a:off x="373150" y="1172022"/>
          <a:ext cx="9159698" cy="4542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671481" y="4581129"/>
            <a:ext cx="7566841" cy="830997"/>
          </a:xfrm>
          <a:prstGeom prst="rect">
            <a:avLst/>
          </a:prstGeom>
          <a:noFill/>
        </p:spPr>
        <p:txBody>
          <a:bodyPr wrap="square" rtlCol="0">
            <a:spAutoFit/>
          </a:bodyPr>
          <a:lstStyle/>
          <a:p>
            <a:pPr lvl="0" algn="ctr"/>
            <a:r>
              <a:rPr lang="ru-RU" sz="2400" dirty="0" smtClean="0">
                <a:solidFill>
                  <a:srgbClr val="000000"/>
                </a:solidFill>
                <a:latin typeface="Times New Roman" panose="02020603050405020304" pitchFamily="18" charset="0"/>
                <a:ea typeface="Calibri" panose="020F0502020204030204" pitchFamily="34" charset="0"/>
              </a:rPr>
              <a:t>другие </a:t>
            </a:r>
            <a:r>
              <a:rPr lang="ru-RU" sz="2400" dirty="0">
                <a:solidFill>
                  <a:srgbClr val="000000"/>
                </a:solidFill>
                <a:latin typeface="Times New Roman" panose="02020603050405020304" pitchFamily="18" charset="0"/>
                <a:ea typeface="Calibri" panose="020F0502020204030204" pitchFamily="34" charset="0"/>
              </a:rPr>
              <a:t>особенности с учетом принятых Стандартов и нового понятия актив</a:t>
            </a:r>
            <a:endParaRPr lang="ru-RU" sz="2400" dirty="0"/>
          </a:p>
        </p:txBody>
      </p:sp>
      <p:sp>
        <p:nvSpPr>
          <p:cNvPr id="3" name="Номер слайда 2"/>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18</a:t>
            </a:fld>
            <a:endParaRPr lang="ru-RU" spc="-4" dirty="0">
              <a:latin typeface="Arial"/>
              <a:cs typeface="Arial"/>
            </a:endParaRPr>
          </a:p>
        </p:txBody>
      </p:sp>
    </p:spTree>
    <p:extLst>
      <p:ext uri="{BB962C8B-B14F-4D97-AF65-F5344CB8AC3E}">
        <p14:creationId xmlns:p14="http://schemas.microsoft.com/office/powerpoint/2010/main" xmlns="" val="811019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xmlns="" val="3050906564"/>
              </p:ext>
            </p:extLst>
          </p:nvPr>
        </p:nvGraphicFramePr>
        <p:xfrm>
          <a:off x="373150" y="1172022"/>
          <a:ext cx="9159698" cy="4542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a:xfrm>
            <a:off x="662902" y="116632"/>
            <a:ext cx="8580197" cy="861774"/>
          </a:xfrm>
        </p:spPr>
        <p:txBody>
          <a:bodyPr/>
          <a:lstStyle/>
          <a:p>
            <a:pPr algn="ctr"/>
            <a:r>
              <a:rPr lang="ru-RU" sz="280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В УЧЕТНАЯ ПОЛИТИКА устанавливает из допустимых НПА методов </a:t>
            </a:r>
            <a:endParaRPr lang="ru-RU" sz="28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TextBox 4"/>
          <p:cNvSpPr txBox="1"/>
          <p:nvPr/>
        </p:nvSpPr>
        <p:spPr>
          <a:xfrm>
            <a:off x="3421643" y="2276872"/>
            <a:ext cx="5382598" cy="1077218"/>
          </a:xfrm>
          <a:prstGeom prst="rect">
            <a:avLst/>
          </a:prstGeom>
          <a:noFill/>
        </p:spPr>
        <p:txBody>
          <a:bodyPr wrap="square" rtlCol="0">
            <a:spAutoFit/>
          </a:bodyPr>
          <a:lstStyle/>
          <a:p>
            <a:r>
              <a:rPr lang="ru-RU" sz="3200" b="1" kern="0" dirty="0">
                <a:solidFill>
                  <a:srgbClr val="252523"/>
                </a:solidFill>
                <a:latin typeface="Times New Roman" panose="02020603050405020304" pitchFamily="18" charset="0"/>
                <a:cs typeface="Times New Roman" panose="02020603050405020304" pitchFamily="18" charset="0"/>
              </a:rPr>
              <a:t>Методы </a:t>
            </a:r>
            <a:r>
              <a:rPr lang="ru-RU" sz="3200" b="1" kern="0" dirty="0" smtClean="0">
                <a:solidFill>
                  <a:srgbClr val="252523"/>
                </a:solidFill>
                <a:latin typeface="Times New Roman" panose="02020603050405020304" pitchFamily="18" charset="0"/>
                <a:cs typeface="Times New Roman" panose="02020603050405020304" pitchFamily="18" charset="0"/>
              </a:rPr>
              <a:t>определения</a:t>
            </a:r>
          </a:p>
          <a:p>
            <a:r>
              <a:rPr lang="ru-RU" sz="3200" b="1" kern="0" dirty="0" smtClean="0">
                <a:solidFill>
                  <a:srgbClr val="252523"/>
                </a:solidFill>
                <a:latin typeface="Times New Roman" panose="02020603050405020304" pitchFamily="18" charset="0"/>
                <a:cs typeface="Times New Roman" panose="02020603050405020304" pitchFamily="18" charset="0"/>
              </a:rPr>
              <a:t> </a:t>
            </a:r>
            <a:r>
              <a:rPr lang="ru-RU" sz="3200" b="1" kern="0" dirty="0">
                <a:solidFill>
                  <a:srgbClr val="252523"/>
                </a:solidFill>
                <a:latin typeface="Times New Roman" panose="02020603050405020304" pitchFamily="18" charset="0"/>
                <a:cs typeface="Times New Roman" panose="02020603050405020304" pitchFamily="18" charset="0"/>
              </a:rPr>
              <a:t>справедливой стоимости</a:t>
            </a:r>
            <a:endParaRPr lang="ru-RU" sz="3200" b="1" dirty="0">
              <a:solidFill>
                <a:prstClr val="black"/>
              </a:solidFill>
            </a:endParaRPr>
          </a:p>
        </p:txBody>
      </p:sp>
      <p:sp>
        <p:nvSpPr>
          <p:cNvPr id="2" name="Номер слайда 1"/>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19</a:t>
            </a:fld>
            <a:endParaRPr lang="ru-RU" spc="-4" dirty="0">
              <a:latin typeface="Arial"/>
              <a:cs typeface="Arial"/>
            </a:endParaRPr>
          </a:p>
        </p:txBody>
      </p:sp>
    </p:spTree>
    <p:extLst>
      <p:ext uri="{BB962C8B-B14F-4D97-AF65-F5344CB8AC3E}">
        <p14:creationId xmlns:p14="http://schemas.microsoft.com/office/powerpoint/2010/main" xmlns="" val="1270816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34366" y="1172024"/>
            <a:ext cx="9437266" cy="6645409"/>
          </a:xfrm>
        </p:spPr>
        <p:txBody>
          <a:bodyPr/>
          <a:lstStyle/>
          <a:p>
            <a:pPr marL="3048000" marR="12700" indent="-1130300" algn="r">
              <a:lnSpc>
                <a:spcPts val="1510"/>
              </a:lnSpc>
              <a:spcAft>
                <a:spcPts val="0"/>
              </a:spcAft>
            </a:pPr>
            <a:r>
              <a:rPr lang="ru-RU" sz="3200" dirty="0">
                <a:latin typeface="Times New Roman" panose="02020603050405020304" pitchFamily="18" charset="0"/>
                <a:ea typeface="Times New Roman" panose="02020603050405020304" pitchFamily="18" charset="0"/>
              </a:rPr>
              <a:t> </a:t>
            </a:r>
          </a:p>
          <a:p>
            <a:pPr marL="900430" marR="444500" algn="ctr">
              <a:spcBef>
                <a:spcPts val="3600"/>
              </a:spcBef>
            </a:pPr>
            <a:r>
              <a:rPr lang="ru-RU" sz="2800" b="1" i="1" dirty="0">
                <a:solidFill>
                  <a:srgbClr val="000000"/>
                </a:solidFill>
                <a:latin typeface="Times New Roman" panose="02020603050405020304" pitchFamily="18" charset="0"/>
                <a:ea typeface="Times New Roman" panose="02020603050405020304" pitchFamily="18" charset="0"/>
              </a:rPr>
              <a:t>Методические </a:t>
            </a:r>
            <a:r>
              <a:rPr lang="ru-RU" sz="2800" b="1" i="1" dirty="0" smtClean="0">
                <a:solidFill>
                  <a:srgbClr val="000000"/>
                </a:solidFill>
                <a:latin typeface="Times New Roman" panose="02020603050405020304" pitchFamily="18" charset="0"/>
                <a:ea typeface="Times New Roman" panose="02020603050405020304" pitchFamily="18" charset="0"/>
              </a:rPr>
              <a:t>рекомендации по применению федерального </a:t>
            </a:r>
            <a:r>
              <a:rPr lang="ru-RU" sz="2800" b="1" i="1" dirty="0">
                <a:solidFill>
                  <a:srgbClr val="000000"/>
                </a:solidFill>
                <a:latin typeface="Times New Roman" panose="02020603050405020304" pitchFamily="18" charset="0"/>
                <a:ea typeface="Times New Roman" panose="02020603050405020304" pitchFamily="18" charset="0"/>
              </a:rPr>
              <a:t>стандарта </a:t>
            </a:r>
            <a:r>
              <a:rPr lang="ru-RU" sz="2800" b="1" i="1" dirty="0" smtClean="0">
                <a:solidFill>
                  <a:srgbClr val="000000"/>
                </a:solidFill>
                <a:latin typeface="Times New Roman" panose="02020603050405020304" pitchFamily="18" charset="0"/>
                <a:ea typeface="Times New Roman" panose="02020603050405020304" pitchFamily="18" charset="0"/>
              </a:rPr>
              <a:t>бухгалтерского для </a:t>
            </a:r>
            <a:r>
              <a:rPr lang="ru-RU" sz="2800" b="1" i="1" dirty="0">
                <a:solidFill>
                  <a:srgbClr val="000000"/>
                </a:solidFill>
                <a:latin typeface="Times New Roman" panose="02020603050405020304" pitchFamily="18" charset="0"/>
                <a:ea typeface="Times New Roman" panose="02020603050405020304" pitchFamily="18" charset="0"/>
              </a:rPr>
              <a:t>организаций государственного сектора «Учетная политика, оценочные значения и ошибки</a:t>
            </a:r>
            <a:r>
              <a:rPr lang="ru-RU" sz="2800" b="1" i="1" dirty="0" smtClean="0">
                <a:solidFill>
                  <a:srgbClr val="000000"/>
                </a:solidFill>
                <a:latin typeface="Times New Roman" panose="02020603050405020304" pitchFamily="18" charset="0"/>
                <a:ea typeface="Times New Roman" panose="02020603050405020304" pitchFamily="18" charset="0"/>
              </a:rPr>
              <a:t>»</a:t>
            </a:r>
          </a:p>
          <a:p>
            <a:pPr marL="900430" marR="444500" algn="ctr">
              <a:spcBef>
                <a:spcPts val="3600"/>
              </a:spcBef>
            </a:pPr>
            <a:r>
              <a:rPr lang="ru-RU" sz="2800" b="1" i="1" dirty="0" smtClean="0">
                <a:latin typeface="Times New Roman" panose="02020603050405020304" pitchFamily="18" charset="0"/>
                <a:ea typeface="Times New Roman" panose="02020603050405020304" pitchFamily="18" charset="0"/>
              </a:rPr>
              <a:t>От 31.08.2018 № 02-06-07/62480</a:t>
            </a:r>
            <a:endParaRPr lang="ru-RU" sz="2800" b="1" i="1" dirty="0">
              <a:latin typeface="Times New Roman" panose="02020603050405020304" pitchFamily="18" charset="0"/>
              <a:ea typeface="Times New Roman" panose="02020603050405020304" pitchFamily="18" charset="0"/>
            </a:endParaRPr>
          </a:p>
          <a:p>
            <a:pPr marL="900430" marR="444500" algn="ctr">
              <a:spcBef>
                <a:spcPts val="3600"/>
              </a:spcBef>
            </a:pPr>
            <a:endParaRPr lang="ru-RU" sz="2800" b="1" dirty="0">
              <a:latin typeface="Times New Roman" panose="02020603050405020304" pitchFamily="18" charset="0"/>
              <a:ea typeface="Times New Roman" panose="02020603050405020304" pitchFamily="18" charset="0"/>
            </a:endParaRPr>
          </a:p>
          <a:p>
            <a:pPr marL="900430" marR="444500" algn="ctr">
              <a:spcBef>
                <a:spcPts val="3600"/>
              </a:spcBef>
              <a:spcAft>
                <a:spcPts val="0"/>
              </a:spcAft>
            </a:pPr>
            <a:endParaRPr lang="ru-RU" sz="2800" b="1" dirty="0" smtClean="0">
              <a:solidFill>
                <a:srgbClr val="000000"/>
              </a:solidFill>
              <a:latin typeface="Times New Roman" panose="02020603050405020304" pitchFamily="18" charset="0"/>
              <a:ea typeface="Times New Roman" panose="02020603050405020304" pitchFamily="18" charset="0"/>
            </a:endParaRPr>
          </a:p>
          <a:p>
            <a:pPr marL="540385" marR="444500" algn="ctr">
              <a:lnSpc>
                <a:spcPts val="1610"/>
              </a:lnSpc>
              <a:spcBef>
                <a:spcPts val="3600"/>
              </a:spcBef>
              <a:spcAft>
                <a:spcPts val="0"/>
              </a:spcAft>
            </a:pPr>
            <a:r>
              <a:rPr lang="ru-RU" sz="2800" b="1" dirty="0">
                <a:solidFill>
                  <a:srgbClr val="000000"/>
                </a:solidFill>
                <a:latin typeface="Times New Roman" panose="02020603050405020304" pitchFamily="18" charset="0"/>
                <a:ea typeface="Times New Roman" panose="02020603050405020304" pitchFamily="18" charset="0"/>
              </a:rPr>
              <a:t> </a:t>
            </a:r>
            <a:endParaRPr lang="ru-RU" sz="2800" b="1" dirty="0">
              <a:latin typeface="Times New Roman" panose="02020603050405020304" pitchFamily="18" charset="0"/>
              <a:ea typeface="Times New Roman" panose="02020603050405020304" pitchFamily="18" charset="0"/>
            </a:endParaRPr>
          </a:p>
          <a:p>
            <a:endParaRPr lang="ru-RU" sz="3200" dirty="0"/>
          </a:p>
        </p:txBody>
      </p:sp>
      <p:sp>
        <p:nvSpPr>
          <p:cNvPr id="4" name="Номер слайда 3"/>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2</a:t>
            </a:fld>
            <a:endParaRPr lang="ru-RU" spc="-4" dirty="0">
              <a:latin typeface="Arial"/>
              <a:cs typeface="Arial"/>
            </a:endParaRPr>
          </a:p>
        </p:txBody>
      </p:sp>
    </p:spTree>
    <p:extLst>
      <p:ext uri="{BB962C8B-B14F-4D97-AF65-F5344CB8AC3E}">
        <p14:creationId xmlns:p14="http://schemas.microsoft.com/office/powerpoint/2010/main" xmlns="" val="19881904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8588" y="524530"/>
            <a:ext cx="8546742" cy="304250"/>
          </a:xfrm>
          <a:prstGeom prst="rect">
            <a:avLst/>
          </a:prstGeom>
        </p:spPr>
        <p:txBody>
          <a:bodyPr vert="horz" wrap="square" lIns="0" tIns="0" rIns="0" bIns="0" rtlCol="0">
            <a:spAutoFit/>
          </a:bodyPr>
          <a:lstStyle/>
          <a:p>
            <a:pPr marL="302575" indent="-302575"/>
            <a:r>
              <a:rPr lang="ru-RU" sz="2824" dirty="0" smtClean="0">
                <a:latin typeface="Times New Roman" panose="02020603050405020304" pitchFamily="18" charset="0"/>
                <a:cs typeface="Times New Roman" panose="02020603050405020304" pitchFamily="18" charset="0"/>
              </a:rPr>
              <a:t>Справедливая стоимость</a:t>
            </a:r>
            <a:endParaRPr lang="ru-RU" sz="2824" dirty="0">
              <a:latin typeface="Times New Roman" panose="02020603050405020304" pitchFamily="18" charset="0"/>
              <a:cs typeface="Times New Roman" panose="02020603050405020304" pitchFamily="18" charset="0"/>
            </a:endParaRPr>
          </a:p>
        </p:txBody>
      </p:sp>
      <p:sp>
        <p:nvSpPr>
          <p:cNvPr id="3" name="object 3"/>
          <p:cNvSpPr txBox="1"/>
          <p:nvPr/>
        </p:nvSpPr>
        <p:spPr>
          <a:xfrm>
            <a:off x="734122" y="1259799"/>
            <a:ext cx="8130568" cy="1099725"/>
          </a:xfrm>
          <a:prstGeom prst="rect">
            <a:avLst/>
          </a:prstGeom>
        </p:spPr>
        <p:txBody>
          <a:bodyPr vert="horz" wrap="square" lIns="0" tIns="0" rIns="0" bIns="0" rtlCol="0">
            <a:spAutoFit/>
          </a:bodyPr>
          <a:lstStyle/>
          <a:p>
            <a:pPr marL="11206" marR="4483" algn="ctr" defTabSz="806867">
              <a:lnSpc>
                <a:spcPct val="150000"/>
              </a:lnSpc>
              <a:buClr>
                <a:srgbClr val="096234"/>
              </a:buClr>
              <a:tabLst>
                <a:tab pos="212923" algn="l"/>
              </a:tabLst>
            </a:pPr>
            <a:endParaRPr lang="ru-RU" sz="1588" b="1" dirty="0">
              <a:solidFill>
                <a:prstClr val="black"/>
              </a:solidFill>
              <a:latin typeface="Times New Roman"/>
              <a:cs typeface="Times New Roman"/>
            </a:endParaRPr>
          </a:p>
          <a:p>
            <a:pPr marL="11206" marR="4483" algn="ctr" defTabSz="806867">
              <a:lnSpc>
                <a:spcPct val="150000"/>
              </a:lnSpc>
              <a:buClr>
                <a:srgbClr val="096234"/>
              </a:buClr>
              <a:tabLst>
                <a:tab pos="212923" algn="l"/>
              </a:tabLst>
            </a:pPr>
            <a:endParaRPr lang="ru-RU" sz="1588" b="1" dirty="0">
              <a:solidFill>
                <a:prstClr val="black"/>
              </a:solidFill>
              <a:latin typeface="Times New Roman"/>
              <a:cs typeface="Times New Roman"/>
            </a:endParaRPr>
          </a:p>
          <a:p>
            <a:pPr marL="11206" marR="4483" defTabSz="806867">
              <a:lnSpc>
                <a:spcPct val="150000"/>
              </a:lnSpc>
              <a:buClr>
                <a:srgbClr val="096234"/>
              </a:buClr>
              <a:tabLst>
                <a:tab pos="212923" algn="l"/>
              </a:tabLst>
            </a:pPr>
            <a:r>
              <a:rPr lang="en-US" sz="1588" b="1" dirty="0">
                <a:solidFill>
                  <a:prstClr val="black"/>
                </a:solidFill>
                <a:latin typeface="Times New Roman"/>
                <a:cs typeface="Times New Roman"/>
              </a:rPr>
              <a:t>		</a:t>
            </a:r>
          </a:p>
        </p:txBody>
      </p:sp>
      <p:sp>
        <p:nvSpPr>
          <p:cNvPr id="4" name="TextBox 3"/>
          <p:cNvSpPr txBox="1"/>
          <p:nvPr/>
        </p:nvSpPr>
        <p:spPr>
          <a:xfrm>
            <a:off x="785887" y="1203045"/>
            <a:ext cx="8357123" cy="4873001"/>
          </a:xfrm>
          <a:prstGeom prst="rect">
            <a:avLst/>
          </a:prstGeom>
          <a:noFill/>
        </p:spPr>
        <p:txBody>
          <a:bodyPr wrap="square" rtlCol="0">
            <a:spAutoFit/>
          </a:bodyPr>
          <a:lstStyle/>
          <a:p>
            <a:pPr defTabSz="806867"/>
            <a:endParaRPr lang="ru-RU" sz="2824" dirty="0" smtClean="0">
              <a:solidFill>
                <a:prstClr val="black"/>
              </a:solidFill>
              <a:latin typeface="Times New Roman" panose="02020603050405020304" pitchFamily="18" charset="0"/>
              <a:cs typeface="Times New Roman" panose="02020603050405020304" pitchFamily="18" charset="0"/>
            </a:endParaRPr>
          </a:p>
          <a:p>
            <a:pPr defTabSz="806867"/>
            <a:r>
              <a:rPr lang="ru-RU" sz="2824" b="1" dirty="0" smtClean="0">
                <a:solidFill>
                  <a:prstClr val="black"/>
                </a:solidFill>
                <a:latin typeface="Times New Roman" panose="02020603050405020304" pitchFamily="18" charset="0"/>
                <a:cs typeface="Times New Roman" panose="02020603050405020304" pitchFamily="18" charset="0"/>
              </a:rPr>
              <a:t>                              </a:t>
            </a:r>
          </a:p>
          <a:p>
            <a:pPr defTabSz="806867"/>
            <a:endParaRPr lang="ru-RU" sz="2824" b="1" dirty="0">
              <a:solidFill>
                <a:prstClr val="black"/>
              </a:solidFill>
              <a:latin typeface="Times New Roman" panose="02020603050405020304" pitchFamily="18" charset="0"/>
              <a:cs typeface="Times New Roman" panose="02020603050405020304" pitchFamily="18" charset="0"/>
            </a:endParaRPr>
          </a:p>
          <a:p>
            <a:pPr defTabSz="806867"/>
            <a:endParaRPr lang="ru-RU" sz="2824" b="1" dirty="0" smtClean="0">
              <a:solidFill>
                <a:prstClr val="black"/>
              </a:solidFill>
              <a:latin typeface="Times New Roman" panose="02020603050405020304" pitchFamily="18" charset="0"/>
              <a:cs typeface="Times New Roman" panose="02020603050405020304" pitchFamily="18" charset="0"/>
            </a:endParaRPr>
          </a:p>
          <a:p>
            <a:pPr defTabSz="806867"/>
            <a:endParaRPr lang="ru-RU" sz="2824" b="1" dirty="0">
              <a:solidFill>
                <a:prstClr val="black"/>
              </a:solidFill>
              <a:latin typeface="Times New Roman" panose="02020603050405020304" pitchFamily="18" charset="0"/>
              <a:cs typeface="Times New Roman" panose="02020603050405020304" pitchFamily="18" charset="0"/>
            </a:endParaRPr>
          </a:p>
          <a:p>
            <a:pPr defTabSz="806867"/>
            <a:endParaRPr lang="ru-RU" sz="2824" b="1" dirty="0" smtClean="0">
              <a:solidFill>
                <a:prstClr val="black"/>
              </a:solidFill>
              <a:latin typeface="Times New Roman" panose="02020603050405020304" pitchFamily="18" charset="0"/>
              <a:cs typeface="Times New Roman" panose="02020603050405020304" pitchFamily="18" charset="0"/>
            </a:endParaRPr>
          </a:p>
          <a:p>
            <a:pPr algn="just" defTabSz="806867"/>
            <a:r>
              <a:rPr lang="ru-RU" sz="2824" dirty="0" smtClean="0">
                <a:solidFill>
                  <a:prstClr val="black"/>
                </a:solidFill>
                <a:latin typeface="Times New Roman" panose="02020603050405020304" pitchFamily="18" charset="0"/>
                <a:cs typeface="Times New Roman" panose="02020603050405020304" pitchFamily="18" charset="0"/>
              </a:rPr>
              <a:t>Цена</a:t>
            </a:r>
            <a:r>
              <a:rPr lang="ru-RU" sz="2824" dirty="0">
                <a:solidFill>
                  <a:prstClr val="black"/>
                </a:solidFill>
                <a:latin typeface="Times New Roman" panose="02020603050405020304" pitchFamily="18" charset="0"/>
                <a:cs typeface="Times New Roman" panose="02020603050405020304" pitchFamily="18" charset="0"/>
              </a:rPr>
              <a:t>, по которой </a:t>
            </a:r>
            <a:r>
              <a:rPr lang="ru-RU" sz="2824" dirty="0" smtClean="0">
                <a:solidFill>
                  <a:prstClr val="black"/>
                </a:solidFill>
                <a:latin typeface="Times New Roman" panose="02020603050405020304" pitchFamily="18" charset="0"/>
                <a:cs typeface="Times New Roman" panose="02020603050405020304" pitchFamily="18" charset="0"/>
              </a:rPr>
              <a:t>может </a:t>
            </a:r>
            <a:r>
              <a:rPr lang="ru-RU" sz="2824" dirty="0">
                <a:solidFill>
                  <a:prstClr val="black"/>
                </a:solidFill>
                <a:latin typeface="Times New Roman" panose="02020603050405020304" pitchFamily="18" charset="0"/>
                <a:cs typeface="Times New Roman" panose="02020603050405020304" pitchFamily="18" charset="0"/>
              </a:rPr>
              <a:t>быть осуществлен </a:t>
            </a:r>
            <a:r>
              <a:rPr lang="ru-RU" sz="2824" dirty="0" smtClean="0">
                <a:solidFill>
                  <a:prstClr val="black"/>
                </a:solidFill>
                <a:latin typeface="Times New Roman" panose="02020603050405020304" pitchFamily="18" charset="0"/>
                <a:cs typeface="Times New Roman" panose="02020603050405020304" pitchFamily="18" charset="0"/>
              </a:rPr>
              <a:t>переход </a:t>
            </a:r>
            <a:r>
              <a:rPr lang="ru-RU" sz="2824" dirty="0">
                <a:solidFill>
                  <a:prstClr val="black"/>
                </a:solidFill>
                <a:latin typeface="Times New Roman" panose="02020603050405020304" pitchFamily="18" charset="0"/>
                <a:cs typeface="Times New Roman" panose="02020603050405020304" pitchFamily="18" charset="0"/>
              </a:rPr>
              <a:t>права собственности на </a:t>
            </a:r>
            <a:r>
              <a:rPr lang="ru-RU" sz="2824" dirty="0" smtClean="0">
                <a:solidFill>
                  <a:prstClr val="black"/>
                </a:solidFill>
                <a:latin typeface="Times New Roman" panose="02020603050405020304" pitchFamily="18" charset="0"/>
                <a:cs typeface="Times New Roman" panose="02020603050405020304" pitchFamily="18" charset="0"/>
              </a:rPr>
              <a:t>актив между </a:t>
            </a:r>
            <a:r>
              <a:rPr lang="ru-RU" sz="2824" dirty="0">
                <a:solidFill>
                  <a:prstClr val="black"/>
                </a:solidFill>
                <a:latin typeface="Times New Roman" panose="02020603050405020304" pitchFamily="18" charset="0"/>
                <a:cs typeface="Times New Roman" panose="02020603050405020304" pitchFamily="18" charset="0"/>
              </a:rPr>
              <a:t>независимыми сторонами сделки, осведомленными о предмете сделки и желающими ее </a:t>
            </a:r>
            <a:r>
              <a:rPr lang="ru-RU" sz="2824" dirty="0" smtClean="0">
                <a:solidFill>
                  <a:prstClr val="black"/>
                </a:solidFill>
                <a:latin typeface="Times New Roman" panose="02020603050405020304" pitchFamily="18" charset="0"/>
                <a:cs typeface="Times New Roman" panose="02020603050405020304" pitchFamily="18" charset="0"/>
              </a:rPr>
              <a:t>совершить</a:t>
            </a:r>
          </a:p>
          <a:p>
            <a:pPr defTabSz="806867"/>
            <a:endParaRPr lang="ru-RU" sz="2824" dirty="0" smtClean="0">
              <a:solidFill>
                <a:prstClr val="black"/>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534732" y="1115458"/>
            <a:ext cx="6329959" cy="2817598"/>
          </a:xfrm>
          <a:prstGeom prst="rect">
            <a:avLst/>
          </a:prstGeom>
        </p:spPr>
      </p:pic>
      <p:sp>
        <p:nvSpPr>
          <p:cNvPr id="6" name="Номер слайда 5"/>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20</a:t>
            </a:fld>
            <a:endParaRPr lang="ru-RU" spc="-4" dirty="0">
              <a:latin typeface="Arial"/>
              <a:cs typeface="Arial"/>
            </a:endParaRPr>
          </a:p>
        </p:txBody>
      </p:sp>
    </p:spTree>
    <p:extLst>
      <p:ext uri="{BB962C8B-B14F-4D97-AF65-F5344CB8AC3E}">
        <p14:creationId xmlns:p14="http://schemas.microsoft.com/office/powerpoint/2010/main" xmlns="" val="19580924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8588" y="524530"/>
            <a:ext cx="8546742" cy="1034129"/>
          </a:xfrm>
          <a:prstGeom prst="rect">
            <a:avLst/>
          </a:prstGeom>
        </p:spPr>
        <p:txBody>
          <a:bodyPr vert="horz" wrap="square" lIns="0" tIns="0" rIns="0" bIns="0" rtlCol="0">
            <a:spAutoFit/>
          </a:bodyPr>
          <a:lstStyle/>
          <a:p>
            <a:pPr marL="302575" indent="-302575"/>
            <a:r>
              <a:rPr lang="ru-RU" dirty="0" smtClean="0">
                <a:latin typeface="Times New Roman" panose="02020603050405020304" pitchFamily="18" charset="0"/>
                <a:cs typeface="Times New Roman" panose="02020603050405020304" pitchFamily="18" charset="0"/>
              </a:rPr>
              <a:t>Методы определения справедливой стоимости</a:t>
            </a:r>
            <a:endParaRPr lang="ru-RU" dirty="0">
              <a:latin typeface="Times New Roman" panose="02020603050405020304" pitchFamily="18" charset="0"/>
              <a:cs typeface="Times New Roman" panose="02020603050405020304" pitchFamily="18" charset="0"/>
            </a:endParaRPr>
          </a:p>
        </p:txBody>
      </p:sp>
      <p:graphicFrame>
        <p:nvGraphicFramePr>
          <p:cNvPr id="11" name="Схема 10"/>
          <p:cNvGraphicFramePr/>
          <p:nvPr>
            <p:extLst/>
          </p:nvPr>
        </p:nvGraphicFramePr>
        <p:xfrm>
          <a:off x="734122" y="1259798"/>
          <a:ext cx="8130568" cy="41190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Номер слайда 2"/>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21</a:t>
            </a:fld>
            <a:endParaRPr lang="ru-RU" spc="-4" dirty="0">
              <a:latin typeface="Arial"/>
              <a:cs typeface="Arial"/>
            </a:endParaRPr>
          </a:p>
        </p:txBody>
      </p:sp>
    </p:spTree>
    <p:extLst>
      <p:ext uri="{BB962C8B-B14F-4D97-AF65-F5344CB8AC3E}">
        <p14:creationId xmlns:p14="http://schemas.microsoft.com/office/powerpoint/2010/main" xmlns="" val="27216284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Метод рыночных цен</a:t>
            </a:r>
            <a:endParaRPr lang="ru-RU" dirty="0"/>
          </a:p>
        </p:txBody>
      </p:sp>
      <p:graphicFrame>
        <p:nvGraphicFramePr>
          <p:cNvPr id="7" name="Схема 6"/>
          <p:cNvGraphicFramePr/>
          <p:nvPr>
            <p:extLst/>
          </p:nvPr>
        </p:nvGraphicFramePr>
        <p:xfrm>
          <a:off x="373150" y="1172024"/>
          <a:ext cx="9159698" cy="4089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Стрелка влево 12"/>
          <p:cNvSpPr/>
          <p:nvPr/>
        </p:nvSpPr>
        <p:spPr>
          <a:xfrm>
            <a:off x="6228744" y="3003007"/>
            <a:ext cx="437030" cy="4276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867"/>
            <a:endParaRPr lang="ru-RU" sz="1588">
              <a:solidFill>
                <a:prstClr val="white"/>
              </a:solidFill>
            </a:endParaRPr>
          </a:p>
        </p:txBody>
      </p:sp>
      <p:sp>
        <p:nvSpPr>
          <p:cNvPr id="14" name="Стрелка вправо 13"/>
          <p:cNvSpPr/>
          <p:nvPr/>
        </p:nvSpPr>
        <p:spPr>
          <a:xfrm>
            <a:off x="3569074" y="3003007"/>
            <a:ext cx="582706" cy="4276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867"/>
            <a:endParaRPr lang="ru-RU" sz="1588">
              <a:solidFill>
                <a:prstClr val="white"/>
              </a:solidFill>
            </a:endParaRPr>
          </a:p>
        </p:txBody>
      </p:sp>
      <p:sp>
        <p:nvSpPr>
          <p:cNvPr id="3" name="Номер слайда 2"/>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22</a:t>
            </a:fld>
            <a:endParaRPr lang="ru-RU" spc="-4" dirty="0">
              <a:latin typeface="Arial"/>
              <a:cs typeface="Arial"/>
            </a:endParaRPr>
          </a:p>
        </p:txBody>
      </p:sp>
    </p:spTree>
    <p:extLst>
      <p:ext uri="{BB962C8B-B14F-4D97-AF65-F5344CB8AC3E}">
        <p14:creationId xmlns:p14="http://schemas.microsoft.com/office/powerpoint/2010/main" xmlns="" val="26837281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8588" y="524530"/>
            <a:ext cx="8546742" cy="1034129"/>
          </a:xfrm>
          <a:prstGeom prst="rect">
            <a:avLst/>
          </a:prstGeom>
        </p:spPr>
        <p:txBody>
          <a:bodyPr vert="horz" wrap="square" lIns="0" tIns="0" rIns="0" bIns="0" rtlCol="0">
            <a:spAutoFit/>
          </a:bodyPr>
          <a:lstStyle/>
          <a:p>
            <a:pPr marL="302575" indent="-302575"/>
            <a:r>
              <a:rPr lang="ru-RU" dirty="0" smtClean="0">
                <a:latin typeface="Times New Roman" panose="02020603050405020304" pitchFamily="18" charset="0"/>
                <a:cs typeface="Times New Roman" panose="02020603050405020304" pitchFamily="18" charset="0"/>
              </a:rPr>
              <a:t>Метод амортизированной стоимости замещения</a:t>
            </a:r>
            <a:endParaRPr lang="ru-RU" dirty="0">
              <a:latin typeface="Times New Roman" panose="02020603050405020304" pitchFamily="18" charset="0"/>
              <a:cs typeface="Times New Roman" panose="02020603050405020304" pitchFamily="18" charset="0"/>
            </a:endParaRPr>
          </a:p>
        </p:txBody>
      </p:sp>
      <p:sp>
        <p:nvSpPr>
          <p:cNvPr id="3" name="object 3"/>
          <p:cNvSpPr txBox="1"/>
          <p:nvPr/>
        </p:nvSpPr>
        <p:spPr>
          <a:xfrm>
            <a:off x="734122" y="1259799"/>
            <a:ext cx="8130568" cy="1099725"/>
          </a:xfrm>
          <a:prstGeom prst="rect">
            <a:avLst/>
          </a:prstGeom>
        </p:spPr>
        <p:txBody>
          <a:bodyPr vert="horz" wrap="square" lIns="0" tIns="0" rIns="0" bIns="0" rtlCol="0">
            <a:spAutoFit/>
          </a:bodyPr>
          <a:lstStyle/>
          <a:p>
            <a:pPr marL="11206" marR="4483" algn="ctr" defTabSz="806867">
              <a:lnSpc>
                <a:spcPct val="150000"/>
              </a:lnSpc>
              <a:buClr>
                <a:srgbClr val="096234"/>
              </a:buClr>
              <a:tabLst>
                <a:tab pos="212923" algn="l"/>
              </a:tabLst>
            </a:pPr>
            <a:endParaRPr lang="ru-RU" sz="1588" b="1" dirty="0">
              <a:solidFill>
                <a:prstClr val="black"/>
              </a:solidFill>
              <a:latin typeface="Times New Roman"/>
              <a:cs typeface="Times New Roman"/>
            </a:endParaRPr>
          </a:p>
          <a:p>
            <a:pPr marL="11206" marR="4483" algn="ctr" defTabSz="806867">
              <a:lnSpc>
                <a:spcPct val="150000"/>
              </a:lnSpc>
              <a:buClr>
                <a:srgbClr val="096234"/>
              </a:buClr>
              <a:tabLst>
                <a:tab pos="212923" algn="l"/>
              </a:tabLst>
            </a:pPr>
            <a:endParaRPr lang="ru-RU" sz="1588" b="1" dirty="0">
              <a:solidFill>
                <a:prstClr val="black"/>
              </a:solidFill>
              <a:latin typeface="Times New Roman"/>
              <a:cs typeface="Times New Roman"/>
            </a:endParaRPr>
          </a:p>
          <a:p>
            <a:pPr marL="11206" marR="4483" defTabSz="806867">
              <a:lnSpc>
                <a:spcPct val="150000"/>
              </a:lnSpc>
              <a:buClr>
                <a:srgbClr val="096234"/>
              </a:buClr>
              <a:tabLst>
                <a:tab pos="212923" algn="l"/>
              </a:tabLst>
            </a:pPr>
            <a:r>
              <a:rPr lang="en-US" sz="1588" b="1" dirty="0">
                <a:solidFill>
                  <a:prstClr val="black"/>
                </a:solidFill>
                <a:latin typeface="Times New Roman"/>
                <a:cs typeface="Times New Roman"/>
              </a:rPr>
              <a:t>		</a:t>
            </a:r>
          </a:p>
        </p:txBody>
      </p:sp>
      <p:grpSp>
        <p:nvGrpSpPr>
          <p:cNvPr id="7" name="Группа 6"/>
          <p:cNvGrpSpPr/>
          <p:nvPr/>
        </p:nvGrpSpPr>
        <p:grpSpPr>
          <a:xfrm>
            <a:off x="584515" y="1415733"/>
            <a:ext cx="7563478" cy="3820331"/>
            <a:chOff x="596352" y="3038838"/>
            <a:chExt cx="7568845" cy="1275164"/>
          </a:xfrm>
          <a:noFill/>
        </p:grpSpPr>
        <p:sp>
          <p:nvSpPr>
            <p:cNvPr id="8" name="Скругленный прямоугольник 7"/>
            <p:cNvSpPr/>
            <p:nvPr/>
          </p:nvSpPr>
          <p:spPr>
            <a:xfrm>
              <a:off x="596352" y="3038838"/>
              <a:ext cx="2195846" cy="1275164"/>
            </a:xfrm>
            <a:prstGeom prst="roundRect">
              <a:avLst/>
            </a:prstGeom>
            <a:grp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867"/>
              <a:endParaRPr lang="ru-RU" sz="1588">
                <a:solidFill>
                  <a:prstClr val="white"/>
                </a:solidFill>
              </a:endParaRPr>
            </a:p>
          </p:txBody>
        </p:sp>
        <p:sp>
          <p:nvSpPr>
            <p:cNvPr id="10" name="TextBox 9"/>
            <p:cNvSpPr txBox="1"/>
            <p:nvPr/>
          </p:nvSpPr>
          <p:spPr>
            <a:xfrm>
              <a:off x="699436" y="3412808"/>
              <a:ext cx="1926582" cy="411565"/>
            </a:xfrm>
            <a:prstGeom prst="rect">
              <a:avLst/>
            </a:prstGeom>
            <a:grpFill/>
            <a:ln w="57150">
              <a:solidFill>
                <a:schemeClr val="bg1"/>
              </a:solidFill>
            </a:ln>
          </p:spPr>
          <p:txBody>
            <a:bodyPr wrap="square" rtlCol="0">
              <a:spAutoFit/>
            </a:bodyPr>
            <a:lstStyle/>
            <a:p>
              <a:pPr algn="ctr" defTabSz="806867"/>
              <a:r>
                <a:rPr lang="ru-RU" sz="2471" b="1" dirty="0" smtClean="0">
                  <a:solidFill>
                    <a:prstClr val="black"/>
                  </a:solidFill>
                  <a:latin typeface="Times New Roman" panose="02020603050405020304" pitchFamily="18" charset="0"/>
                  <a:cs typeface="Times New Roman" panose="02020603050405020304" pitchFamily="18" charset="0"/>
                </a:rPr>
                <a:t>Справедливая стоимость</a:t>
              </a:r>
              <a:endParaRPr lang="ru-RU" sz="2471" b="1" dirty="0">
                <a:solidFill>
                  <a:prstClr val="black"/>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4148875" y="3038838"/>
              <a:ext cx="4016322" cy="1173057"/>
            </a:xfrm>
            <a:prstGeom prst="rect">
              <a:avLst/>
            </a:prstGeom>
            <a:grpFill/>
            <a:ln w="57150">
              <a:solidFill>
                <a:schemeClr val="accent1"/>
              </a:solidFill>
            </a:ln>
          </p:spPr>
          <p:txBody>
            <a:bodyPr wrap="square" rtlCol="0">
              <a:spAutoFit/>
            </a:bodyPr>
            <a:lstStyle/>
            <a:p>
              <a:pPr algn="ctr" defTabSz="806867"/>
              <a:r>
                <a:rPr lang="ru-RU" sz="2471" b="1" dirty="0">
                  <a:solidFill>
                    <a:prstClr val="black"/>
                  </a:solidFill>
                  <a:latin typeface="Times New Roman" panose="02020603050405020304" pitchFamily="18" charset="0"/>
                  <a:cs typeface="Times New Roman" panose="02020603050405020304" pitchFamily="18" charset="0"/>
                </a:rPr>
                <a:t>Стоимость восстановления (воспроизводства)</a:t>
              </a:r>
            </a:p>
            <a:p>
              <a:pPr algn="ctr" defTabSz="806867"/>
              <a:r>
                <a:rPr lang="ru-RU" sz="2471" b="1" dirty="0" smtClean="0">
                  <a:solidFill>
                    <a:prstClr val="black"/>
                  </a:solidFill>
                  <a:latin typeface="Times New Roman" panose="02020603050405020304" pitchFamily="18" charset="0"/>
                  <a:cs typeface="Times New Roman" panose="02020603050405020304" pitchFamily="18" charset="0"/>
                </a:rPr>
                <a:t> или</a:t>
              </a:r>
              <a:endParaRPr lang="ru-RU" sz="2471" b="1" dirty="0">
                <a:solidFill>
                  <a:prstClr val="black"/>
                </a:solidFill>
                <a:latin typeface="Times New Roman" panose="02020603050405020304" pitchFamily="18" charset="0"/>
                <a:cs typeface="Times New Roman" panose="02020603050405020304" pitchFamily="18" charset="0"/>
              </a:endParaRPr>
            </a:p>
            <a:p>
              <a:pPr algn="ctr" defTabSz="806867"/>
              <a:r>
                <a:rPr lang="ru-RU" sz="2471" b="1" dirty="0">
                  <a:solidFill>
                    <a:prstClr val="black"/>
                  </a:solidFill>
                  <a:latin typeface="Times New Roman" panose="02020603050405020304" pitchFamily="18" charset="0"/>
                  <a:cs typeface="Times New Roman" panose="02020603050405020304" pitchFamily="18" charset="0"/>
                </a:rPr>
                <a:t> </a:t>
              </a:r>
              <a:r>
                <a:rPr lang="ru-RU" sz="2471" b="1" dirty="0">
                  <a:solidFill>
                    <a:srgbClr val="1F497D">
                      <a:lumMod val="50000"/>
                    </a:srgbClr>
                  </a:solidFill>
                  <a:latin typeface="Times New Roman" panose="02020603050405020304" pitchFamily="18" charset="0"/>
                  <a:cs typeface="Times New Roman" panose="02020603050405020304" pitchFamily="18" charset="0"/>
                </a:rPr>
                <a:t>Стоимость замены </a:t>
              </a:r>
              <a:r>
                <a:rPr lang="ru-RU" sz="2471" b="1" dirty="0" smtClean="0">
                  <a:solidFill>
                    <a:srgbClr val="1F497D">
                      <a:lumMod val="50000"/>
                    </a:srgbClr>
                  </a:solidFill>
                  <a:latin typeface="Times New Roman" panose="02020603050405020304" pitchFamily="18" charset="0"/>
                  <a:cs typeface="Times New Roman" panose="02020603050405020304" pitchFamily="18" charset="0"/>
                </a:rPr>
                <a:t>актива</a:t>
              </a:r>
            </a:p>
            <a:p>
              <a:pPr algn="ctr" defTabSz="806867"/>
              <a:r>
                <a:rPr lang="ru-RU" sz="2471" b="1" dirty="0" smtClean="0">
                  <a:solidFill>
                    <a:srgbClr val="C00000"/>
                  </a:solidFill>
                  <a:latin typeface="Times New Roman" panose="02020603050405020304" pitchFamily="18" charset="0"/>
                  <a:cs typeface="Times New Roman" panose="02020603050405020304" pitchFamily="18" charset="0"/>
                </a:rPr>
                <a:t>∑ Накопленная амортизация</a:t>
              </a:r>
              <a:endParaRPr lang="ru-RU" sz="2471" b="1" dirty="0">
                <a:solidFill>
                  <a:srgbClr val="C00000"/>
                </a:solidFill>
                <a:latin typeface="Times New Roman" panose="02020603050405020304" pitchFamily="18" charset="0"/>
                <a:cs typeface="Times New Roman" panose="02020603050405020304" pitchFamily="18" charset="0"/>
              </a:endParaRPr>
            </a:p>
            <a:p>
              <a:pPr algn="ctr" defTabSz="806867"/>
              <a:endParaRPr lang="ru-RU" sz="2471" b="1" dirty="0">
                <a:solidFill>
                  <a:prstClr val="black"/>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3236344" y="3412559"/>
              <a:ext cx="468384" cy="318465"/>
            </a:xfrm>
            <a:prstGeom prst="rect">
              <a:avLst/>
            </a:prstGeom>
            <a:grpFill/>
            <a:ln w="57150">
              <a:solidFill>
                <a:schemeClr val="bg1"/>
              </a:solidFill>
            </a:ln>
          </p:spPr>
          <p:txBody>
            <a:bodyPr wrap="square" rtlCol="0">
              <a:spAutoFit/>
            </a:bodyPr>
            <a:lstStyle/>
            <a:p>
              <a:pPr defTabSz="806867"/>
              <a:r>
                <a:rPr lang="ru-RU" sz="2800" b="1" dirty="0" smtClean="0">
                  <a:solidFill>
                    <a:prstClr val="black"/>
                  </a:solidFill>
                </a:rPr>
                <a:t>      =   </a:t>
              </a:r>
              <a:endParaRPr lang="ru-RU" sz="2800" b="1" dirty="0">
                <a:solidFill>
                  <a:prstClr val="black"/>
                </a:solidFill>
              </a:endParaRPr>
            </a:p>
          </p:txBody>
        </p:sp>
      </p:grpSp>
      <p:sp>
        <p:nvSpPr>
          <p:cNvPr id="4" name="Двойная стрелка влево/вправо 3"/>
          <p:cNvSpPr/>
          <p:nvPr/>
        </p:nvSpPr>
        <p:spPr>
          <a:xfrm rot="5400000">
            <a:off x="7007069" y="2377910"/>
            <a:ext cx="1728192" cy="55365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5" name="TextBox 4"/>
          <p:cNvSpPr txBox="1"/>
          <p:nvPr/>
        </p:nvSpPr>
        <p:spPr>
          <a:xfrm>
            <a:off x="8370173" y="1698897"/>
            <a:ext cx="568578" cy="1015663"/>
          </a:xfrm>
          <a:prstGeom prst="rect">
            <a:avLst/>
          </a:prstGeom>
          <a:noFill/>
        </p:spPr>
        <p:txBody>
          <a:bodyPr wrap="square" rtlCol="0">
            <a:spAutoFit/>
          </a:bodyPr>
          <a:lstStyle/>
          <a:p>
            <a:r>
              <a:rPr lang="ru-RU" sz="6000" b="1" dirty="0" smtClean="0">
                <a:solidFill>
                  <a:srgbClr val="FF0000"/>
                </a:solidFill>
                <a:latin typeface="Times New Roman" panose="02020603050405020304" pitchFamily="18" charset="0"/>
                <a:cs typeface="Times New Roman" panose="02020603050405020304" pitchFamily="18" charset="0"/>
              </a:rPr>
              <a:t>?</a:t>
            </a: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15" name="Минус 14"/>
          <p:cNvSpPr/>
          <p:nvPr/>
        </p:nvSpPr>
        <p:spPr>
          <a:xfrm>
            <a:off x="4328931" y="3769157"/>
            <a:ext cx="546061" cy="379924"/>
          </a:xfrm>
          <a:prstGeom prst="mathMin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0" name="TextBox 19"/>
          <p:cNvSpPr txBox="1"/>
          <p:nvPr/>
        </p:nvSpPr>
        <p:spPr>
          <a:xfrm>
            <a:off x="8180616" y="2550770"/>
            <a:ext cx="1725385" cy="923330"/>
          </a:xfrm>
          <a:prstGeom prst="rect">
            <a:avLst/>
          </a:prstGeom>
          <a:noFill/>
        </p:spPr>
        <p:txBody>
          <a:bodyPr wrap="square" rtlCol="0">
            <a:spAutoFit/>
          </a:bodyPr>
          <a:lstStyle/>
          <a:p>
            <a:r>
              <a:rPr lang="ru-RU" b="1" dirty="0" smtClean="0">
                <a:solidFill>
                  <a:srgbClr val="C00000"/>
                </a:solidFill>
                <a:latin typeface="Times New Roman" panose="02020603050405020304" pitchFamily="18" charset="0"/>
                <a:cs typeface="Times New Roman" panose="02020603050405020304" pitchFamily="18" charset="0"/>
              </a:rPr>
              <a:t>По наименьшей стоимости</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6" name="Номер слайда 5"/>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23</a:t>
            </a:fld>
            <a:endParaRPr lang="ru-RU" spc="-4" dirty="0">
              <a:latin typeface="Arial"/>
              <a:cs typeface="Arial"/>
            </a:endParaRPr>
          </a:p>
        </p:txBody>
      </p:sp>
    </p:spTree>
    <p:extLst>
      <p:ext uri="{BB962C8B-B14F-4D97-AF65-F5344CB8AC3E}">
        <p14:creationId xmlns:p14="http://schemas.microsoft.com/office/powerpoint/2010/main" xmlns="" val="17346601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01221" y="470647"/>
            <a:ext cx="8765257" cy="488916"/>
          </a:xfrm>
          <a:prstGeom prst="rect">
            <a:avLst/>
          </a:prstGeom>
        </p:spPr>
        <p:txBody>
          <a:bodyPr vert="horz" wrap="square" lIns="0" tIns="0" rIns="0" bIns="0" rtlCol="0">
            <a:spAutoFit/>
          </a:bodyPr>
          <a:lstStyle/>
          <a:p>
            <a:pPr marL="11206" marR="4483">
              <a:lnSpc>
                <a:spcPct val="150000"/>
              </a:lnSpc>
              <a:tabLst>
                <a:tab pos="212923" algn="l"/>
              </a:tabLst>
            </a:pPr>
            <a:r>
              <a:rPr lang="ru-RU" sz="2118" dirty="0"/>
              <a:t>Методы начисления амортизации</a:t>
            </a:r>
          </a:p>
        </p:txBody>
      </p:sp>
      <p:grpSp>
        <p:nvGrpSpPr>
          <p:cNvPr id="5" name="Группа 6"/>
          <p:cNvGrpSpPr/>
          <p:nvPr/>
        </p:nvGrpSpPr>
        <p:grpSpPr>
          <a:xfrm>
            <a:off x="1628038" y="1112727"/>
            <a:ext cx="6310403" cy="3785242"/>
            <a:chOff x="893621" y="1490421"/>
            <a:chExt cx="3282912" cy="2637898"/>
          </a:xfrm>
          <a:solidFill>
            <a:schemeClr val="accent3">
              <a:lumMod val="20000"/>
              <a:lumOff val="80000"/>
            </a:schemeClr>
          </a:solidFill>
        </p:grpSpPr>
        <p:sp>
          <p:nvSpPr>
            <p:cNvPr id="8" name="Скругленный прямоугольник 7"/>
            <p:cNvSpPr/>
            <p:nvPr/>
          </p:nvSpPr>
          <p:spPr>
            <a:xfrm>
              <a:off x="899933" y="3124535"/>
              <a:ext cx="3276600" cy="1003784"/>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867">
                <a:defRPr/>
              </a:pPr>
              <a:endParaRPr lang="ru-RU" sz="1765">
                <a:solidFill>
                  <a:prstClr val="white"/>
                </a:solidFill>
              </a:endParaRPr>
            </a:p>
          </p:txBody>
        </p:sp>
        <p:sp>
          <p:nvSpPr>
            <p:cNvPr id="9" name="TextBox 8"/>
            <p:cNvSpPr txBox="1"/>
            <p:nvPr/>
          </p:nvSpPr>
          <p:spPr>
            <a:xfrm>
              <a:off x="1120139" y="3807123"/>
              <a:ext cx="2971800" cy="253630"/>
            </a:xfrm>
            <a:prstGeom prst="rect">
              <a:avLst/>
            </a:prstGeom>
            <a:grpFill/>
          </p:spPr>
          <p:txBody>
            <a:bodyPr wrap="square" rtlCol="0">
              <a:spAutoFit/>
            </a:bodyPr>
            <a:lstStyle/>
            <a:p>
              <a:pPr algn="ctr" defTabSz="806867">
                <a:defRPr/>
              </a:pPr>
              <a:endParaRPr lang="ru-RU" sz="1765" b="1" dirty="0">
                <a:solidFill>
                  <a:prstClr val="black"/>
                </a:solidFill>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899933" y="1490421"/>
              <a:ext cx="3276600" cy="737175"/>
            </a:xfrm>
            <a:prstGeom prst="roundRect">
              <a:avLst/>
            </a:prstGeom>
            <a:solidFill>
              <a:schemeClr val="accent2">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867">
                <a:defRPr/>
              </a:pPr>
              <a:endParaRPr lang="ru-RU" sz="1765">
                <a:solidFill>
                  <a:prstClr val="white"/>
                </a:solidFill>
              </a:endParaRPr>
            </a:p>
          </p:txBody>
        </p:sp>
        <p:sp>
          <p:nvSpPr>
            <p:cNvPr id="11" name="Скругленный прямоугольник 10"/>
            <p:cNvSpPr/>
            <p:nvPr/>
          </p:nvSpPr>
          <p:spPr>
            <a:xfrm>
              <a:off x="893621" y="2298527"/>
              <a:ext cx="3276600" cy="774383"/>
            </a:xfrm>
            <a:prstGeom prst="roundRect">
              <a:avLst/>
            </a:prstGeom>
            <a:solidFill>
              <a:schemeClr val="accent1">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867">
                <a:defRPr/>
              </a:pPr>
              <a:endParaRPr lang="ru-RU" sz="1765">
                <a:solidFill>
                  <a:prstClr val="white"/>
                </a:solidFill>
              </a:endParaRPr>
            </a:p>
          </p:txBody>
        </p:sp>
        <p:sp>
          <p:nvSpPr>
            <p:cNvPr id="12" name="TextBox 11"/>
            <p:cNvSpPr txBox="1"/>
            <p:nvPr/>
          </p:nvSpPr>
          <p:spPr>
            <a:xfrm>
              <a:off x="1070810" y="1723471"/>
              <a:ext cx="2971800" cy="367219"/>
            </a:xfrm>
            <a:prstGeom prst="rect">
              <a:avLst/>
            </a:prstGeom>
            <a:grpFill/>
          </p:spPr>
          <p:txBody>
            <a:bodyPr wrap="square" rtlCol="0">
              <a:spAutoFit/>
            </a:bodyPr>
            <a:lstStyle/>
            <a:p>
              <a:pPr algn="ctr" defTabSz="806867">
                <a:defRPr/>
              </a:pPr>
              <a:r>
                <a:rPr lang="ru-RU" sz="2824" b="1" dirty="0">
                  <a:solidFill>
                    <a:prstClr val="black"/>
                  </a:solidFill>
                  <a:latin typeface="Times New Roman" panose="02020603050405020304" pitchFamily="18" charset="0"/>
                  <a:cs typeface="Times New Roman" panose="02020603050405020304" pitchFamily="18" charset="0"/>
                </a:rPr>
                <a:t>линейный метод</a:t>
              </a:r>
            </a:p>
          </p:txBody>
        </p:sp>
        <p:sp>
          <p:nvSpPr>
            <p:cNvPr id="13" name="TextBox 12"/>
            <p:cNvSpPr txBox="1"/>
            <p:nvPr/>
          </p:nvSpPr>
          <p:spPr>
            <a:xfrm>
              <a:off x="989861" y="2550181"/>
              <a:ext cx="3133699" cy="367219"/>
            </a:xfrm>
            <a:prstGeom prst="rect">
              <a:avLst/>
            </a:prstGeom>
            <a:grpFill/>
          </p:spPr>
          <p:txBody>
            <a:bodyPr wrap="square" rtlCol="0">
              <a:spAutoFit/>
            </a:bodyPr>
            <a:lstStyle/>
            <a:p>
              <a:pPr algn="ctr" defTabSz="806867">
                <a:defRPr/>
              </a:pPr>
              <a:r>
                <a:rPr lang="ru-RU" sz="2824" b="1" dirty="0">
                  <a:solidFill>
                    <a:prstClr val="black"/>
                  </a:solidFill>
                  <a:latin typeface="Times New Roman" panose="02020603050405020304" pitchFamily="18" charset="0"/>
                  <a:cs typeface="Times New Roman" panose="02020603050405020304" pitchFamily="18" charset="0"/>
                </a:rPr>
                <a:t>метод уменьшаемого остатка</a:t>
              </a:r>
            </a:p>
          </p:txBody>
        </p:sp>
      </p:grpSp>
      <p:sp>
        <p:nvSpPr>
          <p:cNvPr id="14" name="TextBox 13"/>
          <p:cNvSpPr txBox="1"/>
          <p:nvPr/>
        </p:nvSpPr>
        <p:spPr>
          <a:xfrm>
            <a:off x="1985044" y="3769127"/>
            <a:ext cx="5851572" cy="961545"/>
          </a:xfrm>
          <a:prstGeom prst="rect">
            <a:avLst/>
          </a:prstGeom>
          <a:solidFill>
            <a:schemeClr val="accent3">
              <a:lumMod val="20000"/>
              <a:lumOff val="80000"/>
            </a:schemeClr>
          </a:solidFill>
        </p:spPr>
        <p:txBody>
          <a:bodyPr wrap="square" rtlCol="0">
            <a:spAutoFit/>
          </a:bodyPr>
          <a:lstStyle/>
          <a:p>
            <a:pPr algn="ctr" defTabSz="806867">
              <a:defRPr/>
            </a:pPr>
            <a:r>
              <a:rPr lang="ru-RU" sz="2824" b="1" dirty="0">
                <a:solidFill>
                  <a:prstClr val="black"/>
                </a:solidFill>
                <a:latin typeface="Times New Roman" panose="02020603050405020304" pitchFamily="18" charset="0"/>
                <a:cs typeface="Times New Roman" panose="02020603050405020304" pitchFamily="18" charset="0"/>
              </a:rPr>
              <a:t>пропорционально объему продукции</a:t>
            </a:r>
          </a:p>
        </p:txBody>
      </p:sp>
      <p:sp>
        <p:nvSpPr>
          <p:cNvPr id="3" name="TextBox 2"/>
          <p:cNvSpPr txBox="1"/>
          <p:nvPr/>
        </p:nvSpPr>
        <p:spPr>
          <a:xfrm>
            <a:off x="1" y="5382697"/>
            <a:ext cx="9566477" cy="1200329"/>
          </a:xfrm>
          <a:prstGeom prst="rect">
            <a:avLst/>
          </a:prstGeom>
          <a:noFill/>
        </p:spPr>
        <p:txBody>
          <a:bodyPr wrap="square" rtlCol="0">
            <a:spAutoFit/>
          </a:bodyPr>
          <a:lstStyle/>
          <a:p>
            <a:pPr lvl="0" algn="ctr"/>
            <a:r>
              <a:rPr lang="ru-RU" sz="2400" kern="0" dirty="0" smtClean="0">
                <a:solidFill>
                  <a:srgbClr val="000000"/>
                </a:solidFill>
                <a:latin typeface="Times New Roman" panose="02020603050405020304" pitchFamily="18" charset="0"/>
                <a:ea typeface="Times New Roman" panose="02020603050405020304" pitchFamily="18" charset="0"/>
                <a:cs typeface="Times New Roman"/>
              </a:rPr>
              <a:t>выбирается  </a:t>
            </a:r>
            <a:r>
              <a:rPr lang="ru-RU" sz="2400" kern="0" dirty="0">
                <a:solidFill>
                  <a:srgbClr val="000000"/>
                </a:solidFill>
                <a:latin typeface="Times New Roman" panose="02020603050405020304" pitchFamily="18" charset="0"/>
                <a:ea typeface="Times New Roman" panose="02020603050405020304" pitchFamily="18" charset="0"/>
                <a:cs typeface="Times New Roman"/>
              </a:rPr>
              <a:t>из </a:t>
            </a:r>
            <a:r>
              <a:rPr lang="ru-RU" sz="2400" kern="0" dirty="0" smtClean="0">
                <a:solidFill>
                  <a:srgbClr val="000000"/>
                </a:solidFill>
                <a:latin typeface="Times New Roman" panose="02020603050405020304" pitchFamily="18" charset="0"/>
                <a:ea typeface="Times New Roman" panose="02020603050405020304" pitchFamily="18" charset="0"/>
                <a:cs typeface="Times New Roman"/>
              </a:rPr>
              <a:t>условия </a:t>
            </a:r>
            <a:r>
              <a:rPr lang="ru-RU" sz="2400" kern="0" dirty="0">
                <a:solidFill>
                  <a:srgbClr val="000000"/>
                </a:solidFill>
                <a:latin typeface="Times New Roman" panose="02020603050405020304" pitchFamily="18" charset="0"/>
                <a:ea typeface="Times New Roman" panose="02020603050405020304" pitchFamily="18" charset="0"/>
                <a:cs typeface="Times New Roman"/>
              </a:rPr>
              <a:t>наиболее точно отражения предполагаемого способа </a:t>
            </a:r>
            <a:r>
              <a:rPr lang="ru-RU" sz="2400" kern="0" dirty="0" smtClean="0">
                <a:solidFill>
                  <a:srgbClr val="000000"/>
                </a:solidFill>
                <a:latin typeface="Times New Roman" panose="02020603050405020304" pitchFamily="18" charset="0"/>
                <a:ea typeface="Times New Roman" panose="02020603050405020304" pitchFamily="18" charset="0"/>
                <a:cs typeface="Times New Roman"/>
              </a:rPr>
              <a:t>получения будущих </a:t>
            </a:r>
            <a:r>
              <a:rPr lang="ru-RU" sz="2400" kern="0" dirty="0">
                <a:solidFill>
                  <a:srgbClr val="000000"/>
                </a:solidFill>
                <a:latin typeface="Times New Roman" panose="02020603050405020304" pitchFamily="18" charset="0"/>
                <a:ea typeface="Times New Roman" panose="02020603050405020304" pitchFamily="18" charset="0"/>
                <a:cs typeface="Times New Roman"/>
              </a:rPr>
              <a:t>экономических выгод или полезного потенциала</a:t>
            </a:r>
            <a:r>
              <a:rPr lang="ru-RU" sz="2400" kern="0" dirty="0" smtClean="0">
                <a:solidFill>
                  <a:srgbClr val="000000"/>
                </a:solidFill>
                <a:latin typeface="Times New Roman" panose="02020603050405020304" pitchFamily="18" charset="0"/>
                <a:ea typeface="Times New Roman" panose="02020603050405020304" pitchFamily="18" charset="0"/>
                <a:cs typeface="Times New Roman"/>
              </a:rPr>
              <a:t>, </a:t>
            </a:r>
            <a:r>
              <a:rPr lang="ru-RU" sz="2400" kern="0" dirty="0">
                <a:solidFill>
                  <a:srgbClr val="000000"/>
                </a:solidFill>
                <a:latin typeface="Times New Roman" panose="02020603050405020304" pitchFamily="18" charset="0"/>
                <a:ea typeface="Times New Roman" panose="02020603050405020304" pitchFamily="18" charset="0"/>
                <a:cs typeface="Times New Roman"/>
              </a:rPr>
              <a:t>заключенных в </a:t>
            </a:r>
            <a:r>
              <a:rPr lang="ru-RU" sz="2400" kern="0" dirty="0" smtClean="0">
                <a:solidFill>
                  <a:srgbClr val="000000"/>
                </a:solidFill>
                <a:latin typeface="Times New Roman" panose="02020603050405020304" pitchFamily="18" charset="0"/>
                <a:ea typeface="Times New Roman" panose="02020603050405020304" pitchFamily="18" charset="0"/>
                <a:cs typeface="Times New Roman"/>
              </a:rPr>
              <a:t>активе</a:t>
            </a:r>
            <a:endParaRPr lang="ru-RU" sz="2400" kern="0" dirty="0">
              <a:solidFill>
                <a:prstClr val="black"/>
              </a:solidFill>
              <a:latin typeface="Times New Roman"/>
              <a:cs typeface="Times New Roman"/>
            </a:endParaRPr>
          </a:p>
        </p:txBody>
      </p:sp>
      <p:sp>
        <p:nvSpPr>
          <p:cNvPr id="4" name="Номер слайда 3"/>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24</a:t>
            </a:fld>
            <a:endParaRPr lang="ru-RU" spc="-4" dirty="0">
              <a:latin typeface="Arial"/>
              <a:cs typeface="Arial"/>
            </a:endParaRPr>
          </a:p>
        </p:txBody>
      </p:sp>
    </p:spTree>
    <p:extLst>
      <p:ext uri="{BB962C8B-B14F-4D97-AF65-F5344CB8AC3E}">
        <p14:creationId xmlns:p14="http://schemas.microsoft.com/office/powerpoint/2010/main" xmlns="" val="4362395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8588" y="524530"/>
            <a:ext cx="8546742" cy="1034129"/>
          </a:xfrm>
          <a:prstGeom prst="rect">
            <a:avLst/>
          </a:prstGeom>
        </p:spPr>
        <p:txBody>
          <a:bodyPr vert="horz" wrap="square" lIns="0" tIns="0" rIns="0" bIns="0" rtlCol="0">
            <a:spAutoFit/>
          </a:bodyPr>
          <a:lstStyle/>
          <a:p>
            <a:pPr marL="302575" indent="-302575"/>
            <a:r>
              <a:rPr lang="ru-RU" dirty="0" smtClean="0">
                <a:latin typeface="Times New Roman" panose="02020603050405020304" pitchFamily="18" charset="0"/>
                <a:cs typeface="Times New Roman" panose="02020603050405020304" pitchFamily="18" charset="0"/>
              </a:rPr>
              <a:t>Полезный </a:t>
            </a:r>
            <a:r>
              <a:rPr lang="ru-RU" dirty="0">
                <a:latin typeface="Times New Roman" panose="02020603050405020304" pitchFamily="18" charset="0"/>
                <a:cs typeface="Times New Roman" panose="02020603050405020304" pitchFamily="18" charset="0"/>
              </a:rPr>
              <a:t>потенциал, заключенный в </a:t>
            </a:r>
            <a:r>
              <a:rPr lang="ru-RU" dirty="0" smtClean="0">
                <a:latin typeface="Times New Roman" panose="02020603050405020304" pitchFamily="18" charset="0"/>
                <a:cs typeface="Times New Roman" panose="02020603050405020304" pitchFamily="18" charset="0"/>
              </a:rPr>
              <a:t>активе</a:t>
            </a:r>
            <a:endParaRPr lang="ru-RU" dirty="0">
              <a:latin typeface="Times New Roman" panose="02020603050405020304" pitchFamily="18" charset="0"/>
              <a:cs typeface="Times New Roman" panose="02020603050405020304" pitchFamily="18" charset="0"/>
            </a:endParaRPr>
          </a:p>
        </p:txBody>
      </p:sp>
      <p:sp>
        <p:nvSpPr>
          <p:cNvPr id="3" name="object 3"/>
          <p:cNvSpPr txBox="1"/>
          <p:nvPr/>
        </p:nvSpPr>
        <p:spPr>
          <a:xfrm>
            <a:off x="749457" y="1277472"/>
            <a:ext cx="8130568" cy="1099725"/>
          </a:xfrm>
          <a:prstGeom prst="rect">
            <a:avLst/>
          </a:prstGeom>
        </p:spPr>
        <p:txBody>
          <a:bodyPr vert="horz" wrap="square" lIns="0" tIns="0" rIns="0" bIns="0" rtlCol="0">
            <a:spAutoFit/>
          </a:bodyPr>
          <a:lstStyle/>
          <a:p>
            <a:pPr marL="11206" marR="4483" algn="ctr" defTabSz="806867">
              <a:lnSpc>
                <a:spcPct val="150000"/>
              </a:lnSpc>
              <a:buClr>
                <a:srgbClr val="096234"/>
              </a:buClr>
              <a:tabLst>
                <a:tab pos="212923" algn="l"/>
              </a:tabLst>
            </a:pPr>
            <a:endParaRPr lang="ru-RU" sz="1588" b="1" dirty="0">
              <a:solidFill>
                <a:prstClr val="black"/>
              </a:solidFill>
              <a:latin typeface="Times New Roman"/>
              <a:cs typeface="Times New Roman"/>
            </a:endParaRPr>
          </a:p>
          <a:p>
            <a:pPr marL="11206" marR="4483" algn="ctr" defTabSz="806867">
              <a:lnSpc>
                <a:spcPct val="150000"/>
              </a:lnSpc>
              <a:buClr>
                <a:srgbClr val="096234"/>
              </a:buClr>
              <a:tabLst>
                <a:tab pos="212923" algn="l"/>
              </a:tabLst>
            </a:pPr>
            <a:endParaRPr lang="ru-RU" sz="1588" b="1" dirty="0">
              <a:solidFill>
                <a:prstClr val="black"/>
              </a:solidFill>
              <a:latin typeface="Times New Roman"/>
              <a:cs typeface="Times New Roman"/>
            </a:endParaRPr>
          </a:p>
          <a:p>
            <a:pPr marL="11206" marR="4483" defTabSz="806867">
              <a:lnSpc>
                <a:spcPct val="150000"/>
              </a:lnSpc>
              <a:buClr>
                <a:srgbClr val="096234"/>
              </a:buClr>
              <a:tabLst>
                <a:tab pos="212923" algn="l"/>
              </a:tabLst>
            </a:pPr>
            <a:r>
              <a:rPr lang="en-US" sz="1588" b="1" dirty="0">
                <a:solidFill>
                  <a:prstClr val="black"/>
                </a:solidFill>
                <a:latin typeface="Times New Roman"/>
                <a:cs typeface="Times New Roman"/>
              </a:rPr>
              <a:t>		</a:t>
            </a:r>
          </a:p>
        </p:txBody>
      </p:sp>
      <p:sp>
        <p:nvSpPr>
          <p:cNvPr id="4" name="TextBox 3"/>
          <p:cNvSpPr txBox="1"/>
          <p:nvPr/>
        </p:nvSpPr>
        <p:spPr>
          <a:xfrm>
            <a:off x="408693" y="1161613"/>
            <a:ext cx="8376397" cy="1613262"/>
          </a:xfrm>
          <a:prstGeom prst="rect">
            <a:avLst/>
          </a:prstGeom>
          <a:noFill/>
        </p:spPr>
        <p:txBody>
          <a:bodyPr wrap="square" rtlCol="0">
            <a:spAutoFit/>
          </a:bodyPr>
          <a:lstStyle/>
          <a:p>
            <a:pPr algn="just" defTabSz="806867"/>
            <a:r>
              <a:rPr lang="ru-RU" sz="2471" b="1" dirty="0">
                <a:solidFill>
                  <a:prstClr val="black"/>
                </a:solidFill>
                <a:latin typeface="Times New Roman" panose="02020603050405020304" pitchFamily="18" charset="0"/>
                <a:cs typeface="Times New Roman" panose="02020603050405020304" pitchFamily="18" charset="0"/>
              </a:rPr>
              <a:t>Полезный потенциал </a:t>
            </a:r>
            <a:r>
              <a:rPr lang="ru-RU" sz="2471" dirty="0">
                <a:solidFill>
                  <a:prstClr val="black"/>
                </a:solidFill>
                <a:latin typeface="Times New Roman" panose="02020603050405020304" pitchFamily="18" charset="0"/>
                <a:cs typeface="Times New Roman" panose="02020603050405020304" pitchFamily="18" charset="0"/>
              </a:rPr>
              <a:t>– это </a:t>
            </a:r>
            <a:r>
              <a:rPr lang="ru-RU" sz="2471" b="1" dirty="0">
                <a:solidFill>
                  <a:prstClr val="black"/>
                </a:solidFill>
                <a:latin typeface="Times New Roman" panose="02020603050405020304" pitchFamily="18" charset="0"/>
                <a:cs typeface="Times New Roman" panose="02020603050405020304" pitchFamily="18" charset="0"/>
              </a:rPr>
              <a:t>пригодность</a:t>
            </a:r>
            <a:r>
              <a:rPr lang="ru-RU" sz="2471" dirty="0">
                <a:solidFill>
                  <a:prstClr val="black"/>
                </a:solidFill>
                <a:latin typeface="Times New Roman" panose="02020603050405020304" pitchFamily="18" charset="0"/>
                <a:cs typeface="Times New Roman" panose="02020603050405020304" pitchFamily="18" charset="0"/>
              </a:rPr>
              <a:t> актива для:</a:t>
            </a:r>
          </a:p>
          <a:p>
            <a:pPr algn="just" defTabSz="806867"/>
            <a:endParaRPr lang="ru-RU" sz="2471" dirty="0">
              <a:solidFill>
                <a:prstClr val="black"/>
              </a:solidFill>
              <a:latin typeface="Times New Roman" panose="02020603050405020304" pitchFamily="18" charset="0"/>
              <a:cs typeface="Times New Roman" panose="02020603050405020304" pitchFamily="18" charset="0"/>
            </a:endParaRPr>
          </a:p>
          <a:p>
            <a:pPr algn="just" defTabSz="806867"/>
            <a:endParaRPr lang="ru-RU" sz="2471" dirty="0">
              <a:solidFill>
                <a:prstClr val="black"/>
              </a:solidFill>
              <a:latin typeface="Times New Roman" panose="02020603050405020304" pitchFamily="18" charset="0"/>
              <a:cs typeface="Times New Roman" panose="02020603050405020304" pitchFamily="18" charset="0"/>
            </a:endParaRPr>
          </a:p>
          <a:p>
            <a:pPr algn="just" defTabSz="806867"/>
            <a:endParaRPr lang="ru-RU" sz="2471" dirty="0">
              <a:solidFill>
                <a:prstClr val="black"/>
              </a:solidFill>
              <a:latin typeface="Times New Roman" panose="02020603050405020304" pitchFamily="18" charset="0"/>
              <a:cs typeface="Times New Roman" panose="02020603050405020304" pitchFamily="18" charset="0"/>
            </a:endParaRPr>
          </a:p>
        </p:txBody>
      </p:sp>
      <p:grpSp>
        <p:nvGrpSpPr>
          <p:cNvPr id="6" name="Группа 5"/>
          <p:cNvGrpSpPr/>
          <p:nvPr/>
        </p:nvGrpSpPr>
        <p:grpSpPr>
          <a:xfrm>
            <a:off x="350489" y="1925276"/>
            <a:ext cx="8932465" cy="3842047"/>
            <a:chOff x="173148" y="1609011"/>
            <a:chExt cx="9344733" cy="3831758"/>
          </a:xfrm>
        </p:grpSpPr>
        <p:sp>
          <p:nvSpPr>
            <p:cNvPr id="16" name="Скругленный прямоугольник 15"/>
            <p:cNvSpPr/>
            <p:nvPr/>
          </p:nvSpPr>
          <p:spPr>
            <a:xfrm>
              <a:off x="1118775" y="4494344"/>
              <a:ext cx="7449334" cy="946425"/>
            </a:xfrm>
            <a:prstGeom prst="roundRect">
              <a:avLst>
                <a:gd name="adj" fmla="val 6357"/>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867"/>
              <a:endParaRPr lang="ru-RU" sz="1588">
                <a:solidFill>
                  <a:prstClr val="white"/>
                </a:solidFill>
              </a:endParaRPr>
            </a:p>
          </p:txBody>
        </p:sp>
        <p:sp>
          <p:nvSpPr>
            <p:cNvPr id="17" name="TextBox 16"/>
            <p:cNvSpPr txBox="1"/>
            <p:nvPr/>
          </p:nvSpPr>
          <p:spPr>
            <a:xfrm>
              <a:off x="1371209" y="4581328"/>
              <a:ext cx="6944463" cy="785479"/>
            </a:xfrm>
            <a:prstGeom prst="rect">
              <a:avLst/>
            </a:prstGeom>
            <a:noFill/>
            <a:ln w="38100">
              <a:noFill/>
            </a:ln>
          </p:spPr>
          <p:txBody>
            <a:bodyPr wrap="square" rtlCol="0">
              <a:spAutoFit/>
            </a:bodyPr>
            <a:lstStyle/>
            <a:p>
              <a:pPr algn="ctr" defTabSz="806867"/>
              <a:r>
                <a:rPr lang="ru-RU" sz="2400" b="1" dirty="0">
                  <a:solidFill>
                    <a:srgbClr val="FF0000"/>
                  </a:solidFill>
                  <a:latin typeface="Times New Roman" panose="02020603050405020304" pitchFamily="18" charset="0"/>
                  <a:cs typeface="Times New Roman" panose="02020603050405020304" pitchFamily="18" charset="0"/>
                </a:rPr>
                <a:t>погашения</a:t>
              </a:r>
              <a:r>
                <a:rPr lang="ru-RU" sz="2118" b="1" dirty="0">
                  <a:solidFill>
                    <a:prstClr val="black"/>
                  </a:solidFill>
                  <a:latin typeface="Times New Roman" panose="02020603050405020304" pitchFamily="18" charset="0"/>
                  <a:cs typeface="Times New Roman" panose="02020603050405020304" pitchFamily="18" charset="0"/>
                </a:rPr>
                <a:t> обязательств, принятых субъектом учета</a:t>
              </a:r>
            </a:p>
          </p:txBody>
        </p:sp>
        <p:sp>
          <p:nvSpPr>
            <p:cNvPr id="18" name="Скругленный прямоугольник 17"/>
            <p:cNvSpPr/>
            <p:nvPr/>
          </p:nvSpPr>
          <p:spPr>
            <a:xfrm>
              <a:off x="173148" y="1609011"/>
              <a:ext cx="4611469" cy="2315396"/>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867"/>
              <a:endParaRPr lang="ru-RU" sz="1588">
                <a:solidFill>
                  <a:prstClr val="white"/>
                </a:solidFill>
              </a:endParaRPr>
            </a:p>
          </p:txBody>
        </p:sp>
        <p:sp>
          <p:nvSpPr>
            <p:cNvPr id="19" name="Скругленный прямоугольник 18"/>
            <p:cNvSpPr/>
            <p:nvPr/>
          </p:nvSpPr>
          <p:spPr>
            <a:xfrm>
              <a:off x="5396129" y="1796995"/>
              <a:ext cx="4121752" cy="1491585"/>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867"/>
              <a:r>
                <a:rPr lang="ru-RU" sz="2800" b="1" dirty="0">
                  <a:solidFill>
                    <a:srgbClr val="FF0000"/>
                  </a:solidFill>
                  <a:latin typeface="Times New Roman" panose="02020603050405020304" pitchFamily="18" charset="0"/>
                  <a:cs typeface="Times New Roman" panose="02020603050405020304" pitchFamily="18" charset="0"/>
                </a:rPr>
                <a:t>обмена</a:t>
              </a:r>
              <a:r>
                <a:rPr lang="ru-RU" sz="2400" b="1" dirty="0">
                  <a:solidFill>
                    <a:prstClr val="black"/>
                  </a:solidFill>
                  <a:latin typeface="Times New Roman" panose="02020603050405020304" pitchFamily="18" charset="0"/>
                  <a:cs typeface="Times New Roman" panose="02020603050405020304" pitchFamily="18" charset="0"/>
                </a:rPr>
                <a:t> на другие активы</a:t>
              </a:r>
            </a:p>
            <a:p>
              <a:pPr algn="ctr" defTabSz="806867"/>
              <a:endParaRPr lang="ru-RU" sz="1588" dirty="0">
                <a:solidFill>
                  <a:prstClr val="white"/>
                </a:solidFill>
              </a:endParaRPr>
            </a:p>
          </p:txBody>
        </p:sp>
        <p:sp>
          <p:nvSpPr>
            <p:cNvPr id="20" name="TextBox 19"/>
            <p:cNvSpPr txBox="1"/>
            <p:nvPr/>
          </p:nvSpPr>
          <p:spPr>
            <a:xfrm>
              <a:off x="231789" y="1810323"/>
              <a:ext cx="4494186" cy="1688238"/>
            </a:xfrm>
            <a:prstGeom prst="rect">
              <a:avLst/>
            </a:prstGeom>
            <a:noFill/>
            <a:ln w="38100">
              <a:noFill/>
            </a:ln>
          </p:spPr>
          <p:txBody>
            <a:bodyPr wrap="square" rtlCol="0">
              <a:spAutoFit/>
            </a:bodyPr>
            <a:lstStyle/>
            <a:p>
              <a:pPr algn="ctr" defTabSz="806867"/>
              <a:r>
                <a:rPr lang="ru-RU" sz="2400" b="1" dirty="0">
                  <a:solidFill>
                    <a:srgbClr val="FF0000"/>
                  </a:solidFill>
                  <a:latin typeface="Times New Roman" panose="02020603050405020304" pitchFamily="18" charset="0"/>
                  <a:cs typeface="Times New Roman" panose="02020603050405020304" pitchFamily="18" charset="0"/>
                </a:rPr>
                <a:t>использования</a:t>
              </a:r>
              <a:r>
                <a:rPr lang="ru-RU" sz="2000" b="1" dirty="0">
                  <a:solidFill>
                    <a:prstClr val="black"/>
                  </a:solidFill>
                  <a:latin typeface="Times New Roman" panose="02020603050405020304" pitchFamily="18" charset="0"/>
                  <a:cs typeface="Times New Roman" panose="02020603050405020304" pitchFamily="18" charset="0"/>
                </a:rPr>
                <a:t> субъектом </a:t>
              </a:r>
              <a:r>
                <a:rPr lang="ru-RU" sz="2000" b="1" dirty="0" smtClean="0">
                  <a:solidFill>
                    <a:prstClr val="black"/>
                  </a:solidFill>
                  <a:latin typeface="Times New Roman" panose="02020603050405020304" pitchFamily="18" charset="0"/>
                  <a:cs typeface="Times New Roman" panose="02020603050405020304" pitchFamily="18" charset="0"/>
                </a:rPr>
                <a:t>учета</a:t>
              </a:r>
            </a:p>
            <a:p>
              <a:pPr algn="ctr" defTabSz="806867"/>
              <a:r>
                <a:rPr lang="ru-RU" sz="2000" b="1" dirty="0" smtClean="0">
                  <a:solidFill>
                    <a:prstClr val="black"/>
                  </a:solidFill>
                  <a:latin typeface="Times New Roman" panose="02020603050405020304" pitchFamily="18" charset="0"/>
                  <a:cs typeface="Times New Roman" panose="02020603050405020304" pitchFamily="18" charset="0"/>
                </a:rPr>
                <a:t> </a:t>
              </a:r>
              <a:r>
                <a:rPr lang="ru-RU" sz="2000" b="1" dirty="0">
                  <a:solidFill>
                    <a:prstClr val="black"/>
                  </a:solidFill>
                  <a:latin typeface="Times New Roman" panose="02020603050405020304" pitchFamily="18" charset="0"/>
                  <a:cs typeface="Times New Roman" panose="02020603050405020304" pitchFamily="18" charset="0"/>
                </a:rPr>
                <a:t>самостоятельно или </a:t>
              </a:r>
              <a:r>
                <a:rPr lang="ru-RU" sz="2000" b="1" dirty="0" smtClean="0">
                  <a:solidFill>
                    <a:prstClr val="black"/>
                  </a:solidFill>
                  <a:latin typeface="Times New Roman" panose="02020603050405020304" pitchFamily="18" charset="0"/>
                  <a:cs typeface="Times New Roman" panose="02020603050405020304" pitchFamily="18" charset="0"/>
                </a:rPr>
                <a:t>совместно</a:t>
              </a:r>
            </a:p>
            <a:p>
              <a:pPr algn="ctr" defTabSz="806867"/>
              <a:r>
                <a:rPr lang="ru-RU" sz="2000" b="1" dirty="0" smtClean="0">
                  <a:solidFill>
                    <a:prstClr val="black"/>
                  </a:solidFill>
                  <a:latin typeface="Times New Roman" panose="02020603050405020304" pitchFamily="18" charset="0"/>
                  <a:cs typeface="Times New Roman" panose="02020603050405020304" pitchFamily="18" charset="0"/>
                </a:rPr>
                <a:t> </a:t>
              </a:r>
              <a:r>
                <a:rPr lang="ru-RU" sz="2000" b="1" dirty="0">
                  <a:solidFill>
                    <a:prstClr val="black"/>
                  </a:solidFill>
                  <a:latin typeface="Times New Roman" panose="02020603050405020304" pitchFamily="18" charset="0"/>
                  <a:cs typeface="Times New Roman" panose="02020603050405020304" pitchFamily="18" charset="0"/>
                </a:rPr>
                <a:t>с другими активами в целях </a:t>
              </a:r>
              <a:r>
                <a:rPr lang="ru-RU" sz="2000" b="1" dirty="0" smtClean="0">
                  <a:solidFill>
                    <a:prstClr val="black"/>
                  </a:solidFill>
                  <a:latin typeface="Times New Roman" panose="02020603050405020304" pitchFamily="18" charset="0"/>
                  <a:cs typeface="Times New Roman" panose="02020603050405020304" pitchFamily="18" charset="0"/>
                </a:rPr>
                <a:t>выполнения</a:t>
              </a:r>
            </a:p>
            <a:p>
              <a:pPr algn="ctr" defTabSz="806867"/>
              <a:r>
                <a:rPr lang="ru-RU" sz="2000" b="1" dirty="0" smtClean="0">
                  <a:solidFill>
                    <a:prstClr val="black"/>
                  </a:solidFill>
                  <a:latin typeface="Times New Roman" panose="02020603050405020304" pitchFamily="18" charset="0"/>
                  <a:cs typeface="Times New Roman" panose="02020603050405020304" pitchFamily="18" charset="0"/>
                </a:rPr>
                <a:t> </a:t>
              </a:r>
              <a:r>
                <a:rPr lang="ru-RU" sz="2000" b="1" dirty="0">
                  <a:solidFill>
                    <a:prstClr val="black"/>
                  </a:solidFill>
                  <a:latin typeface="Times New Roman" panose="02020603050405020304" pitchFamily="18" charset="0"/>
                  <a:cs typeface="Times New Roman" panose="02020603050405020304" pitchFamily="18" charset="0"/>
                </a:rPr>
                <a:t>государственных функций</a:t>
              </a:r>
            </a:p>
          </p:txBody>
        </p:sp>
      </p:grpSp>
      <p:cxnSp>
        <p:nvCxnSpPr>
          <p:cNvPr id="8" name="Прямая со стрелкой 7"/>
          <p:cNvCxnSpPr/>
          <p:nvPr/>
        </p:nvCxnSpPr>
        <p:spPr>
          <a:xfrm flipH="1">
            <a:off x="4065803" y="1530796"/>
            <a:ext cx="1248139" cy="36848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Прямая со стрелкой 9"/>
          <p:cNvCxnSpPr/>
          <p:nvPr/>
        </p:nvCxnSpPr>
        <p:spPr>
          <a:xfrm>
            <a:off x="5343043" y="1511376"/>
            <a:ext cx="1248139" cy="49818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Прямая со стрелкой 11"/>
          <p:cNvCxnSpPr/>
          <p:nvPr/>
        </p:nvCxnSpPr>
        <p:spPr>
          <a:xfrm flipH="1">
            <a:off x="5099276" y="1556792"/>
            <a:ext cx="243768" cy="326156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 name="Номер слайда 4"/>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25</a:t>
            </a:fld>
            <a:endParaRPr lang="ru-RU" spc="-4" dirty="0">
              <a:latin typeface="Arial"/>
              <a:cs typeface="Arial"/>
            </a:endParaRPr>
          </a:p>
        </p:txBody>
      </p:sp>
    </p:spTree>
    <p:extLst>
      <p:ext uri="{BB962C8B-B14F-4D97-AF65-F5344CB8AC3E}">
        <p14:creationId xmlns:p14="http://schemas.microsoft.com/office/powerpoint/2010/main" xmlns="" val="27204588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9457" y="67236"/>
            <a:ext cx="8695874" cy="304250"/>
          </a:xfrm>
          <a:prstGeom prst="rect">
            <a:avLst/>
          </a:prstGeom>
        </p:spPr>
        <p:txBody>
          <a:bodyPr vert="horz" wrap="square" lIns="0" tIns="0" rIns="0" bIns="0" rtlCol="0">
            <a:spAutoFit/>
          </a:bodyPr>
          <a:lstStyle/>
          <a:p>
            <a:pPr marL="302575" indent="-302575"/>
            <a:r>
              <a:rPr lang="ru-RU" sz="2824" dirty="0">
                <a:latin typeface="Times New Roman" panose="02020603050405020304" pitchFamily="18" charset="0"/>
                <a:cs typeface="Times New Roman" panose="02020603050405020304" pitchFamily="18" charset="0"/>
              </a:rPr>
              <a:t>Будущие экономические выгоды, заключенные в активе</a:t>
            </a:r>
          </a:p>
        </p:txBody>
      </p:sp>
      <p:sp>
        <p:nvSpPr>
          <p:cNvPr id="3" name="object 3"/>
          <p:cNvSpPr txBox="1"/>
          <p:nvPr/>
        </p:nvSpPr>
        <p:spPr>
          <a:xfrm>
            <a:off x="749457" y="1277472"/>
            <a:ext cx="8130568" cy="1099725"/>
          </a:xfrm>
          <a:prstGeom prst="rect">
            <a:avLst/>
          </a:prstGeom>
        </p:spPr>
        <p:txBody>
          <a:bodyPr vert="horz" wrap="square" lIns="0" tIns="0" rIns="0" bIns="0" rtlCol="0">
            <a:spAutoFit/>
          </a:bodyPr>
          <a:lstStyle/>
          <a:p>
            <a:pPr marL="11206" marR="4483" algn="ctr" defTabSz="806867">
              <a:lnSpc>
                <a:spcPct val="150000"/>
              </a:lnSpc>
              <a:buClr>
                <a:srgbClr val="096234"/>
              </a:buClr>
              <a:tabLst>
                <a:tab pos="212923" algn="l"/>
              </a:tabLst>
            </a:pPr>
            <a:endParaRPr lang="ru-RU" sz="1588" b="1" dirty="0">
              <a:solidFill>
                <a:prstClr val="black"/>
              </a:solidFill>
              <a:latin typeface="Times New Roman"/>
              <a:cs typeface="Times New Roman"/>
            </a:endParaRPr>
          </a:p>
          <a:p>
            <a:pPr marL="11206" marR="4483" algn="ctr" defTabSz="806867">
              <a:lnSpc>
                <a:spcPct val="150000"/>
              </a:lnSpc>
              <a:buClr>
                <a:srgbClr val="096234"/>
              </a:buClr>
              <a:tabLst>
                <a:tab pos="212923" algn="l"/>
              </a:tabLst>
            </a:pPr>
            <a:endParaRPr lang="ru-RU" sz="1588" b="1" dirty="0">
              <a:solidFill>
                <a:prstClr val="black"/>
              </a:solidFill>
              <a:latin typeface="Times New Roman"/>
              <a:cs typeface="Times New Roman"/>
            </a:endParaRPr>
          </a:p>
          <a:p>
            <a:pPr marL="11206" marR="4483" defTabSz="806867">
              <a:lnSpc>
                <a:spcPct val="150000"/>
              </a:lnSpc>
              <a:buClr>
                <a:srgbClr val="096234"/>
              </a:buClr>
              <a:tabLst>
                <a:tab pos="212923" algn="l"/>
              </a:tabLst>
            </a:pPr>
            <a:r>
              <a:rPr lang="en-US" sz="1588" b="1" dirty="0">
                <a:solidFill>
                  <a:prstClr val="black"/>
                </a:solidFill>
                <a:latin typeface="Times New Roman"/>
                <a:cs typeface="Times New Roman"/>
              </a:rPr>
              <a:t>		</a:t>
            </a:r>
          </a:p>
        </p:txBody>
      </p:sp>
      <p:sp>
        <p:nvSpPr>
          <p:cNvPr id="4" name="TextBox 3"/>
          <p:cNvSpPr txBox="1"/>
          <p:nvPr/>
        </p:nvSpPr>
        <p:spPr>
          <a:xfrm>
            <a:off x="790487" y="1210235"/>
            <a:ext cx="8376397" cy="6031266"/>
          </a:xfrm>
          <a:prstGeom prst="rect">
            <a:avLst/>
          </a:prstGeom>
          <a:noFill/>
        </p:spPr>
        <p:txBody>
          <a:bodyPr wrap="square" rtlCol="0">
            <a:spAutoFit/>
          </a:bodyPr>
          <a:lstStyle/>
          <a:p>
            <a:pPr algn="just" defTabSz="806867"/>
            <a:r>
              <a:rPr lang="ru-RU" sz="3177" b="1" dirty="0" smtClean="0">
                <a:solidFill>
                  <a:prstClr val="black"/>
                </a:solidFill>
                <a:latin typeface="Times New Roman" panose="02020603050405020304" pitchFamily="18" charset="0"/>
                <a:cs typeface="Times New Roman" panose="02020603050405020304" pitchFamily="18" charset="0"/>
              </a:rPr>
              <a:t>Денежные</a:t>
            </a:r>
          </a:p>
          <a:p>
            <a:pPr algn="just" defTabSz="806867"/>
            <a:r>
              <a:rPr lang="ru-RU" sz="3177" b="1" dirty="0" smtClean="0">
                <a:solidFill>
                  <a:prstClr val="black"/>
                </a:solidFill>
                <a:latin typeface="Times New Roman" panose="02020603050405020304" pitchFamily="18" charset="0"/>
                <a:cs typeface="Times New Roman" panose="02020603050405020304" pitchFamily="18" charset="0"/>
              </a:rPr>
              <a:t> средства                                  </a:t>
            </a:r>
            <a:r>
              <a:rPr lang="ru-RU" sz="3200" dirty="0" smtClean="0">
                <a:solidFill>
                  <a:prstClr val="black"/>
                </a:solidFill>
                <a:latin typeface="Times New Roman" panose="02020603050405020304" pitchFamily="18" charset="0"/>
                <a:cs typeface="Times New Roman" panose="02020603050405020304" pitchFamily="18" charset="0"/>
              </a:rPr>
              <a:t>субъекту</a:t>
            </a:r>
          </a:p>
          <a:p>
            <a:pPr algn="just" defTabSz="806867"/>
            <a:r>
              <a:rPr lang="ru-RU" sz="3200" dirty="0">
                <a:solidFill>
                  <a:prstClr val="black"/>
                </a:solidFill>
                <a:latin typeface="Times New Roman" panose="02020603050405020304" pitchFamily="18" charset="0"/>
                <a:cs typeface="Times New Roman" panose="02020603050405020304" pitchFamily="18" charset="0"/>
              </a:rPr>
              <a:t> </a:t>
            </a:r>
            <a:r>
              <a:rPr lang="ru-RU" sz="3200" dirty="0" smtClean="0">
                <a:solidFill>
                  <a:prstClr val="black"/>
                </a:solidFill>
                <a:latin typeface="Times New Roman" panose="02020603050405020304" pitchFamily="18" charset="0"/>
                <a:cs typeface="Times New Roman" panose="02020603050405020304" pitchFamily="18" charset="0"/>
              </a:rPr>
              <a:t>                                                  </a:t>
            </a:r>
            <a:r>
              <a:rPr lang="ru-RU" sz="3200" dirty="0">
                <a:solidFill>
                  <a:prstClr val="black"/>
                </a:solidFill>
                <a:latin typeface="Times New Roman" panose="02020603050405020304" pitchFamily="18" charset="0"/>
                <a:cs typeface="Times New Roman" panose="02020603050405020304" pitchFamily="18" charset="0"/>
              </a:rPr>
              <a:t>учета </a:t>
            </a:r>
          </a:p>
          <a:p>
            <a:pPr algn="just" defTabSz="806867"/>
            <a:endParaRPr lang="ru-RU" sz="3177" dirty="0">
              <a:solidFill>
                <a:prstClr val="black"/>
              </a:solidFill>
              <a:latin typeface="Times New Roman" panose="02020603050405020304" pitchFamily="18" charset="0"/>
              <a:cs typeface="Times New Roman" panose="02020603050405020304" pitchFamily="18" charset="0"/>
            </a:endParaRPr>
          </a:p>
          <a:p>
            <a:pPr algn="just" defTabSz="806867"/>
            <a:endParaRPr lang="ru-RU" sz="3177" dirty="0" smtClean="0">
              <a:solidFill>
                <a:prstClr val="black"/>
              </a:solidFill>
              <a:latin typeface="Times New Roman" panose="02020603050405020304" pitchFamily="18" charset="0"/>
              <a:cs typeface="Times New Roman" panose="02020603050405020304" pitchFamily="18" charset="0"/>
            </a:endParaRPr>
          </a:p>
          <a:p>
            <a:pPr algn="just" defTabSz="806867"/>
            <a:endParaRPr lang="ru-RU" sz="3177" dirty="0" smtClean="0">
              <a:solidFill>
                <a:prstClr val="black"/>
              </a:solidFill>
              <a:latin typeface="Times New Roman" panose="02020603050405020304" pitchFamily="18" charset="0"/>
              <a:cs typeface="Times New Roman" panose="02020603050405020304" pitchFamily="18" charset="0"/>
            </a:endParaRPr>
          </a:p>
          <a:p>
            <a:pPr algn="just" defTabSz="806867"/>
            <a:r>
              <a:rPr lang="ru-RU" sz="3177" dirty="0" smtClean="0">
                <a:solidFill>
                  <a:prstClr val="black"/>
                </a:solidFill>
                <a:latin typeface="Times New Roman" panose="02020603050405020304" pitchFamily="18" charset="0"/>
                <a:cs typeface="Times New Roman" panose="02020603050405020304" pitchFamily="18" charset="0"/>
              </a:rPr>
              <a:t>                  </a:t>
            </a:r>
          </a:p>
          <a:p>
            <a:pPr algn="just" defTabSz="806867"/>
            <a:r>
              <a:rPr lang="ru-RU" sz="2400" dirty="0" smtClean="0">
                <a:solidFill>
                  <a:prstClr val="black"/>
                </a:solidFill>
                <a:latin typeface="Times New Roman" panose="02020603050405020304" pitchFamily="18" charset="0"/>
                <a:cs typeface="Times New Roman" panose="02020603050405020304" pitchFamily="18" charset="0"/>
              </a:rPr>
              <a:t>в </a:t>
            </a:r>
            <a:r>
              <a:rPr lang="ru-RU" sz="2400" dirty="0">
                <a:solidFill>
                  <a:prstClr val="black"/>
                </a:solidFill>
                <a:latin typeface="Times New Roman" panose="02020603050405020304" pitchFamily="18" charset="0"/>
                <a:cs typeface="Times New Roman" panose="02020603050405020304" pitchFamily="18" charset="0"/>
              </a:rPr>
              <a:t>ходе выполнения субъектом учета бюджетных полномочий при исполнении бюджета в бюджет бюджетной системы РФ, возникающие при использовании актива </a:t>
            </a:r>
            <a:r>
              <a:rPr lang="ru-RU" sz="2400" b="1" dirty="0">
                <a:solidFill>
                  <a:prstClr val="black"/>
                </a:solidFill>
                <a:latin typeface="Times New Roman" panose="02020603050405020304" pitchFamily="18" charset="0"/>
                <a:cs typeface="Times New Roman" panose="02020603050405020304" pitchFamily="18" charset="0"/>
              </a:rPr>
              <a:t>самостоятельно</a:t>
            </a:r>
            <a:r>
              <a:rPr lang="ru-RU" sz="2400" dirty="0">
                <a:solidFill>
                  <a:prstClr val="black"/>
                </a:solidFill>
                <a:latin typeface="Times New Roman" panose="02020603050405020304" pitchFamily="18" charset="0"/>
                <a:cs typeface="Times New Roman" panose="02020603050405020304" pitchFamily="18" charset="0"/>
              </a:rPr>
              <a:t> либо </a:t>
            </a:r>
            <a:r>
              <a:rPr lang="ru-RU" sz="2400" b="1" dirty="0">
                <a:solidFill>
                  <a:prstClr val="black"/>
                </a:solidFill>
                <a:latin typeface="Times New Roman" panose="02020603050405020304" pitchFamily="18" charset="0"/>
                <a:cs typeface="Times New Roman" panose="02020603050405020304" pitchFamily="18" charset="0"/>
              </a:rPr>
              <a:t>совместно с другими </a:t>
            </a:r>
            <a:r>
              <a:rPr lang="ru-RU" sz="2400" b="1" dirty="0" smtClean="0">
                <a:solidFill>
                  <a:prstClr val="black"/>
                </a:solidFill>
                <a:latin typeface="Times New Roman" panose="02020603050405020304" pitchFamily="18" charset="0"/>
                <a:cs typeface="Times New Roman" panose="02020603050405020304" pitchFamily="18" charset="0"/>
              </a:rPr>
              <a:t>активами</a:t>
            </a:r>
            <a:endParaRPr lang="ru-RU" sz="3177" dirty="0">
              <a:solidFill>
                <a:prstClr val="black"/>
              </a:solidFill>
              <a:latin typeface="Times New Roman" panose="02020603050405020304" pitchFamily="18" charset="0"/>
              <a:cs typeface="Times New Roman" panose="02020603050405020304" pitchFamily="18" charset="0"/>
            </a:endParaRPr>
          </a:p>
          <a:p>
            <a:pPr algn="just" defTabSz="806867"/>
            <a:endParaRPr lang="ru-RU" sz="3177" dirty="0">
              <a:solidFill>
                <a:prstClr val="black"/>
              </a:solidFill>
              <a:latin typeface="Times New Roman" panose="02020603050405020304" pitchFamily="18" charset="0"/>
              <a:cs typeface="Times New Roman" panose="02020603050405020304" pitchFamily="18" charset="0"/>
            </a:endParaRPr>
          </a:p>
          <a:p>
            <a:pPr algn="just" defTabSz="806867"/>
            <a:endParaRPr lang="ru-RU" sz="1765" dirty="0">
              <a:solidFill>
                <a:prstClr val="black"/>
              </a:solidFill>
              <a:latin typeface="Times New Roman" panose="02020603050405020304" pitchFamily="18" charset="0"/>
              <a:cs typeface="Times New Roman" panose="02020603050405020304" pitchFamily="18" charset="0"/>
            </a:endParaRPr>
          </a:p>
          <a:p>
            <a:pPr algn="just" defTabSz="806867"/>
            <a:endParaRPr lang="ru-RU" sz="1765" dirty="0">
              <a:solidFill>
                <a:prstClr val="black"/>
              </a:solidFill>
              <a:latin typeface="Times New Roman" panose="02020603050405020304" pitchFamily="18" charset="0"/>
              <a:cs typeface="Times New Roman" panose="02020603050405020304" pitchFamily="18" charset="0"/>
            </a:endParaRPr>
          </a:p>
        </p:txBody>
      </p:sp>
      <p:sp>
        <p:nvSpPr>
          <p:cNvPr id="5" name="Блок-схема: альтернативный процесс 4"/>
          <p:cNvSpPr/>
          <p:nvPr/>
        </p:nvSpPr>
        <p:spPr>
          <a:xfrm>
            <a:off x="240921" y="1258174"/>
            <a:ext cx="3385932" cy="1237769"/>
          </a:xfrm>
          <a:prstGeom prst="flowChartAlternateProcess">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6" name="Блок-схема: альтернативный процесс 5"/>
          <p:cNvSpPr/>
          <p:nvPr/>
        </p:nvSpPr>
        <p:spPr>
          <a:xfrm>
            <a:off x="4748107" y="3317806"/>
            <a:ext cx="3900433" cy="855788"/>
          </a:xfrm>
          <a:prstGeom prst="flowChartAlternateProcess">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7" name="TextBox 6"/>
          <p:cNvSpPr txBox="1"/>
          <p:nvPr/>
        </p:nvSpPr>
        <p:spPr>
          <a:xfrm>
            <a:off x="5129720" y="3283145"/>
            <a:ext cx="3614990" cy="830997"/>
          </a:xfrm>
          <a:prstGeom prst="rect">
            <a:avLst/>
          </a:prstGeom>
          <a:noFill/>
        </p:spPr>
        <p:txBody>
          <a:bodyPr wrap="square" rtlCol="0">
            <a:spAutoFit/>
          </a:bodyPr>
          <a:lstStyle/>
          <a:p>
            <a:r>
              <a:rPr lang="ru-RU" sz="2400" b="1" dirty="0" smtClean="0">
                <a:solidFill>
                  <a:prstClr val="black"/>
                </a:solidFill>
                <a:latin typeface="Times New Roman" panose="02020603050405020304" pitchFamily="18" charset="0"/>
                <a:cs typeface="Times New Roman" panose="02020603050405020304" pitchFamily="18" charset="0"/>
              </a:rPr>
              <a:t>Эквиваленты денежных средств</a:t>
            </a:r>
            <a:endParaRPr lang="ru-RU" sz="2400" b="1" dirty="0">
              <a:solidFill>
                <a:prstClr val="black"/>
              </a:solidFill>
              <a:latin typeface="Times New Roman" panose="02020603050405020304" pitchFamily="18" charset="0"/>
              <a:cs typeface="Times New Roman" panose="02020603050405020304" pitchFamily="18" charset="0"/>
            </a:endParaRPr>
          </a:p>
        </p:txBody>
      </p:sp>
      <p:sp>
        <p:nvSpPr>
          <p:cNvPr id="8" name="Блок-схема: альтернативный процесс 7"/>
          <p:cNvSpPr/>
          <p:nvPr/>
        </p:nvSpPr>
        <p:spPr>
          <a:xfrm>
            <a:off x="5357616" y="1209120"/>
            <a:ext cx="2949757" cy="1530561"/>
          </a:xfrm>
          <a:prstGeom prst="flowChartAlternateProcess">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ru-RU" sz="2800" b="1" dirty="0" smtClean="0">
                <a:solidFill>
                  <a:prstClr val="black"/>
                </a:solidFill>
                <a:latin typeface="Times New Roman" panose="02020603050405020304" pitchFamily="18" charset="0"/>
                <a:cs typeface="Times New Roman" panose="02020603050405020304" pitchFamily="18" charset="0"/>
              </a:rPr>
              <a:t>Поступления субъекту учета</a:t>
            </a:r>
            <a:endParaRPr lang="ru-RU" sz="2800" b="1" dirty="0">
              <a:solidFill>
                <a:prstClr val="black"/>
              </a:solidFill>
              <a:latin typeface="Times New Roman" panose="02020603050405020304" pitchFamily="18" charset="0"/>
              <a:cs typeface="Times New Roman" panose="02020603050405020304" pitchFamily="18" charset="0"/>
            </a:endParaRPr>
          </a:p>
        </p:txBody>
      </p:sp>
      <p:cxnSp>
        <p:nvCxnSpPr>
          <p:cNvPr id="11" name="Прямая со стрелкой 10"/>
          <p:cNvCxnSpPr/>
          <p:nvPr/>
        </p:nvCxnSpPr>
        <p:spPr>
          <a:xfrm>
            <a:off x="3626853" y="1772816"/>
            <a:ext cx="1730763" cy="14401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3" name="Прямая со стрелкой 12"/>
          <p:cNvCxnSpPr/>
          <p:nvPr/>
        </p:nvCxnSpPr>
        <p:spPr>
          <a:xfrm flipV="1">
            <a:off x="6747199" y="2739680"/>
            <a:ext cx="78009" cy="57812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9" name="Номер слайда 8"/>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26</a:t>
            </a:fld>
            <a:endParaRPr lang="ru-RU" spc="-4" dirty="0">
              <a:latin typeface="Arial"/>
              <a:cs typeface="Arial"/>
            </a:endParaRPr>
          </a:p>
        </p:txBody>
      </p:sp>
    </p:spTree>
    <p:extLst>
      <p:ext uri="{BB962C8B-B14F-4D97-AF65-F5344CB8AC3E}">
        <p14:creationId xmlns:p14="http://schemas.microsoft.com/office/powerpoint/2010/main" xmlns="" val="8150119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xmlns="" val="1781244417"/>
              </p:ext>
            </p:extLst>
          </p:nvPr>
        </p:nvGraphicFramePr>
        <p:xfrm>
          <a:off x="83400" y="1412776"/>
          <a:ext cx="9394102" cy="4542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a:xfrm>
            <a:off x="490351" y="109746"/>
            <a:ext cx="8580197" cy="1292662"/>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ru-RU" sz="2800" dirty="0" smtClean="0">
                <a:ln/>
                <a:solidFill>
                  <a:schemeClr val="accent3"/>
                </a:solidFill>
              </a:rPr>
              <a:t>Не должны содержать документы  УП дублирующие </a:t>
            </a:r>
            <a:r>
              <a:rPr lang="ru-RU" sz="2800" dirty="0">
                <a:ln/>
                <a:solidFill>
                  <a:schemeClr val="accent3"/>
                </a:solidFill>
              </a:rPr>
              <a:t>установленные НПА</a:t>
            </a:r>
            <a:br>
              <a:rPr lang="ru-RU" sz="2800" dirty="0">
                <a:ln/>
                <a:solidFill>
                  <a:schemeClr val="accent3"/>
                </a:solidFill>
              </a:rPr>
            </a:br>
            <a:r>
              <a:rPr lang="ru-RU" sz="2800" dirty="0">
                <a:ln/>
                <a:solidFill>
                  <a:schemeClr val="accent3"/>
                </a:solidFill>
              </a:rPr>
              <a:t>способы, методы</a:t>
            </a:r>
          </a:p>
        </p:txBody>
      </p:sp>
      <p:sp>
        <p:nvSpPr>
          <p:cNvPr id="5" name="TextBox 4"/>
          <p:cNvSpPr txBox="1"/>
          <p:nvPr/>
        </p:nvSpPr>
        <p:spPr>
          <a:xfrm>
            <a:off x="272480" y="3789040"/>
            <a:ext cx="8970619" cy="1754326"/>
          </a:xfrm>
          <a:prstGeom prst="rect">
            <a:avLst/>
          </a:prstGeom>
          <a:noFill/>
        </p:spPr>
        <p:txBody>
          <a:bodyPr wrap="square" rtlCol="0">
            <a:spAutoFit/>
          </a:bodyPr>
          <a:lstStyle/>
          <a:p>
            <a:pPr algn="ctr"/>
            <a:r>
              <a:rPr lang="ru-RU" sz="3600" b="1" dirty="0">
                <a:solidFill>
                  <a:srgbClr val="FF0000"/>
                </a:solidFill>
              </a:rPr>
              <a:t>Порядок отражения при вводе в эксплуатацию ОС стоимостью </a:t>
            </a:r>
            <a:endParaRPr lang="ru-RU" sz="3600" b="1" dirty="0" smtClean="0">
              <a:solidFill>
                <a:srgbClr val="FF0000"/>
              </a:solidFill>
            </a:endParaRPr>
          </a:p>
          <a:p>
            <a:pPr algn="ctr"/>
            <a:r>
              <a:rPr lang="ru-RU" sz="3600" b="1" dirty="0" smtClean="0">
                <a:solidFill>
                  <a:srgbClr val="FF0000"/>
                </a:solidFill>
              </a:rPr>
              <a:t>до </a:t>
            </a:r>
            <a:r>
              <a:rPr lang="ru-RU" sz="3600" b="1" dirty="0">
                <a:solidFill>
                  <a:srgbClr val="FF0000"/>
                </a:solidFill>
              </a:rPr>
              <a:t>10000 рублей включительно</a:t>
            </a:r>
          </a:p>
        </p:txBody>
      </p:sp>
      <p:sp>
        <p:nvSpPr>
          <p:cNvPr id="2" name="TextBox 1"/>
          <p:cNvSpPr txBox="1"/>
          <p:nvPr/>
        </p:nvSpPr>
        <p:spPr>
          <a:xfrm>
            <a:off x="490351" y="1628800"/>
            <a:ext cx="999908" cy="1569660"/>
          </a:xfrm>
          <a:prstGeom prst="rect">
            <a:avLst/>
          </a:prstGeom>
          <a:noFill/>
        </p:spPr>
        <p:txBody>
          <a:bodyPr wrap="square" rtlCol="0">
            <a:spAutoFit/>
          </a:bodyPr>
          <a:lstStyle/>
          <a:p>
            <a:r>
              <a:rPr lang="ru-RU" sz="9600" dirty="0" smtClean="0">
                <a:solidFill>
                  <a:srgbClr val="FF0000"/>
                </a:solidFill>
                <a:latin typeface="Times New Roman" panose="02020603050405020304" pitchFamily="18" charset="0"/>
                <a:cs typeface="Times New Roman" panose="02020603050405020304" pitchFamily="18" charset="0"/>
              </a:rPr>
              <a:t>!</a:t>
            </a:r>
            <a:endParaRPr lang="ru-RU" sz="9600" dirty="0">
              <a:solidFill>
                <a:srgbClr val="FF0000"/>
              </a:solidFill>
              <a:latin typeface="Times New Roman" panose="02020603050405020304" pitchFamily="18" charset="0"/>
              <a:cs typeface="Times New Roman" panose="02020603050405020304" pitchFamily="18" charset="0"/>
            </a:endParaRPr>
          </a:p>
        </p:txBody>
      </p:sp>
      <p:sp>
        <p:nvSpPr>
          <p:cNvPr id="6" name="Номер слайда 5"/>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27</a:t>
            </a:fld>
            <a:endParaRPr lang="ru-RU" spc="-4" dirty="0">
              <a:latin typeface="Arial"/>
              <a:cs typeface="Arial"/>
            </a:endParaRPr>
          </a:p>
        </p:txBody>
      </p:sp>
    </p:spTree>
    <p:extLst>
      <p:ext uri="{BB962C8B-B14F-4D97-AF65-F5344CB8AC3E}">
        <p14:creationId xmlns:p14="http://schemas.microsoft.com/office/powerpoint/2010/main" xmlns="" val="18157011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498" y="116634"/>
            <a:ext cx="8814601" cy="1723549"/>
          </a:xfrm>
        </p:spPr>
        <p:txBody>
          <a:bodyPr/>
          <a:lstStyle/>
          <a:p>
            <a:r>
              <a:rPr lang="ru-RU" sz="2800" dirty="0" smtClean="0">
                <a:solidFill>
                  <a:srgbClr val="000000"/>
                </a:solidFill>
                <a:latin typeface="Times New Roman" panose="02020603050405020304" pitchFamily="18" charset="0"/>
                <a:ea typeface="Times New Roman" panose="02020603050405020304" pitchFamily="18" charset="0"/>
              </a:rPr>
              <a:t>Публичное раскрытие </a:t>
            </a:r>
            <a:r>
              <a:rPr lang="ru-RU" sz="2800" dirty="0">
                <a:solidFill>
                  <a:srgbClr val="000000"/>
                </a:solidFill>
                <a:latin typeface="Times New Roman" panose="02020603050405020304" pitchFamily="18" charset="0"/>
                <a:ea typeface="Times New Roman" panose="02020603050405020304" pitchFamily="18" charset="0"/>
              </a:rPr>
              <a:t>на официальном сайте субъекта учета (централизованной бухгалтерии) в информационно-телекоммуникационной сети «</a:t>
            </a:r>
            <a:r>
              <a:rPr lang="ru-RU" sz="2800" dirty="0" smtClean="0">
                <a:solidFill>
                  <a:srgbClr val="000000"/>
                </a:solidFill>
                <a:latin typeface="Times New Roman" panose="02020603050405020304" pitchFamily="18" charset="0"/>
                <a:ea typeface="Times New Roman" panose="02020603050405020304" pitchFamily="18" charset="0"/>
              </a:rPr>
              <a:t>Интернет»</a:t>
            </a:r>
            <a:endParaRPr lang="ru-RU" dirty="0"/>
          </a:p>
        </p:txBody>
      </p:sp>
      <p:sp>
        <p:nvSpPr>
          <p:cNvPr id="3" name="Текст 2"/>
          <p:cNvSpPr>
            <a:spLocks noGrp="1"/>
          </p:cNvSpPr>
          <p:nvPr>
            <p:ph type="body" idx="1"/>
          </p:nvPr>
        </p:nvSpPr>
        <p:spPr>
          <a:xfrm>
            <a:off x="272480" y="2060849"/>
            <a:ext cx="9437266" cy="3693319"/>
          </a:xfrm>
        </p:spPr>
        <p:txBody>
          <a:bodyPr/>
          <a:lstStyle/>
          <a:p>
            <a:pPr marL="342900" marR="12700" indent="-342900" algn="just">
              <a:spcAft>
                <a:spcPts val="0"/>
              </a:spcAft>
              <a:buFont typeface="Arial" panose="020B0604020202020204" pitchFamily="34" charset="0"/>
              <a:buChar char="•"/>
            </a:pPr>
            <a:r>
              <a:rPr lang="ru-RU" sz="2400" dirty="0">
                <a:solidFill>
                  <a:srgbClr val="000000"/>
                </a:solidFill>
                <a:latin typeface="Times New Roman" panose="02020603050405020304" pitchFamily="18" charset="0"/>
                <a:ea typeface="Times New Roman" panose="02020603050405020304" pitchFamily="18" charset="0"/>
              </a:rPr>
              <a:t>размещением обобщенной информации, содержащей основные положения (перечень основных способов ведения учета (особенностей), установленные документами учетной политики, с указанием их реквизитов (без размещения копий самих актов</a:t>
            </a:r>
            <a:r>
              <a:rPr lang="ru-RU" sz="2400" dirty="0" smtClean="0">
                <a:solidFill>
                  <a:srgbClr val="000000"/>
                </a:solidFill>
                <a:latin typeface="Times New Roman" panose="02020603050405020304" pitchFamily="18" charset="0"/>
                <a:ea typeface="Times New Roman" panose="02020603050405020304" pitchFamily="18" charset="0"/>
              </a:rPr>
              <a:t>)</a:t>
            </a:r>
          </a:p>
          <a:p>
            <a:pPr marL="342900" marR="12700" indent="-342900" algn="just">
              <a:spcAft>
                <a:spcPts val="0"/>
              </a:spcAft>
              <a:buFont typeface="Arial" panose="020B0604020202020204" pitchFamily="34" charset="0"/>
              <a:buChar char="•"/>
            </a:pPr>
            <a:endParaRPr lang="ru-RU" sz="2400" dirty="0">
              <a:solidFill>
                <a:srgbClr val="000000"/>
              </a:solidFill>
              <a:latin typeface="Times New Roman" panose="02020603050405020304" pitchFamily="18" charset="0"/>
              <a:ea typeface="Times New Roman" panose="02020603050405020304" pitchFamily="18" charset="0"/>
            </a:endParaRPr>
          </a:p>
          <a:p>
            <a:pPr marL="342900" marR="12700" indent="-342900" algn="just">
              <a:spcAft>
                <a:spcPts val="0"/>
              </a:spcAft>
              <a:buFont typeface="Arial" panose="020B0604020202020204" pitchFamily="34" charset="0"/>
              <a:buChar char="•"/>
            </a:pPr>
            <a:r>
              <a:rPr lang="ru-RU" sz="2400" dirty="0" smtClean="0">
                <a:solidFill>
                  <a:srgbClr val="000000"/>
                </a:solidFill>
                <a:latin typeface="Times New Roman" panose="02020603050405020304" pitchFamily="18" charset="0"/>
                <a:ea typeface="Times New Roman" panose="02020603050405020304" pitchFamily="18" charset="0"/>
              </a:rPr>
              <a:t> размещением </a:t>
            </a:r>
            <a:r>
              <a:rPr lang="ru-RU" sz="2400" dirty="0">
                <a:solidFill>
                  <a:srgbClr val="000000"/>
                </a:solidFill>
                <a:latin typeface="Times New Roman" panose="02020603050405020304" pitchFamily="18" charset="0"/>
                <a:ea typeface="Times New Roman" panose="02020603050405020304" pitchFamily="18" charset="0"/>
              </a:rPr>
              <a:t>копий документов учетной </a:t>
            </a:r>
            <a:r>
              <a:rPr lang="ru-RU" sz="2400" dirty="0" smtClean="0">
                <a:solidFill>
                  <a:srgbClr val="000000"/>
                </a:solidFill>
                <a:latin typeface="Times New Roman" panose="02020603050405020304" pitchFamily="18" charset="0"/>
                <a:ea typeface="Times New Roman" panose="02020603050405020304" pitchFamily="18" charset="0"/>
              </a:rPr>
              <a:t>политики;</a:t>
            </a:r>
          </a:p>
          <a:p>
            <a:pPr marL="342900" marR="12700" indent="-342900" algn="just">
              <a:spcAft>
                <a:spcPts val="0"/>
              </a:spcAft>
              <a:buFont typeface="Arial" panose="020B0604020202020204" pitchFamily="34" charset="0"/>
              <a:buChar char="•"/>
            </a:pPr>
            <a:endParaRPr lang="ru-RU" sz="2400" dirty="0">
              <a:solidFill>
                <a:srgbClr val="000000"/>
              </a:solidFill>
              <a:latin typeface="Times New Roman" panose="02020603050405020304" pitchFamily="18" charset="0"/>
              <a:ea typeface="Times New Roman" panose="02020603050405020304" pitchFamily="18" charset="0"/>
            </a:endParaRPr>
          </a:p>
          <a:p>
            <a:pPr marL="342900" marR="12700" indent="-342900" algn="just">
              <a:spcAft>
                <a:spcPts val="0"/>
              </a:spcAft>
              <a:buFont typeface="Arial" panose="020B0604020202020204" pitchFamily="34" charset="0"/>
              <a:buChar char="•"/>
            </a:pPr>
            <a:r>
              <a:rPr lang="ru-RU" sz="2400" dirty="0" smtClean="0">
                <a:solidFill>
                  <a:srgbClr val="000000"/>
                </a:solidFill>
                <a:latin typeface="Times New Roman" panose="02020603050405020304" pitchFamily="18" charset="0"/>
                <a:ea typeface="Times New Roman" panose="02020603050405020304" pitchFamily="18" charset="0"/>
              </a:rPr>
              <a:t>или в совокупности основные положения учетной политики и  копии документов учетной политики </a:t>
            </a:r>
            <a:endParaRPr lang="ru-RU" sz="2400" dirty="0">
              <a:effectLst/>
              <a:latin typeface="Times New Roman" panose="02020603050405020304" pitchFamily="18" charset="0"/>
              <a:ea typeface="Times New Roman" panose="02020603050405020304" pitchFamily="18" charset="0"/>
            </a:endParaRPr>
          </a:p>
        </p:txBody>
      </p:sp>
      <p:sp>
        <p:nvSpPr>
          <p:cNvPr id="4" name="Номер слайда 3"/>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28</a:t>
            </a:fld>
            <a:endParaRPr lang="ru-RU" spc="-4" dirty="0">
              <a:latin typeface="Arial"/>
              <a:cs typeface="Arial"/>
            </a:endParaRPr>
          </a:p>
        </p:txBody>
      </p:sp>
    </p:spTree>
    <p:extLst>
      <p:ext uri="{BB962C8B-B14F-4D97-AF65-F5344CB8AC3E}">
        <p14:creationId xmlns:p14="http://schemas.microsoft.com/office/powerpoint/2010/main" xmlns="" val="3335534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nvPr>
        </p:nvGraphicFramePr>
        <p:xfrm>
          <a:off x="373150" y="1172022"/>
          <a:ext cx="9159698" cy="4542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102902" y="2636912"/>
            <a:ext cx="2679968" cy="1077218"/>
          </a:xfrm>
          <a:prstGeom prst="rect">
            <a:avLst/>
          </a:prstGeom>
          <a:solidFill>
            <a:srgbClr val="00B0F0"/>
          </a:solidFill>
        </p:spPr>
        <p:txBody>
          <a:bodyPr wrap="square" rtlCol="0">
            <a:spAutoFit/>
          </a:bodyPr>
          <a:lstStyle/>
          <a:p>
            <a:r>
              <a:rPr lang="ru-RU" sz="3200" dirty="0" smtClean="0">
                <a:solidFill>
                  <a:prstClr val="black"/>
                </a:solidFill>
                <a:latin typeface="Times New Roman" panose="02020603050405020304" pitchFamily="18" charset="0"/>
                <a:cs typeface="Times New Roman" panose="02020603050405020304" pitchFamily="18" charset="0"/>
              </a:rPr>
              <a:t>Учетная</a:t>
            </a:r>
          </a:p>
          <a:p>
            <a:r>
              <a:rPr lang="ru-RU" sz="3200" dirty="0" smtClean="0">
                <a:solidFill>
                  <a:prstClr val="black"/>
                </a:solidFill>
              </a:rPr>
              <a:t> политика</a:t>
            </a:r>
            <a:endParaRPr lang="ru-RU" sz="3200" dirty="0">
              <a:solidFill>
                <a:prstClr val="black"/>
              </a:solidFill>
            </a:endParaRPr>
          </a:p>
        </p:txBody>
      </p:sp>
      <p:sp>
        <p:nvSpPr>
          <p:cNvPr id="7" name="TextBox 6"/>
          <p:cNvSpPr txBox="1"/>
          <p:nvPr/>
        </p:nvSpPr>
        <p:spPr>
          <a:xfrm>
            <a:off x="6903216" y="1533290"/>
            <a:ext cx="1716191" cy="707886"/>
          </a:xfrm>
          <a:prstGeom prst="rect">
            <a:avLst/>
          </a:prstGeom>
          <a:solidFill>
            <a:srgbClr val="FFFF00"/>
          </a:solidFill>
        </p:spPr>
        <p:txBody>
          <a:bodyPr wrap="square" rtlCol="0">
            <a:spAutoFit/>
          </a:bodyPr>
          <a:lstStyle/>
          <a:p>
            <a:r>
              <a:rPr lang="ru-RU" sz="2000" b="1" dirty="0" smtClean="0">
                <a:solidFill>
                  <a:prstClr val="black"/>
                </a:solidFill>
              </a:rPr>
              <a:t>Главный </a:t>
            </a:r>
            <a:r>
              <a:rPr lang="ru-RU" sz="2000" b="1" dirty="0" smtClean="0">
                <a:solidFill>
                  <a:prstClr val="black"/>
                </a:solidFill>
                <a:latin typeface="Times New Roman" panose="02020603050405020304" pitchFamily="18" charset="0"/>
                <a:cs typeface="Times New Roman" panose="02020603050405020304" pitchFamily="18" charset="0"/>
              </a:rPr>
              <a:t>бухгалтер</a:t>
            </a:r>
            <a:endParaRPr lang="ru-RU" sz="2000" b="1" dirty="0">
              <a:solidFill>
                <a:prstClr val="black"/>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541137" y="3148680"/>
            <a:ext cx="2262251" cy="707886"/>
          </a:xfrm>
          <a:prstGeom prst="rect">
            <a:avLst/>
          </a:prstGeom>
          <a:solidFill>
            <a:schemeClr val="accent2"/>
          </a:solidFill>
        </p:spPr>
        <p:txBody>
          <a:bodyPr wrap="square" rtlCol="0">
            <a:spAutoFit/>
          </a:bodyPr>
          <a:lstStyle/>
          <a:p>
            <a:r>
              <a:rPr lang="ru-RU" sz="2000" b="1" dirty="0" smtClean="0">
                <a:solidFill>
                  <a:prstClr val="black"/>
                </a:solidFill>
                <a:latin typeface="Times New Roman" panose="02020603050405020304" pitchFamily="18" charset="0"/>
                <a:cs typeface="Times New Roman" panose="02020603050405020304" pitchFamily="18" charset="0"/>
              </a:rPr>
              <a:t>Лицо</a:t>
            </a:r>
            <a:r>
              <a:rPr lang="ru-RU" sz="2000" dirty="0" smtClean="0">
                <a:solidFill>
                  <a:prstClr val="black"/>
                </a:solidFill>
                <a:latin typeface="Times New Roman" panose="02020603050405020304" pitchFamily="18" charset="0"/>
                <a:cs typeface="Times New Roman" panose="02020603050405020304" pitchFamily="18" charset="0"/>
              </a:rPr>
              <a:t> </a:t>
            </a:r>
            <a:r>
              <a:rPr lang="ru-RU" sz="2000" b="1" dirty="0" smtClean="0">
                <a:solidFill>
                  <a:prstClr val="black"/>
                </a:solidFill>
                <a:latin typeface="Times New Roman" panose="02020603050405020304" pitchFamily="18" charset="0"/>
                <a:cs typeface="Times New Roman" panose="02020603050405020304" pitchFamily="18" charset="0"/>
              </a:rPr>
              <a:t>уполномоченное  </a:t>
            </a:r>
            <a:endParaRPr lang="ru-RU" sz="2000" b="1" dirty="0">
              <a:solidFill>
                <a:prstClr val="black"/>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4640966" y="1628800"/>
            <a:ext cx="1950216" cy="400110"/>
          </a:xfrm>
          <a:prstGeom prst="rect">
            <a:avLst/>
          </a:prstGeom>
          <a:noFill/>
        </p:spPr>
        <p:txBody>
          <a:bodyPr wrap="square" rtlCol="0">
            <a:spAutoFit/>
          </a:bodyPr>
          <a:lstStyle/>
          <a:p>
            <a:r>
              <a:rPr lang="ru-RU" sz="2000" b="1" dirty="0" smtClean="0">
                <a:solidFill>
                  <a:prstClr val="black"/>
                </a:solidFill>
                <a:latin typeface="Times New Roman" panose="02020603050405020304" pitchFamily="18" charset="0"/>
                <a:cs typeface="Times New Roman" panose="02020603050405020304" pitchFamily="18" charset="0"/>
              </a:rPr>
              <a:t>Формирует</a:t>
            </a:r>
            <a:endParaRPr lang="ru-RU" sz="2000" b="1" dirty="0">
              <a:solidFill>
                <a:prstClr val="black"/>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4640965" y="3006244"/>
            <a:ext cx="1774422" cy="400110"/>
          </a:xfrm>
          <a:prstGeom prst="rect">
            <a:avLst/>
          </a:prstGeom>
          <a:noFill/>
        </p:spPr>
        <p:txBody>
          <a:bodyPr wrap="square" rtlCol="0">
            <a:spAutoFit/>
          </a:bodyPr>
          <a:lstStyle/>
          <a:p>
            <a:r>
              <a:rPr lang="ru-RU" sz="2000" b="1" dirty="0" smtClean="0">
                <a:solidFill>
                  <a:prstClr val="black"/>
                </a:solidFill>
                <a:latin typeface="Times New Roman" panose="02020603050405020304" pitchFamily="18" charset="0"/>
                <a:cs typeface="Times New Roman" panose="02020603050405020304" pitchFamily="18" charset="0"/>
              </a:rPr>
              <a:t>Формирует</a:t>
            </a:r>
            <a:endParaRPr lang="ru-RU" sz="2000" b="1" dirty="0">
              <a:solidFill>
                <a:prstClr val="black"/>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5055341" y="2390917"/>
            <a:ext cx="597734" cy="369332"/>
          </a:xfrm>
          <a:prstGeom prst="rect">
            <a:avLst/>
          </a:prstGeom>
          <a:noFill/>
        </p:spPr>
        <p:txBody>
          <a:bodyPr wrap="none" rtlCol="0">
            <a:spAutoFit/>
          </a:bodyPr>
          <a:lstStyle/>
          <a:p>
            <a:r>
              <a:rPr lang="ru-RU" dirty="0" smtClean="0">
                <a:solidFill>
                  <a:prstClr val="black"/>
                </a:solidFill>
              </a:rPr>
              <a:t>или</a:t>
            </a:r>
            <a:endParaRPr lang="ru-RU" dirty="0">
              <a:solidFill>
                <a:prstClr val="black"/>
              </a:solidFill>
            </a:endParaRPr>
          </a:p>
        </p:txBody>
      </p:sp>
      <p:sp>
        <p:nvSpPr>
          <p:cNvPr id="16" name="TextBox 15"/>
          <p:cNvSpPr txBox="1"/>
          <p:nvPr/>
        </p:nvSpPr>
        <p:spPr>
          <a:xfrm>
            <a:off x="3782871" y="4406788"/>
            <a:ext cx="2019512" cy="461665"/>
          </a:xfrm>
          <a:prstGeom prst="rect">
            <a:avLst/>
          </a:prstGeom>
          <a:noFill/>
        </p:spPr>
        <p:txBody>
          <a:bodyPr wrap="none" rtlCol="0">
            <a:spAutoFit/>
          </a:bodyPr>
          <a:lstStyle/>
          <a:p>
            <a:r>
              <a:rPr lang="ru-RU" sz="2400" b="1" dirty="0" smtClean="0">
                <a:solidFill>
                  <a:prstClr val="black"/>
                </a:solidFill>
                <a:latin typeface="Times New Roman" panose="02020603050405020304" pitchFamily="18" charset="0"/>
                <a:cs typeface="Times New Roman" panose="02020603050405020304" pitchFamily="18" charset="0"/>
              </a:rPr>
              <a:t>Ут</a:t>
            </a:r>
            <a:r>
              <a:rPr lang="ru-RU" sz="2400" b="1" dirty="0" smtClean="0">
                <a:solidFill>
                  <a:prstClr val="black"/>
                </a:solidFill>
              </a:rPr>
              <a:t>верждает</a:t>
            </a:r>
            <a:endParaRPr lang="ru-RU" sz="2400" b="1" dirty="0">
              <a:solidFill>
                <a:prstClr val="black"/>
              </a:solidFill>
            </a:endParaRPr>
          </a:p>
        </p:txBody>
      </p:sp>
      <p:sp>
        <p:nvSpPr>
          <p:cNvPr id="17" name="TextBox 16"/>
          <p:cNvSpPr txBox="1"/>
          <p:nvPr/>
        </p:nvSpPr>
        <p:spPr>
          <a:xfrm>
            <a:off x="6096794" y="4653137"/>
            <a:ext cx="2522613" cy="461665"/>
          </a:xfrm>
          <a:prstGeom prst="rect">
            <a:avLst/>
          </a:prstGeom>
          <a:solidFill>
            <a:srgbClr val="00B050"/>
          </a:solidFill>
        </p:spPr>
        <p:txBody>
          <a:bodyPr wrap="square" rtlCol="0">
            <a:spAutoFit/>
          </a:bodyPr>
          <a:lstStyle/>
          <a:p>
            <a:r>
              <a:rPr lang="ru-RU" sz="2400" b="1" dirty="0" smtClean="0">
                <a:solidFill>
                  <a:prstClr val="black"/>
                </a:solidFill>
                <a:latin typeface="Times New Roman" panose="02020603050405020304" pitchFamily="18" charset="0"/>
                <a:cs typeface="Times New Roman" panose="02020603050405020304" pitchFamily="18" charset="0"/>
              </a:rPr>
              <a:t>Руководитель</a:t>
            </a:r>
            <a:endParaRPr lang="ru-RU" sz="2400" b="1" dirty="0">
              <a:solidFill>
                <a:prstClr val="black"/>
              </a:solidFill>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29</a:t>
            </a:fld>
            <a:endParaRPr lang="ru-RU" spc="-4" dirty="0">
              <a:latin typeface="Arial"/>
              <a:cs typeface="Arial"/>
            </a:endParaRPr>
          </a:p>
        </p:txBody>
      </p:sp>
    </p:spTree>
    <p:extLst>
      <p:ext uri="{BB962C8B-B14F-4D97-AF65-F5344CB8AC3E}">
        <p14:creationId xmlns:p14="http://schemas.microsoft.com/office/powerpoint/2010/main" xmlns="" val="1481360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72480" y="2110071"/>
            <a:ext cx="9399152" cy="4322402"/>
          </a:xfrm>
        </p:spPr>
        <p:txBody>
          <a:bodyPr/>
          <a:lstStyle/>
          <a:p>
            <a:pPr marR="14605" indent="471805" algn="just">
              <a:spcAft>
                <a:spcPts val="0"/>
              </a:spcAft>
            </a:pPr>
            <a:endParaRPr lang="ru-RU" sz="2400" dirty="0" smtClean="0">
              <a:solidFill>
                <a:srgbClr val="000000"/>
              </a:solidFill>
              <a:latin typeface="Times New Roman" panose="02020603050405020304" pitchFamily="18" charset="0"/>
              <a:ea typeface="Times New Roman" panose="02020603050405020304" pitchFamily="18" charset="0"/>
            </a:endParaRPr>
          </a:p>
          <a:p>
            <a:pPr marR="14605" indent="471805" algn="just">
              <a:spcAft>
                <a:spcPts val="0"/>
              </a:spcAft>
            </a:pPr>
            <a:r>
              <a:rPr lang="ru-RU" sz="2400" dirty="0" smtClean="0">
                <a:solidFill>
                  <a:srgbClr val="000000"/>
                </a:solidFill>
                <a:latin typeface="Times New Roman" panose="02020603050405020304" pitchFamily="18" charset="0"/>
                <a:ea typeface="Times New Roman" panose="02020603050405020304" pitchFamily="18" charset="0"/>
              </a:rPr>
              <a:t>СГС </a:t>
            </a:r>
            <a:r>
              <a:rPr lang="ru-RU" sz="2400" dirty="0">
                <a:solidFill>
                  <a:srgbClr val="000000"/>
                </a:solidFill>
                <a:latin typeface="Times New Roman" panose="02020603050405020304" pitchFamily="18" charset="0"/>
                <a:ea typeface="Times New Roman" panose="02020603050405020304" pitchFamily="18" charset="0"/>
              </a:rPr>
              <a:t>«Концептуальные основы» (пункты 22, 31, 34, 80</a:t>
            </a:r>
            <a:r>
              <a:rPr lang="ru-RU" sz="2400" dirty="0" smtClean="0">
                <a:solidFill>
                  <a:srgbClr val="000000"/>
                </a:solidFill>
                <a:latin typeface="Times New Roman" panose="02020603050405020304" pitchFamily="18" charset="0"/>
                <a:ea typeface="Times New Roman" panose="02020603050405020304" pitchFamily="18" charset="0"/>
              </a:rPr>
              <a:t>);</a:t>
            </a:r>
            <a:endParaRPr lang="ru-RU" sz="2400" dirty="0">
              <a:latin typeface="Times New Roman" panose="02020603050405020304" pitchFamily="18" charset="0"/>
              <a:ea typeface="Times New Roman" panose="02020603050405020304" pitchFamily="18" charset="0"/>
            </a:endParaRPr>
          </a:p>
          <a:p>
            <a:pPr marR="14605" indent="471805" algn="just">
              <a:spcAft>
                <a:spcPts val="0"/>
              </a:spcAft>
            </a:pPr>
            <a:r>
              <a:rPr lang="ru-RU" sz="2400" dirty="0" smtClean="0">
                <a:latin typeface="Times New Roman" panose="02020603050405020304" pitchFamily="18" charset="0"/>
                <a:ea typeface="Times New Roman" panose="02020603050405020304" pitchFamily="18" charset="0"/>
              </a:rPr>
              <a:t>СГС «Основные </a:t>
            </a:r>
            <a:r>
              <a:rPr lang="ru-RU" sz="2400" dirty="0">
                <a:latin typeface="Times New Roman" panose="02020603050405020304" pitchFamily="18" charset="0"/>
                <a:ea typeface="Times New Roman" panose="02020603050405020304" pitchFamily="18" charset="0"/>
              </a:rPr>
              <a:t>средства</a:t>
            </a:r>
            <a:r>
              <a:rPr lang="ru-RU" sz="2400" dirty="0" smtClean="0">
                <a:latin typeface="Times New Roman" panose="02020603050405020304" pitchFamily="18" charset="0"/>
                <a:ea typeface="Times New Roman" panose="02020603050405020304" pitchFamily="18" charset="0"/>
              </a:rPr>
              <a:t>»</a:t>
            </a:r>
            <a:r>
              <a:rPr lang="ru-RU" sz="2400" dirty="0" smtClean="0">
                <a:solidFill>
                  <a:srgbClr val="000000"/>
                </a:solidFill>
                <a:latin typeface="Times New Roman" panose="02020603050405020304" pitchFamily="18" charset="0"/>
                <a:ea typeface="Times New Roman" panose="02020603050405020304" pitchFamily="18" charset="0"/>
              </a:rPr>
              <a:t> </a:t>
            </a:r>
            <a:r>
              <a:rPr lang="ru-RU" sz="2400" dirty="0">
                <a:solidFill>
                  <a:srgbClr val="000000"/>
                </a:solidFill>
                <a:latin typeface="Times New Roman" panose="02020603050405020304" pitchFamily="18" charset="0"/>
                <a:ea typeface="Times New Roman" panose="02020603050405020304" pitchFamily="18" charset="0"/>
              </a:rPr>
              <a:t>(пункты 8,9,10,27,28,36,40);</a:t>
            </a:r>
            <a:endParaRPr lang="ru-RU" sz="2400" dirty="0">
              <a:latin typeface="Times New Roman" panose="02020603050405020304" pitchFamily="18" charset="0"/>
              <a:ea typeface="Times New Roman" panose="02020603050405020304" pitchFamily="18" charset="0"/>
            </a:endParaRPr>
          </a:p>
          <a:p>
            <a:pPr marR="14605" indent="471805" algn="just">
              <a:spcAft>
                <a:spcPts val="0"/>
              </a:spcAft>
            </a:pPr>
            <a:r>
              <a:rPr lang="ru-RU" sz="2400" dirty="0" smtClean="0">
                <a:solidFill>
                  <a:srgbClr val="000000"/>
                </a:solidFill>
                <a:latin typeface="Times New Roman" panose="02020603050405020304" pitchFamily="18" charset="0"/>
                <a:ea typeface="Times New Roman" panose="02020603050405020304" pitchFamily="18" charset="0"/>
              </a:rPr>
              <a:t>СГС «Информация </a:t>
            </a:r>
            <a:r>
              <a:rPr lang="ru-RU" sz="2400" dirty="0">
                <a:solidFill>
                  <a:srgbClr val="000000"/>
                </a:solidFill>
                <a:latin typeface="Times New Roman" panose="02020603050405020304" pitchFamily="18" charset="0"/>
                <a:ea typeface="Times New Roman" panose="02020603050405020304" pitchFamily="18" charset="0"/>
              </a:rPr>
              <a:t>о связанных </a:t>
            </a:r>
            <a:r>
              <a:rPr lang="ru-RU" sz="2400" dirty="0" smtClean="0">
                <a:solidFill>
                  <a:srgbClr val="000000"/>
                </a:solidFill>
                <a:latin typeface="Times New Roman" panose="02020603050405020304" pitchFamily="18" charset="0"/>
                <a:ea typeface="Times New Roman" panose="02020603050405020304" pitchFamily="18" charset="0"/>
              </a:rPr>
              <a:t>сторонах (</a:t>
            </a:r>
            <a:r>
              <a:rPr lang="ru-RU" sz="2400" dirty="0">
                <a:solidFill>
                  <a:srgbClr val="000000"/>
                </a:solidFill>
                <a:latin typeface="Times New Roman" panose="02020603050405020304" pitchFamily="18" charset="0"/>
                <a:ea typeface="Times New Roman" panose="02020603050405020304" pitchFamily="18" charset="0"/>
              </a:rPr>
              <a:t>пункты</a:t>
            </a:r>
            <a:r>
              <a:rPr lang="ru-RU" sz="2400" dirty="0">
                <a:latin typeface="Times New Roman" panose="02020603050405020304" pitchFamily="18" charset="0"/>
                <a:ea typeface="Times New Roman" panose="02020603050405020304" pitchFamily="18" charset="0"/>
              </a:rPr>
              <a:t> </a:t>
            </a:r>
            <a:r>
              <a:rPr lang="ru-RU" sz="2400" dirty="0">
                <a:solidFill>
                  <a:srgbClr val="000000"/>
                </a:solidFill>
                <a:latin typeface="Times New Roman" panose="02020603050405020304" pitchFamily="18" charset="0"/>
                <a:ea typeface="Times New Roman" panose="02020603050405020304" pitchFamily="18" charset="0"/>
              </a:rPr>
              <a:t>8,10);</a:t>
            </a:r>
            <a:endParaRPr lang="ru-RU" sz="2400" dirty="0">
              <a:latin typeface="Times New Roman" panose="02020603050405020304" pitchFamily="18" charset="0"/>
              <a:ea typeface="Times New Roman" panose="02020603050405020304" pitchFamily="18" charset="0"/>
            </a:endParaRPr>
          </a:p>
          <a:p>
            <a:pPr marR="14605" indent="471805" algn="just">
              <a:spcAft>
                <a:spcPts val="0"/>
              </a:spcAft>
            </a:pPr>
            <a:r>
              <a:rPr lang="ru-RU" sz="2400" dirty="0" smtClean="0">
                <a:solidFill>
                  <a:srgbClr val="000000"/>
                </a:solidFill>
                <a:latin typeface="Times New Roman" panose="02020603050405020304" pitchFamily="18" charset="0"/>
                <a:ea typeface="Times New Roman" panose="02020603050405020304" pitchFamily="18" charset="0"/>
              </a:rPr>
              <a:t>СГС «</a:t>
            </a:r>
            <a:r>
              <a:rPr lang="ru-RU" sz="2400" dirty="0">
                <a:solidFill>
                  <a:srgbClr val="000000"/>
                </a:solidFill>
                <a:latin typeface="Times New Roman" panose="02020603050405020304" pitchFamily="18" charset="0"/>
                <a:ea typeface="Times New Roman" panose="02020603050405020304" pitchFamily="18" charset="0"/>
              </a:rPr>
              <a:t>Непроизведенные </a:t>
            </a:r>
            <a:r>
              <a:rPr lang="ru-RU" sz="2400" dirty="0" smtClean="0">
                <a:solidFill>
                  <a:srgbClr val="000000"/>
                </a:solidFill>
                <a:latin typeface="Times New Roman" panose="02020603050405020304" pitchFamily="18" charset="0"/>
                <a:ea typeface="Times New Roman" panose="02020603050405020304" pitchFamily="18" charset="0"/>
              </a:rPr>
              <a:t>активы (</a:t>
            </a:r>
            <a:r>
              <a:rPr lang="ru-RU" sz="2400" dirty="0">
                <a:solidFill>
                  <a:srgbClr val="000000"/>
                </a:solidFill>
                <a:latin typeface="Times New Roman" panose="02020603050405020304" pitchFamily="18" charset="0"/>
                <a:ea typeface="Times New Roman" panose="02020603050405020304" pitchFamily="18" charset="0"/>
              </a:rPr>
              <a:t>пункт 7);</a:t>
            </a:r>
            <a:endParaRPr lang="ru-RU" sz="2400" dirty="0">
              <a:latin typeface="Times New Roman" panose="02020603050405020304" pitchFamily="18" charset="0"/>
              <a:ea typeface="Times New Roman" panose="02020603050405020304" pitchFamily="18" charset="0"/>
            </a:endParaRPr>
          </a:p>
          <a:p>
            <a:pPr indent="450215" algn="just">
              <a:spcAft>
                <a:spcPts val="5"/>
              </a:spcAft>
            </a:pPr>
            <a:r>
              <a:rPr lang="ru-RU" sz="2400" dirty="0" smtClean="0">
                <a:solidFill>
                  <a:srgbClr val="000000"/>
                </a:solidFill>
                <a:latin typeface="Times New Roman" panose="02020603050405020304" pitchFamily="18" charset="0"/>
                <a:ea typeface="Times New Roman" panose="02020603050405020304" pitchFamily="18" charset="0"/>
              </a:rPr>
              <a:t>СГС «Резервы</a:t>
            </a:r>
            <a:r>
              <a:rPr lang="ru-RU" sz="2400" dirty="0">
                <a:solidFill>
                  <a:srgbClr val="000000"/>
                </a:solidFill>
                <a:latin typeface="Times New Roman" panose="02020603050405020304" pitchFamily="18" charset="0"/>
                <a:ea typeface="Times New Roman" panose="02020603050405020304" pitchFamily="18" charset="0"/>
              </a:rPr>
              <a:t>. Раскрытие информации об условных обязательствах и условных активах</a:t>
            </a:r>
            <a:r>
              <a:rPr lang="ru-RU" sz="2400" dirty="0" smtClean="0">
                <a:solidFill>
                  <a:srgbClr val="000000"/>
                </a:solidFill>
                <a:latin typeface="Times New Roman" panose="02020603050405020304" pitchFamily="18" charset="0"/>
                <a:ea typeface="Times New Roman" panose="02020603050405020304" pitchFamily="18" charset="0"/>
              </a:rPr>
              <a:t>» </a:t>
            </a:r>
            <a:r>
              <a:rPr lang="ru-RU" sz="2400" dirty="0">
                <a:solidFill>
                  <a:srgbClr val="000000"/>
                </a:solidFill>
                <a:latin typeface="Times New Roman" panose="02020603050405020304" pitchFamily="18" charset="0"/>
                <a:ea typeface="Times New Roman" panose="02020603050405020304" pitchFamily="18" charset="0"/>
              </a:rPr>
              <a:t> (пункт 7);</a:t>
            </a:r>
          </a:p>
          <a:p>
            <a:pPr marR="14605" indent="471805" algn="just">
              <a:spcAft>
                <a:spcPts val="0"/>
              </a:spcAft>
            </a:pPr>
            <a:r>
              <a:rPr lang="ru-RU" sz="2400" dirty="0" smtClean="0">
                <a:solidFill>
                  <a:srgbClr val="000000"/>
                </a:solidFill>
                <a:latin typeface="Times New Roman" panose="02020603050405020304" pitchFamily="18" charset="0"/>
                <a:ea typeface="Times New Roman" panose="02020603050405020304" pitchFamily="18" charset="0"/>
              </a:rPr>
              <a:t>Инструкция № 157н (</a:t>
            </a:r>
            <a:r>
              <a:rPr lang="ru-RU" sz="2400" dirty="0">
                <a:solidFill>
                  <a:srgbClr val="000000"/>
                </a:solidFill>
                <a:latin typeface="Times New Roman" panose="02020603050405020304" pitchFamily="18" charset="0"/>
                <a:ea typeface="Times New Roman" panose="02020603050405020304" pitchFamily="18" charset="0"/>
              </a:rPr>
              <a:t>пункты 6, 10, 11, 14, 19, 21, 21.1, 35, 45, 66, 67, 103, 104, 126, 135, 143, 145, 199, 204, 217, 236, 257, 282, 299, 300, 301, 302, 302.1, 313, 318, 337, 349, 370, 371. 373).</a:t>
            </a:r>
            <a:endParaRPr lang="ru-RU" sz="2400" dirty="0">
              <a:latin typeface="Times New Roman" panose="02020603050405020304" pitchFamily="18" charset="0"/>
              <a:ea typeface="Times New Roman" panose="02020603050405020304" pitchFamily="18" charset="0"/>
            </a:endParaRPr>
          </a:p>
          <a:p>
            <a:pPr marR="14605" indent="471805" algn="just">
              <a:lnSpc>
                <a:spcPts val="1510"/>
              </a:lnSpc>
              <a:spcAft>
                <a:spcPts val="0"/>
              </a:spcAft>
            </a:pPr>
            <a:r>
              <a:rPr lang="ru-RU" sz="2400" dirty="0">
                <a:solidFill>
                  <a:srgbClr val="000000"/>
                </a:solidFill>
                <a:latin typeface="Times New Roman" panose="02020603050405020304" pitchFamily="18" charset="0"/>
                <a:ea typeface="Times New Roman" panose="02020603050405020304" pitchFamily="18" charset="0"/>
              </a:rPr>
              <a:t> </a:t>
            </a:r>
            <a:endParaRPr lang="ru-RU" sz="2400" dirty="0">
              <a:latin typeface="Times New Roman" panose="02020603050405020304" pitchFamily="18" charset="0"/>
              <a:ea typeface="Times New Roman" panose="02020603050405020304" pitchFamily="18" charset="0"/>
            </a:endParaRPr>
          </a:p>
          <a:p>
            <a:pPr marR="14605" indent="471805" algn="just">
              <a:lnSpc>
                <a:spcPts val="1510"/>
              </a:lnSpc>
              <a:spcAft>
                <a:spcPts val="0"/>
              </a:spcAft>
            </a:pPr>
            <a:r>
              <a:rPr lang="ru-RU" sz="1600" dirty="0">
                <a:solidFill>
                  <a:srgbClr val="000000"/>
                </a:solidFill>
                <a:latin typeface="Times New Roman" panose="02020603050405020304" pitchFamily="18" charset="0"/>
                <a:ea typeface="Times New Roman" panose="02020603050405020304" pitchFamily="18" charset="0"/>
              </a:rPr>
              <a:t> </a:t>
            </a:r>
            <a:endParaRPr lang="ru-RU" sz="1600" dirty="0">
              <a:latin typeface="Times New Roman" panose="02020603050405020304" pitchFamily="18" charset="0"/>
              <a:ea typeface="Times New Roman" panose="02020603050405020304" pitchFamily="18" charset="0"/>
            </a:endParaRPr>
          </a:p>
          <a:p>
            <a:endParaRPr lang="ru-RU" dirty="0"/>
          </a:p>
        </p:txBody>
      </p:sp>
      <p:sp>
        <p:nvSpPr>
          <p:cNvPr id="4" name="Прямоугольник 3"/>
          <p:cNvSpPr/>
          <p:nvPr/>
        </p:nvSpPr>
        <p:spPr>
          <a:xfrm>
            <a:off x="662524" y="1052738"/>
            <a:ext cx="8982068" cy="1200329"/>
          </a:xfrm>
          <a:prstGeom prst="rect">
            <a:avLst/>
          </a:prstGeom>
        </p:spPr>
        <p:txBody>
          <a:bodyPr wrap="square">
            <a:spAutoFit/>
          </a:bodyPr>
          <a:lstStyle/>
          <a:p>
            <a:pPr marR="14605" indent="471805" algn="just"/>
            <a:r>
              <a:rPr lang="ru-RU" sz="2400" dirty="0" smtClean="0">
                <a:solidFill>
                  <a:srgbClr val="000000"/>
                </a:solidFill>
                <a:latin typeface="Times New Roman" panose="02020603050405020304" pitchFamily="18" charset="0"/>
                <a:ea typeface="Times New Roman" panose="02020603050405020304" pitchFamily="18" charset="0"/>
              </a:rPr>
              <a:t>Положения </a:t>
            </a:r>
            <a:r>
              <a:rPr lang="ru-RU" sz="2400" dirty="0">
                <a:solidFill>
                  <a:srgbClr val="000000"/>
                </a:solidFill>
                <a:latin typeface="Times New Roman" panose="02020603050405020304" pitchFamily="18" charset="0"/>
                <a:ea typeface="Times New Roman" panose="02020603050405020304" pitchFamily="18" charset="0"/>
              </a:rPr>
              <a:t>о требованиях к порядку формирования учетной политики (документам учетной политики) в настоящее время содержатся </a:t>
            </a:r>
            <a:r>
              <a:rPr lang="ru-RU" sz="2400" dirty="0" smtClean="0">
                <a:solidFill>
                  <a:srgbClr val="000000"/>
                </a:solidFill>
                <a:latin typeface="Times New Roman" panose="02020603050405020304" pitchFamily="18" charset="0"/>
                <a:ea typeface="Times New Roman" panose="02020603050405020304" pitchFamily="18" charset="0"/>
              </a:rPr>
              <a:t>:</a:t>
            </a:r>
            <a:endParaRPr lang="ru-RU" sz="2400" dirty="0">
              <a:solidFill>
                <a:prstClr val="black"/>
              </a:solidFill>
              <a:latin typeface="Times New Roman" panose="02020603050405020304" pitchFamily="18" charset="0"/>
              <a:ea typeface="Times New Roman" panose="02020603050405020304" pitchFamily="18" charset="0"/>
            </a:endParaRPr>
          </a:p>
        </p:txBody>
      </p:sp>
      <p:sp>
        <p:nvSpPr>
          <p:cNvPr id="2" name="Номер слайда 1"/>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3</a:t>
            </a:fld>
            <a:endParaRPr lang="ru-RU" spc="-4" dirty="0">
              <a:latin typeface="Arial"/>
              <a:cs typeface="Arial"/>
            </a:endParaRPr>
          </a:p>
        </p:txBody>
      </p:sp>
    </p:spTree>
    <p:extLst>
      <p:ext uri="{BB962C8B-B14F-4D97-AF65-F5344CB8AC3E}">
        <p14:creationId xmlns:p14="http://schemas.microsoft.com/office/powerpoint/2010/main" xmlns="" val="19889288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63438" y="839153"/>
            <a:ext cx="2185147" cy="359989"/>
          </a:xfrm>
          <a:prstGeom prst="rect">
            <a:avLst/>
          </a:prstGeom>
          <a:blipFill>
            <a:blip r:embed="rId2" cstate="print"/>
            <a:stretch>
              <a:fillRect/>
            </a:stretch>
          </a:blipFill>
        </p:spPr>
        <p:txBody>
          <a:bodyPr wrap="square" lIns="0" tIns="0" rIns="0" bIns="0" rtlCol="0"/>
          <a:lstStyle/>
          <a:p>
            <a:pPr defTabSz="806867">
              <a:defRPr/>
            </a:pPr>
            <a:endParaRPr sz="1588" dirty="0">
              <a:solidFill>
                <a:prstClr val="black"/>
              </a:solidFill>
            </a:endParaRPr>
          </a:p>
        </p:txBody>
      </p:sp>
      <p:sp>
        <p:nvSpPr>
          <p:cNvPr id="3" name="object 3"/>
          <p:cNvSpPr/>
          <p:nvPr/>
        </p:nvSpPr>
        <p:spPr>
          <a:xfrm>
            <a:off x="584515" y="647967"/>
            <a:ext cx="3350559" cy="1225388"/>
          </a:xfrm>
          <a:custGeom>
            <a:avLst/>
            <a:gdLst/>
            <a:ahLst/>
            <a:cxnLst/>
            <a:rect l="l" t="t" r="r" b="b"/>
            <a:pathLst>
              <a:path w="3505200" h="762000">
                <a:moveTo>
                  <a:pt x="0" y="762000"/>
                </a:moveTo>
                <a:lnTo>
                  <a:pt x="3505200" y="762000"/>
                </a:lnTo>
                <a:lnTo>
                  <a:pt x="3505200" y="0"/>
                </a:lnTo>
                <a:lnTo>
                  <a:pt x="0" y="0"/>
                </a:lnTo>
                <a:lnTo>
                  <a:pt x="0" y="762000"/>
                </a:lnTo>
                <a:close/>
              </a:path>
            </a:pathLst>
          </a:custGeom>
          <a:solidFill>
            <a:srgbClr val="FFFFFF"/>
          </a:solidFill>
        </p:spPr>
        <p:txBody>
          <a:bodyPr wrap="square" lIns="0" tIns="0" rIns="0" bIns="0" rtlCol="0"/>
          <a:lstStyle/>
          <a:p>
            <a:pPr defTabSz="806867">
              <a:defRPr/>
            </a:pPr>
            <a:endParaRPr sz="1588" dirty="0">
              <a:solidFill>
                <a:prstClr val="black"/>
              </a:solidFill>
            </a:endParaRPr>
          </a:p>
        </p:txBody>
      </p:sp>
      <p:sp>
        <p:nvSpPr>
          <p:cNvPr id="4" name="object 4"/>
          <p:cNvSpPr/>
          <p:nvPr/>
        </p:nvSpPr>
        <p:spPr>
          <a:xfrm flipH="1">
            <a:off x="1882182" y="1873355"/>
            <a:ext cx="49529" cy="2419740"/>
          </a:xfrm>
          <a:custGeom>
            <a:avLst/>
            <a:gdLst/>
            <a:ahLst/>
            <a:cxnLst/>
            <a:rect l="l" t="t" r="r" b="b"/>
            <a:pathLst>
              <a:path h="2249804">
                <a:moveTo>
                  <a:pt x="0" y="0"/>
                </a:moveTo>
                <a:lnTo>
                  <a:pt x="0" y="2249424"/>
                </a:lnTo>
              </a:path>
            </a:pathLst>
          </a:custGeom>
          <a:ln w="76200">
            <a:solidFill>
              <a:srgbClr val="096234"/>
            </a:solidFill>
          </a:ln>
        </p:spPr>
        <p:txBody>
          <a:bodyPr wrap="square" lIns="0" tIns="0" rIns="0" bIns="0" rtlCol="0"/>
          <a:lstStyle/>
          <a:p>
            <a:pPr defTabSz="806867">
              <a:defRPr/>
            </a:pPr>
            <a:endParaRPr sz="1588" dirty="0">
              <a:solidFill>
                <a:prstClr val="black"/>
              </a:solidFill>
            </a:endParaRPr>
          </a:p>
        </p:txBody>
      </p:sp>
      <p:sp>
        <p:nvSpPr>
          <p:cNvPr id="5" name="object 5"/>
          <p:cNvSpPr/>
          <p:nvPr/>
        </p:nvSpPr>
        <p:spPr>
          <a:xfrm>
            <a:off x="7839320" y="1873355"/>
            <a:ext cx="49529" cy="2419741"/>
          </a:xfrm>
          <a:custGeom>
            <a:avLst/>
            <a:gdLst/>
            <a:ahLst/>
            <a:cxnLst/>
            <a:rect l="l" t="t" r="r" b="b"/>
            <a:pathLst>
              <a:path h="2249804">
                <a:moveTo>
                  <a:pt x="0" y="0"/>
                </a:moveTo>
                <a:lnTo>
                  <a:pt x="0" y="2249424"/>
                </a:lnTo>
              </a:path>
            </a:pathLst>
          </a:custGeom>
          <a:ln w="76200">
            <a:solidFill>
              <a:srgbClr val="096234"/>
            </a:solidFill>
          </a:ln>
        </p:spPr>
        <p:txBody>
          <a:bodyPr wrap="square" lIns="0" tIns="0" rIns="0" bIns="0" rtlCol="0"/>
          <a:lstStyle/>
          <a:p>
            <a:pPr defTabSz="806867">
              <a:defRPr/>
            </a:pPr>
            <a:endParaRPr sz="1588" dirty="0">
              <a:solidFill>
                <a:prstClr val="black"/>
              </a:solidFill>
            </a:endParaRPr>
          </a:p>
        </p:txBody>
      </p:sp>
      <p:sp>
        <p:nvSpPr>
          <p:cNvPr id="6" name="object 6"/>
          <p:cNvSpPr txBox="1">
            <a:spLocks noGrp="1"/>
          </p:cNvSpPr>
          <p:nvPr>
            <p:ph type="title"/>
          </p:nvPr>
        </p:nvSpPr>
        <p:spPr>
          <a:xfrm>
            <a:off x="2156010" y="1876654"/>
            <a:ext cx="5477799" cy="2434513"/>
          </a:xfrm>
          <a:prstGeom prst="rect">
            <a:avLst/>
          </a:prstGeom>
          <a:solidFill>
            <a:schemeClr val="accent3">
              <a:lumMod val="20000"/>
              <a:lumOff val="80000"/>
            </a:schemeClr>
          </a:solidFill>
        </p:spPr>
        <p:txBody>
          <a:bodyPr vert="horz" wrap="square" lIns="0" tIns="0" rIns="0" bIns="0" rtlCol="0">
            <a:spAutoFit/>
          </a:bodyPr>
          <a:lstStyle/>
          <a:p>
            <a:pPr algn="ctr">
              <a:spcAft>
                <a:spcPts val="0"/>
              </a:spcAft>
            </a:pPr>
            <a:r>
              <a:rPr lang="ru-RU" sz="2800" b="0" dirty="0" smtClean="0">
                <a:solidFill>
                  <a:schemeClr val="tx1"/>
                </a:solidFill>
                <a:latin typeface="Times New Roman" panose="02020603050405020304" pitchFamily="18" charset="0"/>
                <a:ea typeface="Times New Roman" panose="02020603050405020304" pitchFamily="18" charset="0"/>
              </a:rPr>
              <a:t/>
            </a:r>
            <a:br>
              <a:rPr lang="ru-RU" sz="2800" b="0" dirty="0" smtClean="0">
                <a:solidFill>
                  <a:schemeClr val="tx1"/>
                </a:solidFill>
                <a:latin typeface="Times New Roman" panose="02020603050405020304" pitchFamily="18" charset="0"/>
                <a:ea typeface="Times New Roman" panose="02020603050405020304" pitchFamily="18" charset="0"/>
              </a:rPr>
            </a:br>
            <a:r>
              <a:rPr lang="ru-RU" sz="6600" b="0" dirty="0">
                <a:solidFill>
                  <a:schemeClr val="tx1"/>
                </a:solidFill>
                <a:latin typeface="Times New Roman" panose="02020603050405020304" pitchFamily="18" charset="0"/>
                <a:ea typeface="Times New Roman" panose="02020603050405020304" pitchFamily="18" charset="0"/>
              </a:rPr>
              <a:t>Изм</a:t>
            </a:r>
            <a:r>
              <a:rPr lang="ru-RU" sz="6600" b="0" dirty="0" smtClean="0">
                <a:solidFill>
                  <a:schemeClr val="tx1"/>
                </a:solidFill>
                <a:latin typeface="Times New Roman" panose="02020603050405020304" pitchFamily="18" charset="0"/>
                <a:ea typeface="Times New Roman" panose="02020603050405020304" pitchFamily="18" charset="0"/>
              </a:rPr>
              <a:t>енение учетной политики</a:t>
            </a:r>
            <a:endParaRPr sz="6600" dirty="0"/>
          </a:p>
        </p:txBody>
      </p:sp>
      <p:sp>
        <p:nvSpPr>
          <p:cNvPr id="9" name="object 9"/>
          <p:cNvSpPr/>
          <p:nvPr/>
        </p:nvSpPr>
        <p:spPr>
          <a:xfrm>
            <a:off x="8445995" y="5877273"/>
            <a:ext cx="1092121" cy="720081"/>
          </a:xfrm>
          <a:prstGeom prst="rect">
            <a:avLst/>
          </a:prstGeom>
          <a:blipFill>
            <a:blip r:embed="rId3" cstate="print"/>
            <a:stretch>
              <a:fillRect/>
            </a:stretch>
          </a:blipFill>
        </p:spPr>
        <p:txBody>
          <a:bodyPr wrap="square" lIns="0" tIns="0" rIns="0" bIns="0" rtlCol="0"/>
          <a:lstStyle/>
          <a:p>
            <a:pPr defTabSz="806867">
              <a:defRPr/>
            </a:pPr>
            <a:endParaRPr sz="1588" dirty="0">
              <a:solidFill>
                <a:prstClr val="black"/>
              </a:solidFill>
            </a:endParaRPr>
          </a:p>
        </p:txBody>
      </p:sp>
      <p:sp>
        <p:nvSpPr>
          <p:cNvPr id="7" name="Номер слайда 6"/>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30</a:t>
            </a:fld>
            <a:endParaRPr lang="ru-RU" spc="-4" dirty="0">
              <a:latin typeface="Arial"/>
              <a:cs typeface="Arial"/>
            </a:endParaRPr>
          </a:p>
        </p:txBody>
      </p:sp>
    </p:spTree>
    <p:extLst>
      <p:ext uri="{BB962C8B-B14F-4D97-AF65-F5344CB8AC3E}">
        <p14:creationId xmlns:p14="http://schemas.microsoft.com/office/powerpoint/2010/main" xmlns="" val="37396080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8588" y="524531"/>
            <a:ext cx="8546742" cy="301621"/>
          </a:xfrm>
          <a:prstGeom prst="rect">
            <a:avLst/>
          </a:prstGeom>
        </p:spPr>
        <p:txBody>
          <a:bodyPr vert="horz" wrap="square" lIns="0" tIns="0" rIns="0" bIns="0" rtlCol="0">
            <a:spAutoFit/>
          </a:bodyPr>
          <a:lstStyle/>
          <a:p>
            <a:pPr marL="302575" indent="-302575"/>
            <a:r>
              <a:rPr lang="ru-RU" sz="2800" dirty="0" smtClean="0">
                <a:solidFill>
                  <a:srgbClr val="000000"/>
                </a:solidFill>
                <a:latin typeface="Times New Roman" panose="02020603050405020304" pitchFamily="18" charset="0"/>
                <a:ea typeface="Times New Roman" panose="02020603050405020304" pitchFamily="18" charset="0"/>
              </a:rPr>
              <a:t>Изменение учетной политики </a:t>
            </a:r>
            <a:endParaRPr lang="ru-RU"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270485" y="4249051"/>
            <a:ext cx="5549257" cy="309637"/>
          </a:xfrm>
          <a:prstGeom prst="rect">
            <a:avLst/>
          </a:prstGeom>
          <a:noFill/>
        </p:spPr>
        <p:txBody>
          <a:bodyPr wrap="square" rtlCol="0">
            <a:spAutoFit/>
          </a:bodyPr>
          <a:lstStyle/>
          <a:p>
            <a:pPr algn="ctr" defTabSz="806867"/>
            <a:endParaRPr lang="ru-RU" sz="1412" b="1" dirty="0">
              <a:solidFill>
                <a:prstClr val="black"/>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385772" y="4738248"/>
            <a:ext cx="6278663" cy="307777"/>
          </a:xfrm>
          <a:prstGeom prst="rect">
            <a:avLst/>
          </a:prstGeom>
        </p:spPr>
        <p:txBody>
          <a:bodyPr wrap="square">
            <a:spAutoFit/>
          </a:bodyPr>
          <a:lstStyle/>
          <a:p>
            <a:pPr indent="342900" algn="just">
              <a:spcAft>
                <a:spcPts val="0"/>
              </a:spcAft>
            </a:pPr>
            <a:r>
              <a:rPr lang="ru-RU" sz="1400" dirty="0" smtClean="0">
                <a:latin typeface="Times New Roman" panose="02020603050405020304" pitchFamily="18" charset="0"/>
                <a:ea typeface="Times New Roman" panose="02020603050405020304" pitchFamily="18" charset="0"/>
              </a:rPr>
              <a:t>.</a:t>
            </a:r>
            <a:endParaRPr lang="ru-RU" sz="1200" dirty="0">
              <a:effectLst/>
              <a:latin typeface="Times New Roman" panose="02020603050405020304" pitchFamily="18" charset="0"/>
              <a:ea typeface="Times New Roman" panose="02020603050405020304" pitchFamily="18" charset="0"/>
            </a:endParaRPr>
          </a:p>
        </p:txBody>
      </p:sp>
      <p:graphicFrame>
        <p:nvGraphicFramePr>
          <p:cNvPr id="3" name="Схема 2"/>
          <p:cNvGraphicFramePr/>
          <p:nvPr>
            <p:extLst>
              <p:ext uri="{D42A27DB-BD31-4B8C-83A1-F6EECF244321}">
                <p14:modId xmlns:p14="http://schemas.microsoft.com/office/powerpoint/2010/main" xmlns="" val="3382334228"/>
              </p:ext>
            </p:extLst>
          </p:nvPr>
        </p:nvGraphicFramePr>
        <p:xfrm>
          <a:off x="272480" y="1196752"/>
          <a:ext cx="9439049"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31</a:t>
            </a:fld>
            <a:endParaRPr lang="ru-RU" spc="-4" dirty="0">
              <a:latin typeface="Arial"/>
              <a:cs typeface="Arial"/>
            </a:endParaRPr>
          </a:p>
        </p:txBody>
      </p:sp>
    </p:spTree>
    <p:extLst>
      <p:ext uri="{BB962C8B-B14F-4D97-AF65-F5344CB8AC3E}">
        <p14:creationId xmlns:p14="http://schemas.microsoft.com/office/powerpoint/2010/main" xmlns="" val="17500927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8588" y="524531"/>
            <a:ext cx="8546742" cy="301621"/>
          </a:xfrm>
          <a:prstGeom prst="rect">
            <a:avLst/>
          </a:prstGeom>
        </p:spPr>
        <p:txBody>
          <a:bodyPr vert="horz" wrap="square" lIns="0" tIns="0" rIns="0" bIns="0" rtlCol="0">
            <a:spAutoFit/>
          </a:bodyPr>
          <a:lstStyle/>
          <a:p>
            <a:pPr marL="302575" indent="-302575"/>
            <a:r>
              <a:rPr lang="ru-RU" sz="2800" dirty="0" smtClean="0">
                <a:solidFill>
                  <a:srgbClr val="000000"/>
                </a:solidFill>
                <a:latin typeface="Times New Roman" panose="02020603050405020304" pitchFamily="18" charset="0"/>
                <a:ea typeface="Times New Roman" panose="02020603050405020304" pitchFamily="18" charset="0"/>
              </a:rPr>
              <a:t>Последствия изменения </a:t>
            </a:r>
            <a:r>
              <a:rPr lang="ru-RU" sz="2800" dirty="0">
                <a:solidFill>
                  <a:srgbClr val="000000"/>
                </a:solidFill>
                <a:latin typeface="Times New Roman" panose="02020603050405020304" pitchFamily="18" charset="0"/>
                <a:ea typeface="Times New Roman" panose="02020603050405020304" pitchFamily="18" charset="0"/>
              </a:rPr>
              <a:t>учетной политики </a:t>
            </a:r>
            <a:endParaRPr lang="ru-RU"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270485" y="4249051"/>
            <a:ext cx="5549257" cy="309637"/>
          </a:xfrm>
          <a:prstGeom prst="rect">
            <a:avLst/>
          </a:prstGeom>
          <a:noFill/>
        </p:spPr>
        <p:txBody>
          <a:bodyPr wrap="square" rtlCol="0">
            <a:spAutoFit/>
          </a:bodyPr>
          <a:lstStyle/>
          <a:p>
            <a:pPr algn="ctr" defTabSz="806867"/>
            <a:endParaRPr lang="ru-RU" sz="1412" b="1" dirty="0">
              <a:solidFill>
                <a:prstClr val="black"/>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385772" y="4738248"/>
            <a:ext cx="6278663" cy="307777"/>
          </a:xfrm>
          <a:prstGeom prst="rect">
            <a:avLst/>
          </a:prstGeom>
        </p:spPr>
        <p:txBody>
          <a:bodyPr wrap="square">
            <a:spAutoFit/>
          </a:bodyPr>
          <a:lstStyle/>
          <a:p>
            <a:pPr indent="342900" algn="just">
              <a:spcAft>
                <a:spcPts val="0"/>
              </a:spcAft>
            </a:pPr>
            <a:r>
              <a:rPr lang="ru-RU" sz="1400" dirty="0" smtClean="0">
                <a:latin typeface="Times New Roman" panose="02020603050405020304" pitchFamily="18" charset="0"/>
                <a:ea typeface="Times New Roman" panose="02020603050405020304" pitchFamily="18" charset="0"/>
              </a:rPr>
              <a:t>.</a:t>
            </a:r>
            <a:endParaRPr lang="ru-RU" sz="1200" dirty="0">
              <a:effectLst/>
              <a:latin typeface="Times New Roman" panose="02020603050405020304" pitchFamily="18" charset="0"/>
              <a:ea typeface="Times New Roman" panose="02020603050405020304" pitchFamily="18" charset="0"/>
            </a:endParaRPr>
          </a:p>
        </p:txBody>
      </p:sp>
      <p:graphicFrame>
        <p:nvGraphicFramePr>
          <p:cNvPr id="9" name="Схема 8"/>
          <p:cNvGraphicFramePr/>
          <p:nvPr>
            <p:extLst>
              <p:ext uri="{D42A27DB-BD31-4B8C-83A1-F6EECF244321}">
                <p14:modId xmlns:p14="http://schemas.microsoft.com/office/powerpoint/2010/main" xmlns="" val="2083668034"/>
              </p:ext>
            </p:extLst>
          </p:nvPr>
        </p:nvGraphicFramePr>
        <p:xfrm>
          <a:off x="272480" y="1124744"/>
          <a:ext cx="936104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Номер слайда 2"/>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32</a:t>
            </a:fld>
            <a:endParaRPr lang="ru-RU" spc="-4" dirty="0">
              <a:latin typeface="Arial"/>
              <a:cs typeface="Arial"/>
            </a:endParaRPr>
          </a:p>
        </p:txBody>
      </p:sp>
    </p:spTree>
    <p:extLst>
      <p:ext uri="{BB962C8B-B14F-4D97-AF65-F5344CB8AC3E}">
        <p14:creationId xmlns:p14="http://schemas.microsoft.com/office/powerpoint/2010/main" xmlns="" val="389403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8588" y="524531"/>
            <a:ext cx="8546742" cy="301621"/>
          </a:xfrm>
          <a:prstGeom prst="rect">
            <a:avLst/>
          </a:prstGeom>
        </p:spPr>
        <p:txBody>
          <a:bodyPr vert="horz" wrap="square" lIns="0" tIns="0" rIns="0" bIns="0" rtlCol="0">
            <a:spAutoFit/>
          </a:bodyPr>
          <a:lstStyle/>
          <a:p>
            <a:pPr marL="302575" indent="-302575"/>
            <a:r>
              <a:rPr lang="ru-RU" sz="2800" dirty="0">
                <a:solidFill>
                  <a:srgbClr val="000000"/>
                </a:solidFill>
                <a:latin typeface="Times New Roman" panose="02020603050405020304" pitchFamily="18" charset="0"/>
                <a:ea typeface="Times New Roman" panose="02020603050405020304" pitchFamily="18" charset="0"/>
              </a:rPr>
              <a:t>Изменением учетной политики не считается</a:t>
            </a:r>
            <a:endParaRPr lang="ru-RU"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270485" y="4249051"/>
            <a:ext cx="5549257" cy="309637"/>
          </a:xfrm>
          <a:prstGeom prst="rect">
            <a:avLst/>
          </a:prstGeom>
          <a:noFill/>
        </p:spPr>
        <p:txBody>
          <a:bodyPr wrap="square" rtlCol="0">
            <a:spAutoFit/>
          </a:bodyPr>
          <a:lstStyle/>
          <a:p>
            <a:pPr algn="ctr" defTabSz="806867"/>
            <a:endParaRPr lang="ru-RU" sz="1412" b="1" dirty="0">
              <a:solidFill>
                <a:prstClr val="black"/>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385772" y="4738248"/>
            <a:ext cx="6278663" cy="307777"/>
          </a:xfrm>
          <a:prstGeom prst="rect">
            <a:avLst/>
          </a:prstGeom>
        </p:spPr>
        <p:txBody>
          <a:bodyPr wrap="square">
            <a:spAutoFit/>
          </a:bodyPr>
          <a:lstStyle/>
          <a:p>
            <a:pPr indent="342900" algn="just"/>
            <a:r>
              <a:rPr lang="ru-RU" sz="1400" dirty="0" smtClean="0">
                <a:solidFill>
                  <a:prstClr val="black"/>
                </a:solidFill>
                <a:latin typeface="Times New Roman" panose="02020603050405020304" pitchFamily="18" charset="0"/>
                <a:ea typeface="Times New Roman" panose="02020603050405020304" pitchFamily="18" charset="0"/>
              </a:rPr>
              <a:t>.</a:t>
            </a:r>
            <a:endParaRPr lang="ru-RU" sz="1200" dirty="0">
              <a:solidFill>
                <a:prstClr val="black"/>
              </a:solidFill>
              <a:latin typeface="Times New Roman" panose="02020603050405020304" pitchFamily="18" charset="0"/>
              <a:ea typeface="Times New Roman" panose="02020603050405020304" pitchFamily="18" charset="0"/>
            </a:endParaRPr>
          </a:p>
        </p:txBody>
      </p:sp>
      <p:graphicFrame>
        <p:nvGraphicFramePr>
          <p:cNvPr id="9" name="Схема 8"/>
          <p:cNvGraphicFramePr/>
          <p:nvPr>
            <p:extLst/>
          </p:nvPr>
        </p:nvGraphicFramePr>
        <p:xfrm>
          <a:off x="0" y="1124744"/>
          <a:ext cx="963352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Номер слайда 2"/>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33</a:t>
            </a:fld>
            <a:endParaRPr lang="ru-RU" spc="-4" dirty="0">
              <a:latin typeface="Arial"/>
              <a:cs typeface="Arial"/>
            </a:endParaRPr>
          </a:p>
        </p:txBody>
      </p:sp>
    </p:spTree>
    <p:extLst>
      <p:ext uri="{BB962C8B-B14F-4D97-AF65-F5344CB8AC3E}">
        <p14:creationId xmlns:p14="http://schemas.microsoft.com/office/powerpoint/2010/main" xmlns="" val="8975583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02" y="207422"/>
            <a:ext cx="8580197" cy="430887"/>
          </a:xfrm>
        </p:spPr>
        <p:txBody>
          <a:bodyPr/>
          <a:lstStyle/>
          <a:p>
            <a:r>
              <a:rPr lang="ru-RU" sz="2800" i="1" dirty="0">
                <a:solidFill>
                  <a:srgbClr val="000000"/>
                </a:solidFill>
                <a:latin typeface="Times New Roman" panose="02020603050405020304" pitchFamily="18" charset="0"/>
                <a:ea typeface="Times New Roman" panose="02020603050405020304" pitchFamily="18" charset="0"/>
              </a:rPr>
              <a:t>Например</a:t>
            </a:r>
            <a:endParaRPr lang="ru-RU" dirty="0"/>
          </a:p>
        </p:txBody>
      </p:sp>
      <p:sp>
        <p:nvSpPr>
          <p:cNvPr id="3" name="Текст 2"/>
          <p:cNvSpPr>
            <a:spLocks noGrp="1"/>
          </p:cNvSpPr>
          <p:nvPr>
            <p:ph type="body" idx="1"/>
          </p:nvPr>
        </p:nvSpPr>
        <p:spPr>
          <a:xfrm>
            <a:off x="234366" y="980729"/>
            <a:ext cx="9555171" cy="5731273"/>
          </a:xfrm>
        </p:spPr>
        <p:txBody>
          <a:bodyPr/>
          <a:lstStyle/>
          <a:p>
            <a:pPr marR="12700" indent="469900" algn="just">
              <a:spcAft>
                <a:spcPts val="0"/>
              </a:spcAft>
            </a:pPr>
            <a:r>
              <a:rPr lang="ru-RU" sz="2400" dirty="0" smtClean="0">
                <a:solidFill>
                  <a:srgbClr val="000000"/>
                </a:solidFill>
                <a:latin typeface="Times New Roman" panose="02020603050405020304" pitchFamily="18" charset="0"/>
                <a:ea typeface="Times New Roman" panose="02020603050405020304" pitchFamily="18" charset="0"/>
              </a:rPr>
              <a:t>-</a:t>
            </a:r>
            <a:r>
              <a:rPr lang="ru-RU" sz="2400" dirty="0">
                <a:solidFill>
                  <a:srgbClr val="000000"/>
                </a:solidFill>
                <a:latin typeface="Times New Roman" panose="02020603050405020304" pitchFamily="18" charset="0"/>
                <a:ea typeface="Times New Roman" panose="02020603050405020304" pitchFamily="18" charset="0"/>
              </a:rPr>
              <a:t> установление субъектом учета особенностей отражения в бухгалтерском учете на счетах бухгалтерского учета Рабочего плана счетов (включая дополнительную аналитику):</a:t>
            </a:r>
            <a:endParaRPr lang="ru-RU" sz="2400" dirty="0">
              <a:latin typeface="Times New Roman" panose="02020603050405020304" pitchFamily="18" charset="0"/>
              <a:ea typeface="Times New Roman" panose="02020603050405020304" pitchFamily="18" charset="0"/>
            </a:endParaRPr>
          </a:p>
          <a:p>
            <a:pPr marR="12700" indent="469900" algn="just">
              <a:spcAft>
                <a:spcPts val="0"/>
              </a:spcAft>
            </a:pPr>
            <a:r>
              <a:rPr lang="ru-RU" sz="2400" dirty="0" smtClean="0">
                <a:solidFill>
                  <a:srgbClr val="000000"/>
                </a:solidFill>
                <a:latin typeface="Times New Roman" panose="02020603050405020304" pitchFamily="18" charset="0"/>
                <a:ea typeface="Times New Roman" panose="02020603050405020304" pitchFamily="18" charset="0"/>
              </a:rPr>
              <a:t>операций </a:t>
            </a:r>
            <a:r>
              <a:rPr lang="ru-RU" sz="2400" dirty="0">
                <a:solidFill>
                  <a:srgbClr val="000000"/>
                </a:solidFill>
                <a:latin typeface="Times New Roman" panose="02020603050405020304" pitchFamily="18" charset="0"/>
                <a:ea typeface="Times New Roman" panose="02020603050405020304" pitchFamily="18" charset="0"/>
              </a:rPr>
              <a:t>по приобретению оборудования на условиях рассрочки платежа и перехода права владения таким имуществом по факту полной оплаты по договору, либо на условиях предоставления залога в виде имущества </a:t>
            </a:r>
            <a:r>
              <a:rPr lang="ru-RU" sz="2400" dirty="0" smtClean="0">
                <a:solidFill>
                  <a:srgbClr val="000000"/>
                </a:solidFill>
                <a:latin typeface="Times New Roman" panose="02020603050405020304" pitchFamily="18" charset="0"/>
                <a:ea typeface="Times New Roman" panose="02020603050405020304" pitchFamily="18" charset="0"/>
              </a:rPr>
              <a:t>учреждения</a:t>
            </a:r>
            <a:endParaRPr lang="ru-RU" sz="2400" dirty="0">
              <a:latin typeface="Times New Roman" panose="02020603050405020304" pitchFamily="18" charset="0"/>
              <a:ea typeface="Times New Roman" panose="02020603050405020304" pitchFamily="18" charset="0"/>
            </a:endParaRPr>
          </a:p>
          <a:p>
            <a:pPr marR="12700" indent="469900" algn="just">
              <a:spcAft>
                <a:spcPts val="0"/>
              </a:spcAft>
            </a:pPr>
            <a:r>
              <a:rPr lang="ru-RU" sz="2400" dirty="0">
                <a:solidFill>
                  <a:srgbClr val="000000"/>
                </a:solidFill>
                <a:latin typeface="Times New Roman" panose="02020603050405020304" pitchFamily="18" charset="0"/>
                <a:ea typeface="Times New Roman" panose="02020603050405020304" pitchFamily="18" charset="0"/>
              </a:rPr>
              <a:t>объектов учета, возникающих при реализации договора концессии, предусматривающего передачу помимо объектов недвижимого имущества (по ранее имевшей место практике), объекты движимого </a:t>
            </a:r>
            <a:r>
              <a:rPr lang="ru-RU" sz="2400" dirty="0" smtClean="0">
                <a:solidFill>
                  <a:srgbClr val="000000"/>
                </a:solidFill>
                <a:latin typeface="Times New Roman" panose="02020603050405020304" pitchFamily="18" charset="0"/>
                <a:ea typeface="Times New Roman" panose="02020603050405020304" pitchFamily="18" charset="0"/>
              </a:rPr>
              <a:t>имущества</a:t>
            </a:r>
            <a:endParaRPr lang="ru-RU" sz="2400" dirty="0">
              <a:latin typeface="Times New Roman" panose="02020603050405020304" pitchFamily="18" charset="0"/>
              <a:ea typeface="Times New Roman" panose="02020603050405020304" pitchFamily="18" charset="0"/>
            </a:endParaRPr>
          </a:p>
          <a:p>
            <a:r>
              <a:rPr lang="ru-RU" sz="2400" dirty="0">
                <a:solidFill>
                  <a:srgbClr val="000000"/>
                </a:solidFill>
                <a:latin typeface="Times New Roman" panose="02020603050405020304" pitchFamily="18" charset="0"/>
                <a:ea typeface="Times New Roman" panose="02020603050405020304" pitchFamily="18" charset="0"/>
              </a:rPr>
              <a:t>- изменение графика документооборота, а также введение особенностей формирования первичных учетных документов, регистров бухгалтерского учета, при переходе на электронный документооборот</a:t>
            </a:r>
            <a:endParaRPr lang="ru-RU" sz="2400" dirty="0"/>
          </a:p>
        </p:txBody>
      </p:sp>
      <p:sp>
        <p:nvSpPr>
          <p:cNvPr id="4" name="Номер слайда 3"/>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34</a:t>
            </a:fld>
            <a:endParaRPr lang="ru-RU" spc="-4" dirty="0">
              <a:latin typeface="Arial"/>
              <a:cs typeface="Arial"/>
            </a:endParaRPr>
          </a:p>
        </p:txBody>
      </p:sp>
    </p:spTree>
    <p:extLst>
      <p:ext uri="{BB962C8B-B14F-4D97-AF65-F5344CB8AC3E}">
        <p14:creationId xmlns:p14="http://schemas.microsoft.com/office/powerpoint/2010/main" xmlns="" val="9287792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02" y="207422"/>
            <a:ext cx="8580197" cy="430887"/>
          </a:xfrm>
        </p:spPr>
        <p:txBody>
          <a:bodyPr/>
          <a:lstStyle/>
          <a:p>
            <a:r>
              <a:rPr lang="ru-RU" sz="2800" i="1" dirty="0">
                <a:solidFill>
                  <a:srgbClr val="000000"/>
                </a:solidFill>
                <a:latin typeface="Times New Roman" panose="02020603050405020304" pitchFamily="18" charset="0"/>
                <a:ea typeface="Times New Roman" panose="02020603050405020304" pitchFamily="18" charset="0"/>
              </a:rPr>
              <a:t>Например:</a:t>
            </a:r>
            <a:endParaRPr lang="ru-RU" dirty="0"/>
          </a:p>
        </p:txBody>
      </p:sp>
      <p:sp>
        <p:nvSpPr>
          <p:cNvPr id="3" name="Текст 2"/>
          <p:cNvSpPr>
            <a:spLocks noGrp="1"/>
          </p:cNvSpPr>
          <p:nvPr>
            <p:ph type="body" idx="1"/>
          </p:nvPr>
        </p:nvSpPr>
        <p:spPr>
          <a:xfrm>
            <a:off x="234366" y="1172023"/>
            <a:ext cx="9437266" cy="5047536"/>
          </a:xfrm>
        </p:spPr>
        <p:txBody>
          <a:bodyPr/>
          <a:lstStyle/>
          <a:p>
            <a:pPr marR="12700" indent="469900" algn="just">
              <a:spcAft>
                <a:spcPts val="0"/>
              </a:spcAft>
            </a:pPr>
            <a:r>
              <a:rPr lang="ru-RU" sz="2800" dirty="0" smtClean="0">
                <a:solidFill>
                  <a:srgbClr val="000000"/>
                </a:solidFill>
                <a:latin typeface="Times New Roman" panose="02020603050405020304" pitchFamily="18" charset="0"/>
                <a:ea typeface="Times New Roman" panose="02020603050405020304" pitchFamily="18" charset="0"/>
              </a:rPr>
              <a:t>у</a:t>
            </a:r>
            <a:r>
              <a:rPr lang="ru-RU" sz="2800" dirty="0">
                <a:solidFill>
                  <a:srgbClr val="000000"/>
                </a:solidFill>
                <a:latin typeface="Times New Roman" panose="02020603050405020304" pitchFamily="18" charset="0"/>
                <a:ea typeface="Times New Roman" panose="02020603050405020304" pitchFamily="18" charset="0"/>
              </a:rPr>
              <a:t> субъекта учета возникла </a:t>
            </a:r>
            <a:r>
              <a:rPr lang="ru-RU" sz="2800" b="1" dirty="0">
                <a:solidFill>
                  <a:srgbClr val="000000"/>
                </a:solidFill>
                <a:latin typeface="Times New Roman" panose="02020603050405020304" pitchFamily="18" charset="0"/>
                <a:ea typeface="Times New Roman" panose="02020603050405020304" pitchFamily="18" charset="0"/>
              </a:rPr>
              <a:t>новая функция </a:t>
            </a:r>
            <a:r>
              <a:rPr lang="ru-RU" sz="2800" dirty="0">
                <a:solidFill>
                  <a:srgbClr val="000000"/>
                </a:solidFill>
                <a:latin typeface="Times New Roman" panose="02020603050405020304" pitchFamily="18" charset="0"/>
                <a:ea typeface="Times New Roman" panose="02020603050405020304" pitchFamily="18" charset="0"/>
              </a:rPr>
              <a:t>в его деятельности (новый вид деятельности</a:t>
            </a:r>
            <a:r>
              <a:rPr lang="ru-RU" sz="2800" dirty="0" smtClean="0">
                <a:solidFill>
                  <a:srgbClr val="000000"/>
                </a:solidFill>
                <a:latin typeface="Times New Roman" panose="02020603050405020304" pitchFamily="18" charset="0"/>
                <a:ea typeface="Times New Roman" panose="02020603050405020304" pitchFamily="18" charset="0"/>
              </a:rPr>
              <a:t>):</a:t>
            </a:r>
          </a:p>
          <a:p>
            <a:pPr marR="12700" indent="469900" algn="just">
              <a:spcAft>
                <a:spcPts val="0"/>
              </a:spcAft>
            </a:pPr>
            <a:r>
              <a:rPr lang="ru-RU" sz="2800" dirty="0" smtClean="0">
                <a:solidFill>
                  <a:srgbClr val="000000"/>
                </a:solidFill>
                <a:latin typeface="Times New Roman" panose="02020603050405020304" pitchFamily="18" charset="0"/>
                <a:ea typeface="Times New Roman" panose="02020603050405020304" pitchFamily="18" charset="0"/>
              </a:rPr>
              <a:t> </a:t>
            </a:r>
            <a:r>
              <a:rPr lang="ru-RU" sz="2800" dirty="0">
                <a:solidFill>
                  <a:srgbClr val="000000"/>
                </a:solidFill>
                <a:latin typeface="Times New Roman" panose="02020603050405020304" pitchFamily="18" charset="0"/>
                <a:ea typeface="Times New Roman" panose="02020603050405020304" pitchFamily="18" charset="0"/>
              </a:rPr>
              <a:t>оказание услуги по выдаче в прокат спортивного </a:t>
            </a:r>
            <a:r>
              <a:rPr lang="ru-RU" sz="2800" dirty="0" smtClean="0">
                <a:solidFill>
                  <a:srgbClr val="000000"/>
                </a:solidFill>
                <a:latin typeface="Times New Roman" panose="02020603050405020304" pitchFamily="18" charset="0"/>
                <a:ea typeface="Times New Roman" panose="02020603050405020304" pitchFamily="18" charset="0"/>
              </a:rPr>
              <a:t>инвентаря</a:t>
            </a:r>
          </a:p>
          <a:p>
            <a:pPr marR="12700" indent="469900" algn="just">
              <a:spcAft>
                <a:spcPts val="0"/>
              </a:spcAft>
            </a:pPr>
            <a:r>
              <a:rPr lang="ru-RU" sz="2800" dirty="0" smtClean="0">
                <a:solidFill>
                  <a:srgbClr val="000000"/>
                </a:solidFill>
                <a:latin typeface="Times New Roman" panose="02020603050405020304" pitchFamily="18" charset="0"/>
                <a:ea typeface="Times New Roman" panose="02020603050405020304" pitchFamily="18" charset="0"/>
              </a:rPr>
              <a:t>организация </a:t>
            </a:r>
            <a:r>
              <a:rPr lang="ru-RU" sz="2800" dirty="0">
                <a:solidFill>
                  <a:srgbClr val="000000"/>
                </a:solidFill>
                <a:latin typeface="Times New Roman" panose="02020603050405020304" pitchFamily="18" charset="0"/>
                <a:ea typeface="Times New Roman" panose="02020603050405020304" pitchFamily="18" charset="0"/>
              </a:rPr>
              <a:t>для сотрудников питания в </a:t>
            </a:r>
            <a:r>
              <a:rPr lang="ru-RU" sz="2800" dirty="0" smtClean="0">
                <a:solidFill>
                  <a:srgbClr val="000000"/>
                </a:solidFill>
                <a:latin typeface="Times New Roman" panose="02020603050405020304" pitchFamily="18" charset="0"/>
                <a:ea typeface="Times New Roman" panose="02020603050405020304" pitchFamily="18" charset="0"/>
              </a:rPr>
              <a:t>столовой</a:t>
            </a:r>
          </a:p>
          <a:p>
            <a:pPr marR="12700" indent="469900" algn="just">
              <a:spcAft>
                <a:spcPts val="0"/>
              </a:spcAft>
            </a:pPr>
            <a:r>
              <a:rPr lang="ru-RU" sz="2800" dirty="0" smtClean="0">
                <a:solidFill>
                  <a:srgbClr val="000000"/>
                </a:solidFill>
                <a:latin typeface="Times New Roman" panose="02020603050405020304" pitchFamily="18" charset="0"/>
                <a:ea typeface="Times New Roman" panose="02020603050405020304" pitchFamily="18" charset="0"/>
              </a:rPr>
              <a:t>осуществление </a:t>
            </a:r>
            <a:r>
              <a:rPr lang="ru-RU" sz="2800" dirty="0">
                <a:solidFill>
                  <a:srgbClr val="000000"/>
                </a:solidFill>
                <a:latin typeface="Times New Roman" panose="02020603050405020304" pitchFamily="18" charset="0"/>
                <a:ea typeface="Times New Roman" panose="02020603050405020304" pitchFamily="18" charset="0"/>
              </a:rPr>
              <a:t>органами власти функций, ранее не осуществляемые </a:t>
            </a:r>
            <a:r>
              <a:rPr lang="ru-RU" sz="2800" dirty="0" smtClean="0">
                <a:solidFill>
                  <a:srgbClr val="000000"/>
                </a:solidFill>
                <a:latin typeface="Times New Roman" panose="02020603050405020304" pitchFamily="18" charset="0"/>
                <a:ea typeface="Times New Roman" panose="02020603050405020304" pitchFamily="18" charset="0"/>
              </a:rPr>
              <a:t>функции (например</a:t>
            </a:r>
            <a:r>
              <a:rPr lang="ru-RU" sz="2800" dirty="0">
                <a:solidFill>
                  <a:srgbClr val="000000"/>
                </a:solidFill>
                <a:latin typeface="Times New Roman" panose="02020603050405020304" pitchFamily="18" charset="0"/>
                <a:ea typeface="Times New Roman" panose="02020603050405020304" pitchFamily="18" charset="0"/>
              </a:rPr>
              <a:t>, наделение </a:t>
            </a:r>
            <a:r>
              <a:rPr lang="ru-RU" sz="2800" dirty="0" smtClean="0">
                <a:solidFill>
                  <a:srgbClr val="000000"/>
                </a:solidFill>
                <a:latin typeface="Times New Roman" panose="02020603050405020304" pitchFamily="18" charset="0"/>
                <a:ea typeface="Times New Roman" panose="02020603050405020304" pitchFamily="18" charset="0"/>
              </a:rPr>
              <a:t>ФК правом </a:t>
            </a:r>
            <a:r>
              <a:rPr lang="ru-RU" sz="2800" dirty="0">
                <a:solidFill>
                  <a:srgbClr val="000000"/>
                </a:solidFill>
                <a:latin typeface="Times New Roman" panose="02020603050405020304" pitchFamily="18" charset="0"/>
                <a:ea typeface="Times New Roman" panose="02020603050405020304" pitchFamily="18" charset="0"/>
              </a:rPr>
              <a:t>осуществления операций по договорам с </a:t>
            </a:r>
            <a:r>
              <a:rPr lang="ru-RU" sz="2800" dirty="0">
                <a:latin typeface="Times New Roman" panose="02020603050405020304" pitchFamily="18" charset="0"/>
                <a:ea typeface="Times New Roman" panose="02020603050405020304" pitchFamily="18" charset="0"/>
              </a:rPr>
              <a:t>производными финансовыми инструментами, предметом которых является операции с иностранной валютой</a:t>
            </a:r>
            <a:r>
              <a:rPr lang="ru-RU" sz="2800" dirty="0" smtClean="0">
                <a:latin typeface="Times New Roman" panose="02020603050405020304" pitchFamily="18" charset="0"/>
                <a:ea typeface="Times New Roman" panose="02020603050405020304" pitchFamily="18" charset="0"/>
              </a:rPr>
              <a:t>)</a:t>
            </a:r>
            <a:endParaRPr lang="ru-RU" sz="2800" dirty="0">
              <a:latin typeface="Times New Roman" panose="02020603050405020304" pitchFamily="18" charset="0"/>
              <a:ea typeface="Times New Roman" panose="02020603050405020304" pitchFamily="18" charset="0"/>
            </a:endParaRPr>
          </a:p>
          <a:p>
            <a:endParaRPr lang="ru-RU" sz="2000" dirty="0"/>
          </a:p>
        </p:txBody>
      </p:sp>
      <p:sp>
        <p:nvSpPr>
          <p:cNvPr id="4" name="Номер слайда 3"/>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35</a:t>
            </a:fld>
            <a:endParaRPr lang="ru-RU" spc="-4" dirty="0">
              <a:latin typeface="Arial"/>
              <a:cs typeface="Arial"/>
            </a:endParaRPr>
          </a:p>
        </p:txBody>
      </p:sp>
    </p:spTree>
    <p:extLst>
      <p:ext uri="{BB962C8B-B14F-4D97-AF65-F5344CB8AC3E}">
        <p14:creationId xmlns:p14="http://schemas.microsoft.com/office/powerpoint/2010/main" xmlns="" val="32705765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0197" y="4181"/>
            <a:ext cx="8546742" cy="603242"/>
          </a:xfrm>
          <a:prstGeom prst="rect">
            <a:avLst/>
          </a:prstGeom>
        </p:spPr>
        <p:txBody>
          <a:bodyPr vert="horz" wrap="square" lIns="0" tIns="0" rIns="0" bIns="0" rtlCol="0">
            <a:spAutoFit/>
          </a:bodyPr>
          <a:lstStyle/>
          <a:p>
            <a:pPr marL="302575" indent="-302575"/>
            <a:r>
              <a:rPr lang="ru-RU" sz="2800" b="0" kern="1200" dirty="0" smtClean="0">
                <a:solidFill>
                  <a:srgbClr val="000000"/>
                </a:solidFill>
                <a:latin typeface="Times New Roman" panose="02020603050405020304" pitchFamily="18" charset="0"/>
                <a:ea typeface="Times New Roman" panose="02020603050405020304" pitchFamily="18" charset="0"/>
                <a:cs typeface="+mn-cs"/>
              </a:rPr>
              <a:t>Перспективное и ретроспективное  </a:t>
            </a:r>
            <a:r>
              <a:rPr lang="ru-RU" sz="2800" b="0" kern="1200" dirty="0">
                <a:solidFill>
                  <a:srgbClr val="000000"/>
                </a:solidFill>
                <a:latin typeface="Times New Roman" panose="02020603050405020304" pitchFamily="18" charset="0"/>
                <a:ea typeface="Times New Roman" panose="02020603050405020304" pitchFamily="18" charset="0"/>
                <a:cs typeface="+mn-cs"/>
              </a:rPr>
              <a:t>применение измененной учетной</a:t>
            </a:r>
            <a:endParaRPr lang="ru-RU" sz="2800" dirty="0">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385772" y="4738248"/>
            <a:ext cx="6278663" cy="307777"/>
          </a:xfrm>
          <a:prstGeom prst="rect">
            <a:avLst/>
          </a:prstGeom>
        </p:spPr>
        <p:txBody>
          <a:bodyPr wrap="square">
            <a:spAutoFit/>
          </a:bodyPr>
          <a:lstStyle/>
          <a:p>
            <a:pPr indent="342900" algn="just">
              <a:spcAft>
                <a:spcPts val="0"/>
              </a:spcAft>
            </a:pPr>
            <a:r>
              <a:rPr lang="ru-RU" sz="1400" dirty="0" smtClean="0">
                <a:latin typeface="Times New Roman" panose="02020603050405020304" pitchFamily="18" charset="0"/>
                <a:ea typeface="Times New Roman" panose="02020603050405020304" pitchFamily="18" charset="0"/>
              </a:rPr>
              <a:t>.</a:t>
            </a:r>
            <a:endParaRPr lang="ru-RU" sz="1200" dirty="0">
              <a:effectLst/>
              <a:latin typeface="Times New Roman" panose="02020603050405020304" pitchFamily="18" charset="0"/>
              <a:ea typeface="Times New Roman" panose="02020603050405020304" pitchFamily="18" charset="0"/>
            </a:endParaRPr>
          </a:p>
        </p:txBody>
      </p:sp>
      <p:sp>
        <p:nvSpPr>
          <p:cNvPr id="19" name="Прямоугольник 18"/>
          <p:cNvSpPr/>
          <p:nvPr/>
        </p:nvSpPr>
        <p:spPr>
          <a:xfrm>
            <a:off x="572904" y="1535982"/>
            <a:ext cx="3209965" cy="707886"/>
          </a:xfrm>
          <a:prstGeom prst="rect">
            <a:avLst/>
          </a:prstGeom>
          <a:solidFill>
            <a:srgbClr val="FFFF99"/>
          </a:solidFill>
          <a:ln w="38100">
            <a:solidFill>
              <a:schemeClr val="accent1"/>
            </a:solidFill>
          </a:ln>
        </p:spPr>
        <p:txBody>
          <a:bodyPr wrap="square">
            <a:spAutoFit/>
          </a:bodyPr>
          <a:lstStyle/>
          <a:p>
            <a:pPr marL="12700" marR="12700" indent="457200" algn="just">
              <a:lnSpc>
                <a:spcPts val="1620"/>
              </a:lnSpc>
              <a:spcAft>
                <a:spcPts val="0"/>
              </a:spcAft>
            </a:pPr>
            <a:r>
              <a:rPr lang="ru-RU" sz="2000" dirty="0">
                <a:solidFill>
                  <a:srgbClr val="FF0000"/>
                </a:solidFill>
                <a:latin typeface="Times New Roman" panose="02020603050405020304" pitchFamily="18" charset="0"/>
                <a:ea typeface="Times New Roman" panose="02020603050405020304" pitchFamily="18" charset="0"/>
              </a:rPr>
              <a:t>Перспективное применение </a:t>
            </a:r>
            <a:r>
              <a:rPr lang="ru-RU" sz="2000" dirty="0">
                <a:solidFill>
                  <a:srgbClr val="000000"/>
                </a:solidFill>
                <a:latin typeface="Times New Roman" panose="02020603050405020304" pitchFamily="18" charset="0"/>
                <a:ea typeface="Times New Roman" panose="02020603050405020304" pitchFamily="18" charset="0"/>
              </a:rPr>
              <a:t>измененной учетной </a:t>
            </a:r>
            <a:r>
              <a:rPr lang="ru-RU" sz="2000" dirty="0" smtClean="0">
                <a:solidFill>
                  <a:srgbClr val="000000"/>
                </a:solidFill>
                <a:latin typeface="Times New Roman" panose="02020603050405020304" pitchFamily="18" charset="0"/>
                <a:ea typeface="Times New Roman" panose="02020603050405020304" pitchFamily="18" charset="0"/>
              </a:rPr>
              <a:t>политики</a:t>
            </a:r>
            <a:endParaRPr lang="ru-RU" sz="2000" dirty="0">
              <a:latin typeface="Times New Roman" panose="02020603050405020304" pitchFamily="18" charset="0"/>
              <a:ea typeface="Times New Roman" panose="02020603050405020304" pitchFamily="18" charset="0"/>
            </a:endParaRPr>
          </a:p>
        </p:txBody>
      </p:sp>
      <p:sp>
        <p:nvSpPr>
          <p:cNvPr id="21" name="Прямоугольник 20"/>
          <p:cNvSpPr/>
          <p:nvPr/>
        </p:nvSpPr>
        <p:spPr>
          <a:xfrm>
            <a:off x="6783770" y="1479636"/>
            <a:ext cx="3213094" cy="707886"/>
          </a:xfrm>
          <a:prstGeom prst="rect">
            <a:avLst/>
          </a:prstGeom>
          <a:solidFill>
            <a:srgbClr val="FFFF99"/>
          </a:solidFill>
          <a:ln w="38100">
            <a:solidFill>
              <a:schemeClr val="accent1"/>
            </a:solidFill>
          </a:ln>
        </p:spPr>
        <p:txBody>
          <a:bodyPr wrap="square">
            <a:spAutoFit/>
          </a:bodyPr>
          <a:lstStyle/>
          <a:p>
            <a:pPr marL="12700" marR="12700" lvl="0" indent="457200" algn="just">
              <a:lnSpc>
                <a:spcPts val="1620"/>
              </a:lnSpc>
            </a:pPr>
            <a:r>
              <a:rPr lang="ru-RU" sz="2000" dirty="0">
                <a:solidFill>
                  <a:srgbClr val="FF0000"/>
                </a:solidFill>
                <a:latin typeface="Times New Roman" panose="02020603050405020304" pitchFamily="18" charset="0"/>
                <a:ea typeface="Times New Roman" panose="02020603050405020304" pitchFamily="18" charset="0"/>
              </a:rPr>
              <a:t>Ретроспективное применение </a:t>
            </a:r>
            <a:r>
              <a:rPr lang="ru-RU" sz="2000" dirty="0">
                <a:solidFill>
                  <a:srgbClr val="000000"/>
                </a:solidFill>
                <a:latin typeface="Times New Roman" panose="02020603050405020304" pitchFamily="18" charset="0"/>
                <a:ea typeface="Times New Roman" panose="02020603050405020304" pitchFamily="18" charset="0"/>
              </a:rPr>
              <a:t>измененной учетной </a:t>
            </a:r>
            <a:r>
              <a:rPr lang="ru-RU" sz="2000" dirty="0" smtClean="0">
                <a:solidFill>
                  <a:srgbClr val="000000"/>
                </a:solidFill>
                <a:latin typeface="Times New Roman" panose="02020603050405020304" pitchFamily="18" charset="0"/>
                <a:ea typeface="Times New Roman" panose="02020603050405020304" pitchFamily="18" charset="0"/>
              </a:rPr>
              <a:t>политики</a:t>
            </a:r>
            <a:endParaRPr lang="ru-RU" sz="2000" dirty="0">
              <a:solidFill>
                <a:prstClr val="black"/>
              </a:solidFill>
              <a:latin typeface="Times New Roman" panose="02020603050405020304" pitchFamily="18" charset="0"/>
              <a:ea typeface="Times New Roman" panose="02020603050405020304" pitchFamily="18" charset="0"/>
            </a:endParaRPr>
          </a:p>
        </p:txBody>
      </p:sp>
      <p:sp>
        <p:nvSpPr>
          <p:cNvPr id="24" name="Прямоугольник 23"/>
          <p:cNvSpPr/>
          <p:nvPr/>
        </p:nvSpPr>
        <p:spPr>
          <a:xfrm>
            <a:off x="243106" y="4349453"/>
            <a:ext cx="3690424" cy="707886"/>
          </a:xfrm>
          <a:prstGeom prst="rect">
            <a:avLst/>
          </a:prstGeom>
          <a:ln w="38100">
            <a:solidFill>
              <a:schemeClr val="accent1"/>
            </a:solidFill>
          </a:ln>
        </p:spPr>
        <p:txBody>
          <a:bodyPr wrap="square">
            <a:spAutoFit/>
          </a:bodyPr>
          <a:lstStyle/>
          <a:p>
            <a:pPr algn="ctr"/>
            <a:r>
              <a:rPr lang="ru-RU" sz="2000" dirty="0">
                <a:latin typeface="Times New Roman" panose="02020603050405020304" pitchFamily="18" charset="0"/>
                <a:ea typeface="Times New Roman" panose="02020603050405020304" pitchFamily="18" charset="0"/>
              </a:rPr>
              <a:t>после даты соответствующего изменения учетной </a:t>
            </a:r>
            <a:r>
              <a:rPr lang="ru-RU" sz="2000" dirty="0" smtClean="0">
                <a:latin typeface="Times New Roman" panose="02020603050405020304" pitchFamily="18" charset="0"/>
                <a:ea typeface="Times New Roman" panose="02020603050405020304" pitchFamily="18" charset="0"/>
              </a:rPr>
              <a:t>политики</a:t>
            </a:r>
            <a:endParaRPr lang="ru-RU" sz="2000" dirty="0"/>
          </a:p>
        </p:txBody>
      </p:sp>
      <p:sp>
        <p:nvSpPr>
          <p:cNvPr id="25" name="Прямоугольник 24"/>
          <p:cNvSpPr/>
          <p:nvPr/>
        </p:nvSpPr>
        <p:spPr>
          <a:xfrm>
            <a:off x="3153122" y="2392707"/>
            <a:ext cx="3459230" cy="1200329"/>
          </a:xfrm>
          <a:prstGeom prst="rect">
            <a:avLst/>
          </a:prstGeom>
        </p:spPr>
        <p:txBody>
          <a:bodyPr wrap="square">
            <a:spAutoFit/>
          </a:bodyPr>
          <a:lstStyle/>
          <a:p>
            <a:pPr marL="12700" marR="12700" lvl="0" indent="457200" algn="ctr"/>
            <a:r>
              <a:rPr lang="ru-RU" sz="2400" dirty="0" smtClean="0">
                <a:solidFill>
                  <a:srgbClr val="000000"/>
                </a:solidFill>
                <a:latin typeface="Times New Roman" panose="02020603050405020304" pitchFamily="18" charset="0"/>
                <a:ea typeface="Times New Roman" panose="02020603050405020304" pitchFamily="18" charset="0"/>
              </a:rPr>
              <a:t>к </a:t>
            </a:r>
            <a:r>
              <a:rPr lang="ru-RU" sz="2400" dirty="0">
                <a:solidFill>
                  <a:srgbClr val="000000"/>
                </a:solidFill>
                <a:latin typeface="Times New Roman" panose="02020603050405020304" pitchFamily="18" charset="0"/>
                <a:ea typeface="Times New Roman" panose="02020603050405020304" pitchFamily="18" charset="0"/>
              </a:rPr>
              <a:t>фактам </a:t>
            </a:r>
            <a:r>
              <a:rPr lang="ru-RU" sz="2400" dirty="0" smtClean="0">
                <a:solidFill>
                  <a:srgbClr val="000000"/>
                </a:solidFill>
                <a:latin typeface="Times New Roman" panose="02020603050405020304" pitchFamily="18" charset="0"/>
                <a:ea typeface="Times New Roman" panose="02020603050405020304" pitchFamily="18" charset="0"/>
              </a:rPr>
              <a:t>хозяйственной жизни</a:t>
            </a:r>
            <a:r>
              <a:rPr lang="ru-RU" sz="2400" dirty="0">
                <a:solidFill>
                  <a:srgbClr val="000000"/>
                </a:solidFill>
                <a:latin typeface="Times New Roman" panose="02020603050405020304" pitchFamily="18" charset="0"/>
                <a:ea typeface="Times New Roman" panose="02020603050405020304" pitchFamily="18" charset="0"/>
              </a:rPr>
              <a:t>, возникающим</a:t>
            </a:r>
            <a:endParaRPr lang="ru-RU" sz="2400" dirty="0">
              <a:solidFill>
                <a:prstClr val="black"/>
              </a:solidFill>
              <a:latin typeface="Times New Roman" panose="02020603050405020304" pitchFamily="18" charset="0"/>
              <a:ea typeface="Times New Roman" panose="02020603050405020304" pitchFamily="18" charset="0"/>
            </a:endParaRPr>
          </a:p>
        </p:txBody>
      </p:sp>
      <p:cxnSp>
        <p:nvCxnSpPr>
          <p:cNvPr id="27" name="Прямая со стрелкой 26"/>
          <p:cNvCxnSpPr/>
          <p:nvPr/>
        </p:nvCxnSpPr>
        <p:spPr>
          <a:xfrm flipH="1">
            <a:off x="1807934" y="2243868"/>
            <a:ext cx="24720" cy="204923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1" name="Прямоугольник 30"/>
          <p:cNvSpPr/>
          <p:nvPr/>
        </p:nvSpPr>
        <p:spPr>
          <a:xfrm>
            <a:off x="5610086" y="4246861"/>
            <a:ext cx="4214407" cy="913070"/>
          </a:xfrm>
          <a:prstGeom prst="rect">
            <a:avLst/>
          </a:prstGeom>
          <a:ln w="38100">
            <a:solidFill>
              <a:schemeClr val="accent1"/>
            </a:solidFill>
          </a:ln>
        </p:spPr>
        <p:txBody>
          <a:bodyPr wrap="square">
            <a:spAutoFit/>
          </a:bodyPr>
          <a:lstStyle/>
          <a:p>
            <a:pPr marL="12700" marR="12700" lvl="0" indent="457200" algn="ctr">
              <a:lnSpc>
                <a:spcPts val="1620"/>
              </a:lnSpc>
            </a:pPr>
            <a:r>
              <a:rPr lang="ru-RU" sz="2000" dirty="0" smtClean="0">
                <a:latin typeface="Times New Roman" panose="02020603050405020304" pitchFamily="18" charset="0"/>
                <a:ea typeface="Times New Roman" panose="02020603050405020304" pitchFamily="18" charset="0"/>
              </a:rPr>
              <a:t> </a:t>
            </a:r>
            <a:r>
              <a:rPr lang="ru-RU" sz="2000" dirty="0">
                <a:latin typeface="Times New Roman" panose="02020603050405020304" pitchFamily="18" charset="0"/>
                <a:ea typeface="Times New Roman" panose="02020603050405020304" pitchFamily="18" charset="0"/>
              </a:rPr>
              <a:t>если бы измененная учетная политика применялась с момента возникновения соответствующего факта хозяйственной </a:t>
            </a:r>
            <a:r>
              <a:rPr lang="ru-RU" sz="2000" dirty="0" smtClean="0">
                <a:latin typeface="Times New Roman" panose="02020603050405020304" pitchFamily="18" charset="0"/>
                <a:ea typeface="Times New Roman" panose="02020603050405020304" pitchFamily="18" charset="0"/>
              </a:rPr>
              <a:t>жизни</a:t>
            </a:r>
            <a:endParaRPr lang="ru-RU" sz="2000" dirty="0">
              <a:latin typeface="Times New Roman" panose="02020603050405020304" pitchFamily="18" charset="0"/>
              <a:ea typeface="Times New Roman" panose="02020603050405020304" pitchFamily="18" charset="0"/>
            </a:endParaRPr>
          </a:p>
        </p:txBody>
      </p:sp>
      <p:cxnSp>
        <p:nvCxnSpPr>
          <p:cNvPr id="33" name="Прямая со стрелкой 32"/>
          <p:cNvCxnSpPr>
            <a:stCxn id="21" idx="2"/>
          </p:cNvCxnSpPr>
          <p:nvPr/>
        </p:nvCxnSpPr>
        <p:spPr>
          <a:xfrm flipH="1">
            <a:off x="8390317" y="2187522"/>
            <a:ext cx="1" cy="205933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 name="Номер слайда 2"/>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36</a:t>
            </a:fld>
            <a:endParaRPr lang="ru-RU" spc="-4" dirty="0">
              <a:latin typeface="Arial"/>
              <a:cs typeface="Arial"/>
            </a:endParaRPr>
          </a:p>
        </p:txBody>
      </p:sp>
    </p:spTree>
    <p:extLst>
      <p:ext uri="{BB962C8B-B14F-4D97-AF65-F5344CB8AC3E}">
        <p14:creationId xmlns:p14="http://schemas.microsoft.com/office/powerpoint/2010/main" xmlns="" val="5702038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0532" y="169798"/>
            <a:ext cx="8612138" cy="517065"/>
          </a:xfrm>
          <a:prstGeom prst="rect">
            <a:avLst/>
          </a:prstGeom>
        </p:spPr>
        <p:txBody>
          <a:bodyPr vert="horz" wrap="square" lIns="0" tIns="0" rIns="0" bIns="0" rtlCol="0">
            <a:spAutoFit/>
          </a:bodyPr>
          <a:lstStyle/>
          <a:p>
            <a:pPr marL="302575" indent="-302575" algn="ctr"/>
            <a:r>
              <a:rPr lang="ru-RU" sz="2400" b="0" kern="1200" dirty="0" smtClean="0">
                <a:solidFill>
                  <a:schemeClr val="tx1"/>
                </a:solidFill>
                <a:latin typeface="Times New Roman" panose="02020603050405020304" pitchFamily="18" charset="0"/>
                <a:ea typeface="Times New Roman" panose="02020603050405020304" pitchFamily="18" charset="0"/>
                <a:cs typeface="+mn-cs"/>
              </a:rPr>
              <a:t>Перспективное</a:t>
            </a:r>
            <a:r>
              <a:rPr lang="ru-RU" sz="2400" b="0" kern="1200" dirty="0" smtClean="0">
                <a:solidFill>
                  <a:srgbClr val="000000"/>
                </a:solidFill>
                <a:latin typeface="Times New Roman" panose="02020603050405020304" pitchFamily="18" charset="0"/>
                <a:ea typeface="Times New Roman" panose="02020603050405020304" pitchFamily="18" charset="0"/>
                <a:cs typeface="+mn-cs"/>
              </a:rPr>
              <a:t>  признание результатов измененной учетной политики</a:t>
            </a:r>
            <a:endParaRPr lang="ru-RU" sz="2400" dirty="0">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385772" y="4738248"/>
            <a:ext cx="6278663" cy="307777"/>
          </a:xfrm>
          <a:prstGeom prst="rect">
            <a:avLst/>
          </a:prstGeom>
        </p:spPr>
        <p:txBody>
          <a:bodyPr wrap="square">
            <a:spAutoFit/>
          </a:bodyPr>
          <a:lstStyle/>
          <a:p>
            <a:pPr indent="342900" algn="just">
              <a:spcAft>
                <a:spcPts val="0"/>
              </a:spcAft>
            </a:pPr>
            <a:r>
              <a:rPr lang="ru-RU" sz="1400" dirty="0" smtClean="0">
                <a:latin typeface="Times New Roman" panose="02020603050405020304" pitchFamily="18" charset="0"/>
                <a:ea typeface="Times New Roman" panose="02020603050405020304" pitchFamily="18" charset="0"/>
              </a:rPr>
              <a:t>.</a:t>
            </a:r>
            <a:endParaRPr lang="ru-RU" sz="1200" dirty="0">
              <a:effectLst/>
              <a:latin typeface="Times New Roman" panose="02020603050405020304" pitchFamily="18" charset="0"/>
              <a:ea typeface="Times New Roman" panose="02020603050405020304" pitchFamily="18" charset="0"/>
            </a:endParaRPr>
          </a:p>
        </p:txBody>
      </p:sp>
      <p:sp>
        <p:nvSpPr>
          <p:cNvPr id="3" name="Номер слайда 2"/>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37</a:t>
            </a:fld>
            <a:endParaRPr lang="ru-RU" spc="-4" dirty="0">
              <a:latin typeface="Arial"/>
              <a:cs typeface="Arial"/>
            </a:endParaRPr>
          </a:p>
        </p:txBody>
      </p:sp>
      <p:grpSp>
        <p:nvGrpSpPr>
          <p:cNvPr id="7" name="Группа 11">
            <a:extLst>
              <a:ext uri="{FF2B5EF4-FFF2-40B4-BE49-F238E27FC236}">
                <a16:creationId xmlns="" xmlns:a16="http://schemas.microsoft.com/office/drawing/2014/main" id="{FB54CEDD-D23B-4DA3-AC26-6025B440CABF}"/>
              </a:ext>
            </a:extLst>
          </p:cNvPr>
          <p:cNvGrpSpPr/>
          <p:nvPr/>
        </p:nvGrpSpPr>
        <p:grpSpPr>
          <a:xfrm>
            <a:off x="428498" y="3108171"/>
            <a:ext cx="8721261" cy="2556470"/>
            <a:chOff x="609600" y="2486446"/>
            <a:chExt cx="8050395" cy="2556470"/>
          </a:xfrm>
        </p:grpSpPr>
        <p:sp>
          <p:nvSpPr>
            <p:cNvPr id="13" name="Стрелка: пятиугольник 5">
              <a:extLst>
                <a:ext uri="{FF2B5EF4-FFF2-40B4-BE49-F238E27FC236}">
                  <a16:creationId xmlns="" xmlns:a16="http://schemas.microsoft.com/office/drawing/2014/main" id="{09973AD9-F0B8-4C97-8B85-70D96A482DCB}"/>
                </a:ext>
              </a:extLst>
            </p:cNvPr>
            <p:cNvSpPr/>
            <p:nvPr/>
          </p:nvSpPr>
          <p:spPr>
            <a:xfrm>
              <a:off x="609600" y="3428999"/>
              <a:ext cx="8050395" cy="450273"/>
            </a:xfrm>
            <a:prstGeom prst="homePlate">
              <a:avLst/>
            </a:prstGeom>
            <a:solidFill>
              <a:schemeClr val="accent6">
                <a:lumMod val="60000"/>
                <a:lumOff val="40000"/>
              </a:schemeClr>
            </a:soli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4" name="Равнобедренный треугольник 13">
              <a:extLst>
                <a:ext uri="{FF2B5EF4-FFF2-40B4-BE49-F238E27FC236}">
                  <a16:creationId xmlns="" xmlns:a16="http://schemas.microsoft.com/office/drawing/2014/main" id="{175D113F-EE64-4D8A-BF1A-0011F1F33951}"/>
                </a:ext>
              </a:extLst>
            </p:cNvPr>
            <p:cNvSpPr/>
            <p:nvPr/>
          </p:nvSpPr>
          <p:spPr>
            <a:xfrm>
              <a:off x="1290536" y="3935806"/>
              <a:ext cx="543200" cy="770298"/>
            </a:xfrm>
            <a:prstGeom prst="triangl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6" name="Равнобедренный треугольник 15">
              <a:extLst>
                <a:ext uri="{FF2B5EF4-FFF2-40B4-BE49-F238E27FC236}">
                  <a16:creationId xmlns="" xmlns:a16="http://schemas.microsoft.com/office/drawing/2014/main" id="{29812E6A-B9F0-4842-BBA4-EA6027937040}"/>
                </a:ext>
              </a:extLst>
            </p:cNvPr>
            <p:cNvSpPr/>
            <p:nvPr/>
          </p:nvSpPr>
          <p:spPr>
            <a:xfrm>
              <a:off x="4902360" y="3874832"/>
              <a:ext cx="484909" cy="831272"/>
            </a:xfrm>
            <a:prstGeom prst="triangle">
              <a:avLst/>
            </a:prstGeom>
            <a:solidFill>
              <a:schemeClr val="accent2">
                <a:lumMod val="75000"/>
              </a:scheme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7" name="TextBox 16">
              <a:extLst>
                <a:ext uri="{FF2B5EF4-FFF2-40B4-BE49-F238E27FC236}">
                  <a16:creationId xmlns="" xmlns:a16="http://schemas.microsoft.com/office/drawing/2014/main" id="{04BB67EC-D1C5-48ED-B533-BFBA26BD6F13}"/>
                </a:ext>
              </a:extLst>
            </p:cNvPr>
            <p:cNvSpPr txBox="1"/>
            <p:nvPr/>
          </p:nvSpPr>
          <p:spPr>
            <a:xfrm>
              <a:off x="2653516" y="2486446"/>
              <a:ext cx="1177649" cy="644190"/>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Отчетный период</a:t>
              </a:r>
            </a:p>
          </p:txBody>
        </p:sp>
        <p:sp>
          <p:nvSpPr>
            <p:cNvPr id="20" name="TextBox 19">
              <a:extLst>
                <a:ext uri="{FF2B5EF4-FFF2-40B4-BE49-F238E27FC236}">
                  <a16:creationId xmlns="" xmlns:a16="http://schemas.microsoft.com/office/drawing/2014/main" id="{394A70E8-B6C7-4AD5-836B-E4A746DC734A}"/>
                </a:ext>
              </a:extLst>
            </p:cNvPr>
            <p:cNvSpPr txBox="1"/>
            <p:nvPr/>
          </p:nvSpPr>
          <p:spPr>
            <a:xfrm>
              <a:off x="5722785" y="3915730"/>
              <a:ext cx="2304256" cy="646331"/>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Будущие отчетные периоды</a:t>
              </a:r>
            </a:p>
          </p:txBody>
        </p:sp>
        <p:sp>
          <p:nvSpPr>
            <p:cNvPr id="22" name="Стрелка: изогнутая вверх 19">
              <a:extLst>
                <a:ext uri="{FF2B5EF4-FFF2-40B4-BE49-F238E27FC236}">
                  <a16:creationId xmlns="" xmlns:a16="http://schemas.microsoft.com/office/drawing/2014/main" id="{2EBBC1A3-4F23-4726-9D7F-0CBA10B34076}"/>
                </a:ext>
              </a:extLst>
            </p:cNvPr>
            <p:cNvSpPr/>
            <p:nvPr/>
          </p:nvSpPr>
          <p:spPr>
            <a:xfrm>
              <a:off x="5423872" y="3970342"/>
              <a:ext cx="3109595" cy="1072574"/>
            </a:xfrm>
            <a:prstGeom prst="curvedUpArrow">
              <a:avLst>
                <a:gd name="adj1" fmla="val 25000"/>
                <a:gd name="adj2" fmla="val 50000"/>
                <a:gd name="adj3" fmla="val 23816"/>
              </a:avLst>
            </a:prstGeom>
            <a:solidFill>
              <a:schemeClr val="accent4">
                <a:lumMod val="60000"/>
                <a:lumOff val="40000"/>
              </a:schemeClr>
            </a:solidFill>
            <a:ln w="9525" cap="flat" cmpd="sng" algn="ctr">
              <a:solidFill>
                <a:srgbClr val="C79023"/>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latin typeface="Calibri"/>
                <a:ea typeface="+mn-ea"/>
                <a:cs typeface="+mn-cs"/>
              </a:endParaRPr>
            </a:p>
          </p:txBody>
        </p:sp>
      </p:grpSp>
      <p:sp>
        <p:nvSpPr>
          <p:cNvPr id="4" name="Выгнутая вправо стрелка 3"/>
          <p:cNvSpPr/>
          <p:nvPr/>
        </p:nvSpPr>
        <p:spPr>
          <a:xfrm rot="16200000">
            <a:off x="2836363" y="1381668"/>
            <a:ext cx="808846" cy="389095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3" name="Равнобедренный треугольник 22">
            <a:extLst>
              <a:ext uri="{FF2B5EF4-FFF2-40B4-BE49-F238E27FC236}">
                <a16:creationId xmlns="" xmlns:a16="http://schemas.microsoft.com/office/drawing/2014/main" id="{175D113F-EE64-4D8A-BF1A-0011F1F33951}"/>
              </a:ext>
            </a:extLst>
          </p:cNvPr>
          <p:cNvSpPr/>
          <p:nvPr/>
        </p:nvSpPr>
        <p:spPr>
          <a:xfrm>
            <a:off x="8399994" y="3046284"/>
            <a:ext cx="588467" cy="770298"/>
          </a:xfrm>
          <a:prstGeom prst="triangle">
            <a:avLst/>
          </a:prstGeom>
          <a:solidFill>
            <a:srgbClr val="C0000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 name="Выгнутая вправо стрелка 4"/>
          <p:cNvSpPr/>
          <p:nvPr/>
        </p:nvSpPr>
        <p:spPr>
          <a:xfrm rot="16200000">
            <a:off x="4643508" y="-1972784"/>
            <a:ext cx="731520" cy="7687255"/>
          </a:xfrm>
          <a:prstGeom prst="curvedLeftArrow">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 name="TextBox 5"/>
          <p:cNvSpPr txBox="1"/>
          <p:nvPr/>
        </p:nvSpPr>
        <p:spPr>
          <a:xfrm>
            <a:off x="2245926" y="2008605"/>
            <a:ext cx="5880680" cy="707886"/>
          </a:xfrm>
          <a:prstGeom prst="rect">
            <a:avLst/>
          </a:prstGeom>
          <a:solidFill>
            <a:schemeClr val="accent3">
              <a:lumMod val="40000"/>
              <a:lumOff val="60000"/>
            </a:schemeClr>
          </a:solidFill>
        </p:spPr>
        <p:txBody>
          <a:bodyPr wrap="square" rtlCol="0">
            <a:spAutoFit/>
          </a:bodyPr>
          <a:lstStyle/>
          <a:p>
            <a:r>
              <a:rPr lang="ru-RU" sz="2000" b="1" dirty="0" smtClean="0">
                <a:latin typeface="Times New Roman" panose="02020603050405020304" pitchFamily="18" charset="0"/>
                <a:cs typeface="Times New Roman" panose="02020603050405020304" pitchFamily="18" charset="0"/>
              </a:rPr>
              <a:t>Перспективное </a:t>
            </a:r>
            <a:r>
              <a:rPr lang="ru-RU" sz="2000" dirty="0">
                <a:latin typeface="Times New Roman" panose="02020603050405020304" pitchFamily="18" charset="0"/>
                <a:ea typeface="Times New Roman" panose="02020603050405020304" pitchFamily="18" charset="0"/>
              </a:rPr>
              <a:t>признание результатов изменения оценочного значения </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555879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0532" y="169798"/>
            <a:ext cx="8612138" cy="517065"/>
          </a:xfrm>
          <a:prstGeom prst="rect">
            <a:avLst/>
          </a:prstGeom>
        </p:spPr>
        <p:txBody>
          <a:bodyPr vert="horz" wrap="square" lIns="0" tIns="0" rIns="0" bIns="0" rtlCol="0">
            <a:spAutoFit/>
          </a:bodyPr>
          <a:lstStyle/>
          <a:p>
            <a:pPr marL="302575" indent="-302575" algn="ctr"/>
            <a:r>
              <a:rPr lang="ru-RU" sz="2400" b="0" kern="1200" dirty="0" smtClean="0">
                <a:solidFill>
                  <a:schemeClr val="tx1"/>
                </a:solidFill>
                <a:latin typeface="Times New Roman" panose="02020603050405020304" pitchFamily="18" charset="0"/>
                <a:ea typeface="Times New Roman" panose="02020603050405020304" pitchFamily="18" charset="0"/>
                <a:cs typeface="+mn-cs"/>
              </a:rPr>
              <a:t>Ретроспективное</a:t>
            </a:r>
            <a:r>
              <a:rPr lang="ru-RU" sz="2400" b="0" kern="1200" dirty="0" smtClean="0">
                <a:solidFill>
                  <a:srgbClr val="000000"/>
                </a:solidFill>
                <a:latin typeface="Times New Roman" panose="02020603050405020304" pitchFamily="18" charset="0"/>
                <a:ea typeface="Times New Roman" panose="02020603050405020304" pitchFamily="18" charset="0"/>
                <a:cs typeface="+mn-cs"/>
              </a:rPr>
              <a:t>  признание результатов измененной учетной политики</a:t>
            </a:r>
            <a:endParaRPr lang="ru-RU" sz="2400" dirty="0">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385772" y="4738248"/>
            <a:ext cx="6278663" cy="307777"/>
          </a:xfrm>
          <a:prstGeom prst="rect">
            <a:avLst/>
          </a:prstGeom>
        </p:spPr>
        <p:txBody>
          <a:bodyPr wrap="square">
            <a:spAutoFit/>
          </a:bodyPr>
          <a:lstStyle/>
          <a:p>
            <a:pPr indent="342900" algn="just">
              <a:spcAft>
                <a:spcPts val="0"/>
              </a:spcAft>
            </a:pPr>
            <a:r>
              <a:rPr lang="ru-RU" sz="1400" dirty="0" smtClean="0">
                <a:latin typeface="Times New Roman" panose="02020603050405020304" pitchFamily="18" charset="0"/>
                <a:ea typeface="Times New Roman" panose="02020603050405020304" pitchFamily="18" charset="0"/>
              </a:rPr>
              <a:t>.</a:t>
            </a:r>
            <a:endParaRPr lang="ru-RU" sz="1200" dirty="0">
              <a:effectLst/>
              <a:latin typeface="Times New Roman" panose="02020603050405020304" pitchFamily="18" charset="0"/>
              <a:ea typeface="Times New Roman" panose="02020603050405020304" pitchFamily="18" charset="0"/>
            </a:endParaRPr>
          </a:p>
        </p:txBody>
      </p:sp>
      <p:sp>
        <p:nvSpPr>
          <p:cNvPr id="3" name="Номер слайда 2"/>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38</a:t>
            </a:fld>
            <a:endParaRPr lang="ru-RU" spc="-4" dirty="0">
              <a:latin typeface="Arial"/>
              <a:cs typeface="Arial"/>
            </a:endParaRPr>
          </a:p>
        </p:txBody>
      </p:sp>
      <p:grpSp>
        <p:nvGrpSpPr>
          <p:cNvPr id="4" name="Группа 11">
            <a:extLst>
              <a:ext uri="{FF2B5EF4-FFF2-40B4-BE49-F238E27FC236}">
                <a16:creationId xmlns="" xmlns:a16="http://schemas.microsoft.com/office/drawing/2014/main" id="{FB54CEDD-D23B-4DA3-AC26-6025B440CABF}"/>
              </a:ext>
            </a:extLst>
          </p:cNvPr>
          <p:cNvGrpSpPr/>
          <p:nvPr/>
        </p:nvGrpSpPr>
        <p:grpSpPr>
          <a:xfrm>
            <a:off x="685971" y="4321501"/>
            <a:ext cx="8721261" cy="1187954"/>
            <a:chOff x="609600" y="3428999"/>
            <a:chExt cx="8050395" cy="1187954"/>
          </a:xfrm>
        </p:grpSpPr>
        <p:sp>
          <p:nvSpPr>
            <p:cNvPr id="13" name="Стрелка: пятиугольник 5">
              <a:extLst>
                <a:ext uri="{FF2B5EF4-FFF2-40B4-BE49-F238E27FC236}">
                  <a16:creationId xmlns="" xmlns:a16="http://schemas.microsoft.com/office/drawing/2014/main" id="{09973AD9-F0B8-4C97-8B85-70D96A482DCB}"/>
                </a:ext>
              </a:extLst>
            </p:cNvPr>
            <p:cNvSpPr/>
            <p:nvPr/>
          </p:nvSpPr>
          <p:spPr>
            <a:xfrm>
              <a:off x="609600" y="3428999"/>
              <a:ext cx="8050395" cy="271145"/>
            </a:xfrm>
            <a:prstGeom prst="homePlate">
              <a:avLst/>
            </a:prstGeom>
            <a:solidFill>
              <a:srgbClr val="00B050"/>
            </a:soli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4" name="Равнобедренный треугольник 13">
              <a:extLst>
                <a:ext uri="{FF2B5EF4-FFF2-40B4-BE49-F238E27FC236}">
                  <a16:creationId xmlns="" xmlns:a16="http://schemas.microsoft.com/office/drawing/2014/main" id="{175D113F-EE64-4D8A-BF1A-0011F1F33951}"/>
                </a:ext>
              </a:extLst>
            </p:cNvPr>
            <p:cNvSpPr/>
            <p:nvPr/>
          </p:nvSpPr>
          <p:spPr>
            <a:xfrm>
              <a:off x="738454" y="3734403"/>
              <a:ext cx="543200" cy="770298"/>
            </a:xfrm>
            <a:prstGeom prst="triangl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6" name="Равнобедренный треугольник 15">
              <a:extLst>
                <a:ext uri="{FF2B5EF4-FFF2-40B4-BE49-F238E27FC236}">
                  <a16:creationId xmlns="" xmlns:a16="http://schemas.microsoft.com/office/drawing/2014/main" id="{29812E6A-B9F0-4842-BBA4-EA6027937040}"/>
                </a:ext>
              </a:extLst>
            </p:cNvPr>
            <p:cNvSpPr/>
            <p:nvPr/>
          </p:nvSpPr>
          <p:spPr>
            <a:xfrm>
              <a:off x="5544551" y="3785681"/>
              <a:ext cx="484909" cy="831272"/>
            </a:xfrm>
            <a:prstGeom prst="triangle">
              <a:avLst/>
            </a:prstGeom>
            <a:solidFill>
              <a:schemeClr val="accent2">
                <a:lumMod val="75000"/>
              </a:scheme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0" name="TextBox 19">
              <a:extLst>
                <a:ext uri="{FF2B5EF4-FFF2-40B4-BE49-F238E27FC236}">
                  <a16:creationId xmlns="" xmlns:a16="http://schemas.microsoft.com/office/drawing/2014/main" id="{394A70E8-B6C7-4AD5-836B-E4A746DC734A}"/>
                </a:ext>
              </a:extLst>
            </p:cNvPr>
            <p:cNvSpPr txBox="1"/>
            <p:nvPr/>
          </p:nvSpPr>
          <p:spPr>
            <a:xfrm>
              <a:off x="5899132" y="3870875"/>
              <a:ext cx="2304256" cy="369332"/>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Отчетный год</a:t>
              </a:r>
            </a:p>
          </p:txBody>
        </p:sp>
      </p:grpSp>
      <p:sp>
        <p:nvSpPr>
          <p:cNvPr id="7" name="TextBox 6"/>
          <p:cNvSpPr txBox="1"/>
          <p:nvPr/>
        </p:nvSpPr>
        <p:spPr>
          <a:xfrm>
            <a:off x="2066679" y="4738247"/>
            <a:ext cx="3276364" cy="400110"/>
          </a:xfrm>
          <a:prstGeom prst="rect">
            <a:avLst/>
          </a:prstGeom>
          <a:noFill/>
        </p:spPr>
        <p:txBody>
          <a:bodyPr wrap="square" rtlCol="0">
            <a:spAutoFit/>
          </a:bodyPr>
          <a:lstStyle/>
          <a:p>
            <a:r>
              <a:rPr lang="ru-RU" sz="2000" b="1" dirty="0" smtClean="0">
                <a:latin typeface="Times New Roman" panose="02020603050405020304" pitchFamily="18" charset="0"/>
                <a:cs typeface="Times New Roman" panose="02020603050405020304" pitchFamily="18" charset="0"/>
              </a:rPr>
              <a:t>Предшествующие</a:t>
            </a:r>
            <a:r>
              <a:rPr lang="ru-RU" sz="2000" b="1" dirty="0" smtClean="0"/>
              <a:t> годы</a:t>
            </a:r>
            <a:endParaRPr lang="ru-RU" sz="2000" b="1" dirty="0"/>
          </a:p>
        </p:txBody>
      </p:sp>
      <p:sp>
        <p:nvSpPr>
          <p:cNvPr id="21" name="Равнобедренный треугольник 20">
            <a:extLst>
              <a:ext uri="{FF2B5EF4-FFF2-40B4-BE49-F238E27FC236}">
                <a16:creationId xmlns="" xmlns:a16="http://schemas.microsoft.com/office/drawing/2014/main" id="{29812E6A-B9F0-4842-BBA4-EA6027937040}"/>
              </a:ext>
            </a:extLst>
          </p:cNvPr>
          <p:cNvSpPr/>
          <p:nvPr/>
        </p:nvSpPr>
        <p:spPr>
          <a:xfrm rot="10800000">
            <a:off x="6045121" y="3423849"/>
            <a:ext cx="525318" cy="831272"/>
          </a:xfrm>
          <a:prstGeom prst="triangle">
            <a:avLst/>
          </a:prstGeom>
          <a:solidFill>
            <a:schemeClr val="accent2">
              <a:lumMod val="75000"/>
            </a:scheme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 name="TextBox 7"/>
          <p:cNvSpPr txBox="1"/>
          <p:nvPr/>
        </p:nvSpPr>
        <p:spPr>
          <a:xfrm>
            <a:off x="6510701" y="2107344"/>
            <a:ext cx="2186715" cy="1754326"/>
          </a:xfrm>
          <a:prstGeom prst="rect">
            <a:avLst/>
          </a:prstGeom>
          <a:noFill/>
        </p:spPr>
        <p:txBody>
          <a:bodyPr wrap="square" rtlCol="0">
            <a:spAutoFit/>
          </a:bodyPr>
          <a:lstStyle/>
          <a:p>
            <a:r>
              <a:rPr lang="ru-RU" b="1" dirty="0" smtClean="0">
                <a:latin typeface="Times New Roman" panose="02020603050405020304" pitchFamily="18" charset="0"/>
                <a:cs typeface="Times New Roman" panose="02020603050405020304" pitchFamily="18" charset="0"/>
              </a:rPr>
              <a:t>Изменение учетной политики, повлиявшее на показатели , предшествующих отчетных периодов </a:t>
            </a:r>
            <a:endParaRPr lang="ru-RU" b="1" dirty="0">
              <a:latin typeface="Times New Roman" panose="02020603050405020304" pitchFamily="18" charset="0"/>
              <a:cs typeface="Times New Roman" panose="02020603050405020304" pitchFamily="18" charset="0"/>
            </a:endParaRPr>
          </a:p>
        </p:txBody>
      </p:sp>
      <p:sp>
        <p:nvSpPr>
          <p:cNvPr id="9" name="Выгнутая влево стрелка 8"/>
          <p:cNvSpPr/>
          <p:nvPr/>
        </p:nvSpPr>
        <p:spPr>
          <a:xfrm rot="5400000">
            <a:off x="5668012" y="675045"/>
            <a:ext cx="2312596" cy="4870523"/>
          </a:xfrm>
          <a:prstGeom prst="curvedRightArrow">
            <a:avLst>
              <a:gd name="adj1" fmla="val 8068"/>
              <a:gd name="adj2" fmla="val 50000"/>
              <a:gd name="adj3" fmla="val 21528"/>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0" name="TextBox 9"/>
          <p:cNvSpPr txBox="1"/>
          <p:nvPr/>
        </p:nvSpPr>
        <p:spPr>
          <a:xfrm>
            <a:off x="5186266" y="1176988"/>
            <a:ext cx="1584288"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b="1" dirty="0" smtClean="0"/>
              <a:t>Изменяются входящие остатки</a:t>
            </a:r>
            <a:endParaRPr lang="ru-RU" b="1" dirty="0"/>
          </a:p>
        </p:txBody>
      </p:sp>
      <p:sp>
        <p:nvSpPr>
          <p:cNvPr id="11" name="Выгнутая влево стрелка 10"/>
          <p:cNvSpPr/>
          <p:nvPr/>
        </p:nvSpPr>
        <p:spPr>
          <a:xfrm rot="5400000">
            <a:off x="5166078" y="-2133810"/>
            <a:ext cx="993474" cy="7488833"/>
          </a:xfrm>
          <a:prstGeom prst="curved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5" name="TextBox 14"/>
          <p:cNvSpPr txBox="1"/>
          <p:nvPr/>
        </p:nvSpPr>
        <p:spPr>
          <a:xfrm>
            <a:off x="272481" y="2274041"/>
            <a:ext cx="4814629" cy="163121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2000" b="1" dirty="0" smtClean="0"/>
              <a:t>Корректируются сравнительные показатели за предшествующие годы, </a:t>
            </a:r>
            <a:r>
              <a:rPr lang="ru-RU" sz="2000" b="1" dirty="0" smtClean="0">
                <a:solidFill>
                  <a:srgbClr val="FF0000"/>
                </a:solidFill>
              </a:rPr>
              <a:t>но отражаются в отчетности отчетного года в </a:t>
            </a:r>
            <a:r>
              <a:rPr lang="ru-RU" sz="2000" b="1" dirty="0" err="1" smtClean="0">
                <a:solidFill>
                  <a:srgbClr val="FF0000"/>
                </a:solidFill>
              </a:rPr>
              <a:t>межотчетный</a:t>
            </a:r>
            <a:r>
              <a:rPr lang="ru-RU" sz="2000" b="1" dirty="0" smtClean="0">
                <a:solidFill>
                  <a:srgbClr val="FF0000"/>
                </a:solidFill>
              </a:rPr>
              <a:t> период через счет 0 40130 000</a:t>
            </a:r>
            <a:endParaRPr lang="ru-RU" sz="2000" b="1" dirty="0">
              <a:solidFill>
                <a:srgbClr val="FF0000"/>
              </a:solidFill>
            </a:endParaRPr>
          </a:p>
        </p:txBody>
      </p:sp>
      <p:sp>
        <p:nvSpPr>
          <p:cNvPr id="31" name="Равнобедренный треугольник 30">
            <a:extLst>
              <a:ext uri="{FF2B5EF4-FFF2-40B4-BE49-F238E27FC236}">
                <a16:creationId xmlns="" xmlns:a16="http://schemas.microsoft.com/office/drawing/2014/main" id="{29812E6A-B9F0-4842-BBA4-EA6027937040}"/>
              </a:ext>
            </a:extLst>
          </p:cNvPr>
          <p:cNvSpPr/>
          <p:nvPr/>
        </p:nvSpPr>
        <p:spPr>
          <a:xfrm rot="10800000">
            <a:off x="6036907" y="3431510"/>
            <a:ext cx="525318" cy="831272"/>
          </a:xfrm>
          <a:prstGeom prst="triangle">
            <a:avLst/>
          </a:prstGeom>
          <a:solidFill>
            <a:schemeClr val="accent2">
              <a:lumMod val="75000"/>
            </a:scheme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2" name="Равнобедренный треугольник 31">
            <a:extLst>
              <a:ext uri="{FF2B5EF4-FFF2-40B4-BE49-F238E27FC236}">
                <a16:creationId xmlns="" xmlns:a16="http://schemas.microsoft.com/office/drawing/2014/main" id="{29812E6A-B9F0-4842-BBA4-EA6027937040}"/>
              </a:ext>
            </a:extLst>
          </p:cNvPr>
          <p:cNvSpPr/>
          <p:nvPr/>
        </p:nvSpPr>
        <p:spPr>
          <a:xfrm rot="10800000">
            <a:off x="5391408" y="3436458"/>
            <a:ext cx="525318" cy="831272"/>
          </a:xfrm>
          <a:prstGeom prst="triangle">
            <a:avLst/>
          </a:prstGeom>
          <a:solidFill>
            <a:schemeClr val="accent2">
              <a:lumMod val="75000"/>
            </a:scheme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5" name="TextBox 34"/>
          <p:cNvSpPr txBox="1"/>
          <p:nvPr/>
        </p:nvSpPr>
        <p:spPr>
          <a:xfrm>
            <a:off x="4094904" y="5349973"/>
            <a:ext cx="1950215"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b="1" dirty="0" err="1" smtClean="0"/>
              <a:t>Межотчетный</a:t>
            </a:r>
            <a:r>
              <a:rPr lang="ru-RU" b="1" dirty="0" smtClean="0"/>
              <a:t> период</a:t>
            </a:r>
            <a:endParaRPr lang="ru-RU" b="1" dirty="0"/>
          </a:p>
        </p:txBody>
      </p:sp>
      <p:cxnSp>
        <p:nvCxnSpPr>
          <p:cNvPr id="37" name="Прямая со стрелкой 36"/>
          <p:cNvCxnSpPr/>
          <p:nvPr/>
        </p:nvCxnSpPr>
        <p:spPr>
          <a:xfrm flipV="1">
            <a:off x="5392143" y="4043781"/>
            <a:ext cx="591329" cy="127290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41538398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4515" y="0"/>
            <a:ext cx="8658584" cy="861774"/>
          </a:xfrm>
        </p:spPr>
        <p:txBody>
          <a:bodyPr/>
          <a:lstStyle/>
          <a:p>
            <a:pPr algn="ctr"/>
            <a:r>
              <a:rPr lang="ru-RU" sz="2800" b="0" dirty="0">
                <a:ln w="0"/>
                <a:solidFill>
                  <a:srgbClr val="7030A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Ретроспективное применение измененной учетной политики </a:t>
            </a:r>
            <a:endParaRPr lang="ru-RU" b="0" dirty="0">
              <a:ln w="0"/>
              <a:solidFill>
                <a:srgbClr val="7030A0"/>
              </a:solidFill>
              <a:effectLst>
                <a:outerShdw blurRad="38100" dist="19050" dir="2700000" algn="tl" rotWithShape="0">
                  <a:schemeClr val="dk1">
                    <a:alpha val="40000"/>
                  </a:schemeClr>
                </a:outerShdw>
              </a:effectLst>
            </a:endParaRPr>
          </a:p>
        </p:txBody>
      </p:sp>
      <p:sp>
        <p:nvSpPr>
          <p:cNvPr id="3" name="Текст 2"/>
          <p:cNvSpPr>
            <a:spLocks noGrp="1"/>
          </p:cNvSpPr>
          <p:nvPr>
            <p:ph type="body" idx="1"/>
          </p:nvPr>
        </p:nvSpPr>
        <p:spPr>
          <a:xfrm>
            <a:off x="272480" y="980728"/>
            <a:ext cx="9399152" cy="6153672"/>
          </a:xfrm>
        </p:spPr>
        <p:txBody>
          <a:bodyPr/>
          <a:lstStyle/>
          <a:p>
            <a:pPr marL="12700" marR="12700" indent="457200" algn="just">
              <a:spcAft>
                <a:spcPts val="0"/>
              </a:spcAft>
            </a:pPr>
            <a:r>
              <a:rPr lang="ru-RU" sz="2400" dirty="0" smtClean="0">
                <a:solidFill>
                  <a:srgbClr val="000000"/>
                </a:solidFill>
                <a:latin typeface="Times New Roman" panose="02020603050405020304" pitchFamily="18" charset="0"/>
                <a:ea typeface="Times New Roman" panose="02020603050405020304" pitchFamily="18" charset="0"/>
              </a:rPr>
              <a:t>Выполняется путем </a:t>
            </a:r>
            <a:r>
              <a:rPr lang="ru-RU" sz="2400" dirty="0">
                <a:solidFill>
                  <a:srgbClr val="000000"/>
                </a:solidFill>
                <a:latin typeface="Times New Roman" panose="02020603050405020304" pitchFamily="18" charset="0"/>
                <a:ea typeface="Times New Roman" panose="02020603050405020304" pitchFamily="18" charset="0"/>
              </a:rPr>
              <a:t>корректировки сравнительных показателей бухгалтерской (финансовой) отчетности за предшествующий год (годы</a:t>
            </a:r>
            <a:r>
              <a:rPr lang="ru-RU" sz="2400" dirty="0" smtClean="0">
                <a:solidFill>
                  <a:srgbClr val="000000"/>
                </a:solidFill>
                <a:latin typeface="Times New Roman" panose="02020603050405020304" pitchFamily="18" charset="0"/>
                <a:ea typeface="Times New Roman" panose="02020603050405020304" pitchFamily="18" charset="0"/>
              </a:rPr>
              <a:t>):</a:t>
            </a:r>
            <a:endParaRPr lang="ru-RU" sz="2400" dirty="0">
              <a:solidFill>
                <a:srgbClr val="000000"/>
              </a:solidFill>
              <a:latin typeface="Times New Roman" panose="02020603050405020304" pitchFamily="18" charset="0"/>
              <a:ea typeface="Times New Roman" panose="02020603050405020304" pitchFamily="18" charset="0"/>
            </a:endParaRPr>
          </a:p>
          <a:p>
            <a:pPr marL="12700" marR="12700" indent="457200" algn="just"/>
            <a:r>
              <a:rPr lang="ru-RU" sz="2400" b="1" dirty="0" smtClean="0">
                <a:solidFill>
                  <a:srgbClr val="FF0000"/>
                </a:solidFill>
                <a:latin typeface="Times New Roman" panose="02020603050405020304" pitchFamily="18" charset="0"/>
                <a:ea typeface="Times New Roman" panose="02020603050405020304" pitchFamily="18" charset="0"/>
              </a:rPr>
              <a:t>входящие </a:t>
            </a:r>
            <a:r>
              <a:rPr lang="ru-RU" sz="2400" b="1" dirty="0">
                <a:solidFill>
                  <a:srgbClr val="FF0000"/>
                </a:solidFill>
                <a:latin typeface="Times New Roman" panose="02020603050405020304" pitchFamily="18" charset="0"/>
                <a:ea typeface="Times New Roman" panose="02020603050405020304" pitchFamily="18" charset="0"/>
              </a:rPr>
              <a:t>остатки </a:t>
            </a:r>
            <a:r>
              <a:rPr lang="ru-RU" sz="2400" dirty="0">
                <a:solidFill>
                  <a:srgbClr val="000000"/>
                </a:solidFill>
                <a:latin typeface="Times New Roman" panose="02020603050405020304" pitchFamily="18" charset="0"/>
                <a:ea typeface="Times New Roman" panose="02020603050405020304" pitchFamily="18" charset="0"/>
              </a:rPr>
              <a:t>каждого показателя бухгалтерской (финансовой) отчетности, на которые повлияло изменение учетной </a:t>
            </a:r>
            <a:r>
              <a:rPr lang="ru-RU" sz="2400" dirty="0" smtClean="0">
                <a:solidFill>
                  <a:srgbClr val="000000"/>
                </a:solidFill>
                <a:latin typeface="Times New Roman" panose="02020603050405020304" pitchFamily="18" charset="0"/>
                <a:ea typeface="Times New Roman" panose="02020603050405020304" pitchFamily="18" charset="0"/>
              </a:rPr>
              <a:t>политики </a:t>
            </a:r>
            <a:r>
              <a:rPr lang="ru-RU" sz="2400" dirty="0">
                <a:solidFill>
                  <a:srgbClr val="000000"/>
                </a:solidFill>
                <a:latin typeface="Times New Roman" panose="02020603050405020304" pitchFamily="18" charset="0"/>
                <a:ea typeface="Times New Roman" panose="02020603050405020304" pitchFamily="18" charset="0"/>
              </a:rPr>
              <a:t>корректируются, начиная с наиболее раннего из представленных периодов </a:t>
            </a:r>
            <a:r>
              <a:rPr lang="ru-RU" sz="2400" dirty="0" smtClean="0">
                <a:solidFill>
                  <a:srgbClr val="000000"/>
                </a:solidFill>
                <a:latin typeface="Times New Roman" panose="02020603050405020304" pitchFamily="18" charset="0"/>
                <a:ea typeface="Times New Roman" panose="02020603050405020304" pitchFamily="18" charset="0"/>
              </a:rPr>
              <a:t>отчетности </a:t>
            </a:r>
          </a:p>
          <a:p>
            <a:pPr marL="12700" marR="12700" indent="457200" algn="just"/>
            <a:r>
              <a:rPr lang="ru-RU" sz="2400" b="1" dirty="0" smtClean="0">
                <a:solidFill>
                  <a:srgbClr val="FF0000"/>
                </a:solidFill>
                <a:latin typeface="Times New Roman" panose="02020603050405020304" pitchFamily="18" charset="0"/>
                <a:ea typeface="Times New Roman" panose="02020603050405020304" pitchFamily="18" charset="0"/>
              </a:rPr>
              <a:t>сравнительные </a:t>
            </a:r>
            <a:r>
              <a:rPr lang="ru-RU" sz="2400" b="1" dirty="0">
                <a:solidFill>
                  <a:srgbClr val="FF0000"/>
                </a:solidFill>
                <a:latin typeface="Times New Roman" panose="02020603050405020304" pitchFamily="18" charset="0"/>
                <a:ea typeface="Times New Roman" panose="02020603050405020304" pitchFamily="18" charset="0"/>
              </a:rPr>
              <a:t>показатели </a:t>
            </a:r>
            <a:r>
              <a:rPr lang="ru-RU" sz="2400" dirty="0">
                <a:solidFill>
                  <a:srgbClr val="000000"/>
                </a:solidFill>
                <a:latin typeface="Times New Roman" panose="02020603050405020304" pitchFamily="18" charset="0"/>
                <a:ea typeface="Times New Roman" panose="02020603050405020304" pitchFamily="18" charset="0"/>
              </a:rPr>
              <a:t>раскрываются для каждого представленного периода, как если бы новая учетная политика применялась </a:t>
            </a:r>
            <a:r>
              <a:rPr lang="ru-RU" sz="2400" dirty="0" smtClean="0">
                <a:solidFill>
                  <a:srgbClr val="000000"/>
                </a:solidFill>
                <a:latin typeface="Times New Roman" panose="02020603050405020304" pitchFamily="18" charset="0"/>
                <a:ea typeface="Times New Roman" panose="02020603050405020304" pitchFamily="18" charset="0"/>
              </a:rPr>
              <a:t>всегда</a:t>
            </a:r>
            <a:endParaRPr lang="ru-RU" sz="2400" dirty="0">
              <a:latin typeface="Times New Roman" panose="02020603050405020304" pitchFamily="18" charset="0"/>
              <a:ea typeface="Times New Roman" panose="02020603050405020304" pitchFamily="18" charset="0"/>
            </a:endParaRPr>
          </a:p>
          <a:p>
            <a:pPr marR="12700" lvl="0" indent="450215" algn="just"/>
            <a:r>
              <a:rPr lang="ru-RU" sz="2400" b="1" dirty="0">
                <a:solidFill>
                  <a:srgbClr val="FF0000"/>
                </a:solidFill>
                <a:latin typeface="Times New Roman" panose="02020603050405020304" pitchFamily="18" charset="0"/>
                <a:ea typeface="Times New Roman" panose="02020603050405020304" pitchFamily="18" charset="0"/>
              </a:rPr>
              <a:t>Суммы корректировок сравнительных показателей </a:t>
            </a:r>
            <a:r>
              <a:rPr lang="ru-RU" sz="2400" dirty="0">
                <a:solidFill>
                  <a:srgbClr val="000000"/>
                </a:solidFill>
                <a:latin typeface="Times New Roman" panose="02020603050405020304" pitchFamily="18" charset="0"/>
                <a:ea typeface="Times New Roman" panose="02020603050405020304" pitchFamily="18" charset="0"/>
              </a:rPr>
              <a:t>отражаются в периоде, в котором произошло изменение учетной политики, с применением корреспонденций в </a:t>
            </a:r>
            <a:r>
              <a:rPr lang="ru-RU" sz="2400" b="1" dirty="0" err="1">
                <a:solidFill>
                  <a:srgbClr val="000000"/>
                </a:solidFill>
                <a:latin typeface="Times New Roman" panose="02020603050405020304" pitchFamily="18" charset="0"/>
                <a:ea typeface="Times New Roman" panose="02020603050405020304" pitchFamily="18" charset="0"/>
              </a:rPr>
              <a:t>межотчетный</a:t>
            </a:r>
            <a:r>
              <a:rPr lang="ru-RU" sz="2400" b="1" dirty="0">
                <a:solidFill>
                  <a:srgbClr val="000000"/>
                </a:solidFill>
                <a:latin typeface="Times New Roman" panose="02020603050405020304" pitchFamily="18" charset="0"/>
                <a:ea typeface="Times New Roman" panose="02020603050405020304" pitchFamily="18" charset="0"/>
              </a:rPr>
              <a:t> период </a:t>
            </a:r>
            <a:r>
              <a:rPr lang="ru-RU" sz="2400" dirty="0">
                <a:solidFill>
                  <a:srgbClr val="000000"/>
                </a:solidFill>
                <a:latin typeface="Times New Roman" panose="02020603050405020304" pitchFamily="18" charset="0"/>
                <a:ea typeface="Times New Roman" panose="02020603050405020304" pitchFamily="18" charset="0"/>
              </a:rPr>
              <a:t>со счетом 040130000</a:t>
            </a:r>
            <a:r>
              <a:rPr lang="ru-RU" sz="2400" dirty="0">
                <a:solidFill>
                  <a:prstClr val="black"/>
                </a:solidFill>
                <a:latin typeface="Times New Roman" panose="02020603050405020304" pitchFamily="18" charset="0"/>
                <a:ea typeface="Times New Roman" panose="02020603050405020304" pitchFamily="18" charset="0"/>
              </a:rPr>
              <a:t> «</a:t>
            </a:r>
            <a:r>
              <a:rPr lang="ru-RU" sz="2400" dirty="0">
                <a:solidFill>
                  <a:srgbClr val="000000"/>
                </a:solidFill>
                <a:latin typeface="Times New Roman" panose="02020603050405020304" pitchFamily="18" charset="0"/>
                <a:ea typeface="Times New Roman" panose="02020603050405020304" pitchFamily="18" charset="0"/>
              </a:rPr>
              <a:t>Финансовый результат прошлых отчетных периодов»</a:t>
            </a:r>
            <a:endParaRPr lang="ru-RU" sz="2400" dirty="0">
              <a:solidFill>
                <a:prstClr val="black"/>
              </a:solidFill>
              <a:latin typeface="Times New Roman" panose="02020603050405020304" pitchFamily="18" charset="0"/>
              <a:ea typeface="Times New Roman" panose="02020603050405020304" pitchFamily="18" charset="0"/>
            </a:endParaRPr>
          </a:p>
          <a:p>
            <a:pPr marL="12700" marR="12700" indent="457200" algn="just">
              <a:spcAft>
                <a:spcPts val="0"/>
              </a:spcAft>
            </a:pPr>
            <a:endParaRPr lang="ru-RU" sz="2400" dirty="0">
              <a:latin typeface="Times New Roman" panose="02020603050405020304" pitchFamily="18" charset="0"/>
              <a:ea typeface="Times New Roman" panose="02020603050405020304" pitchFamily="18" charset="0"/>
            </a:endParaRPr>
          </a:p>
          <a:p>
            <a:endParaRPr lang="ru-RU" dirty="0"/>
          </a:p>
        </p:txBody>
      </p:sp>
      <p:sp>
        <p:nvSpPr>
          <p:cNvPr id="4" name="Номер слайда 3"/>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39</a:t>
            </a:fld>
            <a:endParaRPr lang="ru-RU" spc="-4" dirty="0">
              <a:latin typeface="Arial"/>
              <a:cs typeface="Arial"/>
            </a:endParaRPr>
          </a:p>
        </p:txBody>
      </p:sp>
    </p:spTree>
    <p:extLst>
      <p:ext uri="{BB962C8B-B14F-4D97-AF65-F5344CB8AC3E}">
        <p14:creationId xmlns:p14="http://schemas.microsoft.com/office/powerpoint/2010/main" xmlns="" val="3196366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907229" y="116633"/>
            <a:ext cx="8258238"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2800" kern="0" dirty="0">
                <a:solidFill>
                  <a:srgbClr val="000000"/>
                </a:solidFill>
                <a:latin typeface="Times New Roman" panose="02020603050405020304" pitchFamily="18" charset="0"/>
                <a:ea typeface="Times New Roman" panose="02020603050405020304" pitchFamily="18" charset="0"/>
                <a:cs typeface="Times New Roman"/>
              </a:rPr>
              <a:t>СГС «Учетная политика, оценочные значения и ошибки» </a:t>
            </a:r>
            <a:r>
              <a:rPr lang="ru-RU" sz="2800" kern="0" dirty="0" smtClean="0">
                <a:solidFill>
                  <a:srgbClr val="000000"/>
                </a:solidFill>
                <a:latin typeface="Times New Roman" panose="02020603050405020304" pitchFamily="18" charset="0"/>
                <a:ea typeface="Times New Roman" panose="02020603050405020304" pitchFamily="18" charset="0"/>
                <a:cs typeface="Times New Roman"/>
              </a:rPr>
              <a:t>устанавливает</a:t>
            </a:r>
            <a:endParaRPr lang="ru-RU" sz="2800" dirty="0">
              <a:solidFill>
                <a:prstClr val="black"/>
              </a:solidFill>
            </a:endParaRPr>
          </a:p>
        </p:txBody>
      </p:sp>
      <p:sp>
        <p:nvSpPr>
          <p:cNvPr id="7" name="TextBox 6"/>
          <p:cNvSpPr txBox="1"/>
          <p:nvPr/>
        </p:nvSpPr>
        <p:spPr>
          <a:xfrm>
            <a:off x="242342" y="1411257"/>
            <a:ext cx="3504354" cy="400110"/>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marR="12700">
              <a:buClr>
                <a:srgbClr val="000000"/>
              </a:buClr>
              <a:buSzPts val="1400"/>
            </a:pPr>
            <a:r>
              <a:rPr lang="ru-RU" sz="2000" b="1" dirty="0">
                <a:solidFill>
                  <a:srgbClr val="000000"/>
                </a:solidFill>
                <a:latin typeface="Times New Roman" panose="02020603050405020304" pitchFamily="18" charset="0"/>
                <a:ea typeface="Times New Roman" panose="02020603050405020304" pitchFamily="18" charset="0"/>
              </a:rPr>
              <a:t>Единые </a:t>
            </a:r>
            <a:r>
              <a:rPr lang="ru-RU" sz="2000" b="1" dirty="0" smtClean="0">
                <a:solidFill>
                  <a:srgbClr val="000000"/>
                </a:solidFill>
                <a:latin typeface="Times New Roman" panose="02020603050405020304" pitchFamily="18" charset="0"/>
                <a:ea typeface="Times New Roman" panose="02020603050405020304" pitchFamily="18" charset="0"/>
              </a:rPr>
              <a:t>требования</a:t>
            </a:r>
            <a:endParaRPr lang="ru-RU" dirty="0">
              <a:solidFill>
                <a:prstClr val="black"/>
              </a:solidFill>
            </a:endParaRPr>
          </a:p>
        </p:txBody>
      </p:sp>
      <p:sp>
        <p:nvSpPr>
          <p:cNvPr id="8" name="TextBox 7"/>
          <p:cNvSpPr txBox="1"/>
          <p:nvPr/>
        </p:nvSpPr>
        <p:spPr>
          <a:xfrm>
            <a:off x="35738" y="3062525"/>
            <a:ext cx="2188211"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dirty="0">
                <a:solidFill>
                  <a:srgbClr val="000000"/>
                </a:solidFill>
                <a:latin typeface="Times New Roman" panose="02020603050405020304" pitchFamily="18" charset="0"/>
                <a:ea typeface="Times New Roman" panose="02020603050405020304" pitchFamily="18" charset="0"/>
              </a:rPr>
              <a:t>к </a:t>
            </a:r>
            <a:r>
              <a:rPr lang="ru-RU" dirty="0" smtClean="0">
                <a:solidFill>
                  <a:srgbClr val="000000"/>
                </a:solidFill>
                <a:latin typeface="Times New Roman" panose="02020603050405020304" pitchFamily="18" charset="0"/>
                <a:ea typeface="Times New Roman" panose="02020603050405020304" pitchFamily="18" charset="0"/>
              </a:rPr>
              <a:t>формированию</a:t>
            </a:r>
            <a:endParaRPr lang="ru-RU" dirty="0">
              <a:solidFill>
                <a:prstClr val="black"/>
              </a:solidFill>
            </a:endParaRPr>
          </a:p>
        </p:txBody>
      </p:sp>
      <p:sp>
        <p:nvSpPr>
          <p:cNvPr id="10" name="TextBox 9"/>
          <p:cNvSpPr txBox="1"/>
          <p:nvPr/>
        </p:nvSpPr>
        <p:spPr>
          <a:xfrm>
            <a:off x="1110590" y="3611491"/>
            <a:ext cx="1767857"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dirty="0">
                <a:solidFill>
                  <a:srgbClr val="000000"/>
                </a:solidFill>
                <a:latin typeface="Times New Roman" panose="02020603050405020304" pitchFamily="18" charset="0"/>
                <a:ea typeface="Times New Roman" panose="02020603050405020304" pitchFamily="18" charset="0"/>
              </a:rPr>
              <a:t>утверждению</a:t>
            </a:r>
            <a:endParaRPr lang="ru-RU" dirty="0">
              <a:solidFill>
                <a:prstClr val="black"/>
              </a:solidFill>
            </a:endParaRPr>
          </a:p>
        </p:txBody>
      </p:sp>
      <p:sp>
        <p:nvSpPr>
          <p:cNvPr id="14" name="TextBox 13"/>
          <p:cNvSpPr txBox="1"/>
          <p:nvPr/>
        </p:nvSpPr>
        <p:spPr>
          <a:xfrm>
            <a:off x="2263480" y="4158142"/>
            <a:ext cx="1499551"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dirty="0">
                <a:solidFill>
                  <a:srgbClr val="000000"/>
                </a:solidFill>
                <a:latin typeface="Times New Roman" panose="02020603050405020304" pitchFamily="18" charset="0"/>
                <a:ea typeface="Times New Roman" panose="02020603050405020304" pitchFamily="18" charset="0"/>
              </a:rPr>
              <a:t>изменению учетной политики</a:t>
            </a:r>
            <a:endParaRPr lang="ru-RU" dirty="0">
              <a:solidFill>
                <a:prstClr val="black"/>
              </a:solidFill>
            </a:endParaRPr>
          </a:p>
        </p:txBody>
      </p:sp>
      <p:cxnSp>
        <p:nvCxnSpPr>
          <p:cNvPr id="16" name="Прямая со стрелкой 15"/>
          <p:cNvCxnSpPr/>
          <p:nvPr/>
        </p:nvCxnSpPr>
        <p:spPr>
          <a:xfrm flipH="1">
            <a:off x="907230" y="1894383"/>
            <a:ext cx="1094949" cy="112636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9" name="Прямая со стрелкой 18"/>
          <p:cNvCxnSpPr/>
          <p:nvPr/>
        </p:nvCxnSpPr>
        <p:spPr>
          <a:xfrm>
            <a:off x="1994519" y="1948897"/>
            <a:ext cx="844384" cy="166173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5" name="Прямая со стрелкой 24"/>
          <p:cNvCxnSpPr/>
          <p:nvPr/>
        </p:nvCxnSpPr>
        <p:spPr>
          <a:xfrm>
            <a:off x="2044379" y="1894383"/>
            <a:ext cx="1718652" cy="221628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8" name="TextBox 27"/>
          <p:cNvSpPr txBox="1"/>
          <p:nvPr/>
        </p:nvSpPr>
        <p:spPr>
          <a:xfrm>
            <a:off x="5577069" y="1411257"/>
            <a:ext cx="3588399" cy="1323439"/>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sz="2000" b="1" dirty="0" smtClean="0">
                <a:solidFill>
                  <a:srgbClr val="000000"/>
                </a:solidFill>
                <a:latin typeface="Times New Roman" panose="02020603050405020304" pitchFamily="18" charset="0"/>
                <a:ea typeface="Times New Roman" panose="02020603050405020304" pitchFamily="18" charset="0"/>
              </a:rPr>
              <a:t>Единые правила </a:t>
            </a:r>
            <a:r>
              <a:rPr lang="ru-RU" sz="2000" dirty="0">
                <a:solidFill>
                  <a:srgbClr val="000000"/>
                </a:solidFill>
                <a:latin typeface="Times New Roman" panose="02020603050405020304" pitchFamily="18" charset="0"/>
                <a:ea typeface="Times New Roman" panose="02020603050405020304" pitchFamily="18" charset="0"/>
              </a:rPr>
              <a:t>отражения в бухгалтерской (финансовой) </a:t>
            </a:r>
            <a:r>
              <a:rPr lang="ru-RU" sz="2000" dirty="0" smtClean="0">
                <a:solidFill>
                  <a:srgbClr val="000000"/>
                </a:solidFill>
                <a:latin typeface="Times New Roman" panose="02020603050405020304" pitchFamily="18" charset="0"/>
                <a:ea typeface="Times New Roman" panose="02020603050405020304" pitchFamily="18" charset="0"/>
              </a:rPr>
              <a:t>отчетности</a:t>
            </a:r>
          </a:p>
          <a:p>
            <a:endParaRPr lang="ru-RU" sz="2000" dirty="0">
              <a:solidFill>
                <a:prstClr val="black"/>
              </a:solidFill>
            </a:endParaRPr>
          </a:p>
        </p:txBody>
      </p:sp>
      <p:sp>
        <p:nvSpPr>
          <p:cNvPr id="29" name="TextBox 28"/>
          <p:cNvSpPr txBox="1"/>
          <p:nvPr/>
        </p:nvSpPr>
        <p:spPr>
          <a:xfrm>
            <a:off x="4406940" y="3036371"/>
            <a:ext cx="2730303"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dirty="0">
                <a:solidFill>
                  <a:srgbClr val="000000"/>
                </a:solidFill>
                <a:latin typeface="Times New Roman" panose="02020603050405020304" pitchFamily="18" charset="0"/>
                <a:ea typeface="Times New Roman" panose="02020603050405020304" pitchFamily="18" charset="0"/>
              </a:rPr>
              <a:t>последствий изменения учетной политики</a:t>
            </a:r>
            <a:endParaRPr lang="ru-RU" dirty="0">
              <a:solidFill>
                <a:prstClr val="black"/>
              </a:solidFill>
            </a:endParaRPr>
          </a:p>
        </p:txBody>
      </p:sp>
      <p:sp>
        <p:nvSpPr>
          <p:cNvPr id="31" name="TextBox 30"/>
          <p:cNvSpPr txBox="1"/>
          <p:nvPr/>
        </p:nvSpPr>
        <p:spPr>
          <a:xfrm>
            <a:off x="4895848" y="4291652"/>
            <a:ext cx="3064750" cy="50270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marR="12700" indent="469900" algn="just">
              <a:lnSpc>
                <a:spcPts val="1620"/>
              </a:lnSpc>
            </a:pPr>
            <a:r>
              <a:rPr lang="ru-RU" dirty="0">
                <a:solidFill>
                  <a:srgbClr val="000000"/>
                </a:solidFill>
                <a:latin typeface="Times New Roman" panose="02020603050405020304" pitchFamily="18" charset="0"/>
                <a:ea typeface="Times New Roman" panose="02020603050405020304" pitchFamily="18" charset="0"/>
              </a:rPr>
              <a:t>последствий изменения </a:t>
            </a:r>
            <a:endParaRPr lang="ru-RU" dirty="0" smtClean="0">
              <a:solidFill>
                <a:srgbClr val="000000"/>
              </a:solidFill>
              <a:latin typeface="Times New Roman" panose="02020603050405020304" pitchFamily="18" charset="0"/>
              <a:ea typeface="Times New Roman" panose="02020603050405020304" pitchFamily="18" charset="0"/>
            </a:endParaRPr>
          </a:p>
          <a:p>
            <a:pPr marR="12700" indent="469900" algn="just">
              <a:lnSpc>
                <a:spcPts val="1620"/>
              </a:lnSpc>
            </a:pPr>
            <a:r>
              <a:rPr lang="ru-RU" dirty="0" smtClean="0">
                <a:solidFill>
                  <a:srgbClr val="000000"/>
                </a:solidFill>
                <a:latin typeface="Times New Roman" panose="02020603050405020304" pitchFamily="18" charset="0"/>
                <a:ea typeface="Times New Roman" panose="02020603050405020304" pitchFamily="18" charset="0"/>
              </a:rPr>
              <a:t>оценочных </a:t>
            </a:r>
            <a:r>
              <a:rPr lang="ru-RU" dirty="0">
                <a:solidFill>
                  <a:srgbClr val="000000"/>
                </a:solidFill>
                <a:latin typeface="Times New Roman" panose="02020603050405020304" pitchFamily="18" charset="0"/>
                <a:ea typeface="Times New Roman" panose="02020603050405020304" pitchFamily="18" charset="0"/>
              </a:rPr>
              <a:t>значений</a:t>
            </a:r>
            <a:endParaRPr lang="ru-RU" dirty="0">
              <a:solidFill>
                <a:prstClr val="black"/>
              </a:solidFill>
            </a:endParaRPr>
          </a:p>
        </p:txBody>
      </p:sp>
      <p:sp>
        <p:nvSpPr>
          <p:cNvPr id="32" name="TextBox 31"/>
          <p:cNvSpPr txBox="1"/>
          <p:nvPr/>
        </p:nvSpPr>
        <p:spPr>
          <a:xfrm>
            <a:off x="7458204" y="5025212"/>
            <a:ext cx="2265557"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dirty="0">
                <a:solidFill>
                  <a:srgbClr val="000000"/>
                </a:solidFill>
                <a:latin typeface="Times New Roman" panose="02020603050405020304" pitchFamily="18" charset="0"/>
                <a:ea typeface="Times New Roman" panose="02020603050405020304" pitchFamily="18" charset="0"/>
              </a:rPr>
              <a:t>исправлений ошибок</a:t>
            </a:r>
            <a:endParaRPr lang="ru-RU" dirty="0">
              <a:solidFill>
                <a:prstClr val="black"/>
              </a:solidFill>
            </a:endParaRPr>
          </a:p>
        </p:txBody>
      </p:sp>
      <p:cxnSp>
        <p:nvCxnSpPr>
          <p:cNvPr id="47" name="Прямая со стрелкой 46"/>
          <p:cNvCxnSpPr>
            <a:stCxn id="28" idx="2"/>
          </p:cNvCxnSpPr>
          <p:nvPr/>
        </p:nvCxnSpPr>
        <p:spPr>
          <a:xfrm flipH="1">
            <a:off x="6396161" y="2734696"/>
            <a:ext cx="975108" cy="28448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9" name="Прямая со стрелкой 48"/>
          <p:cNvCxnSpPr/>
          <p:nvPr/>
        </p:nvCxnSpPr>
        <p:spPr>
          <a:xfrm>
            <a:off x="7371269" y="2659264"/>
            <a:ext cx="320960" cy="165917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1" name="Прямая со стрелкой 50"/>
          <p:cNvCxnSpPr>
            <a:stCxn id="28" idx="2"/>
          </p:cNvCxnSpPr>
          <p:nvPr/>
        </p:nvCxnSpPr>
        <p:spPr>
          <a:xfrm>
            <a:off x="7371269" y="2734697"/>
            <a:ext cx="1774607" cy="228232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3" name="Прямая со стрелкой 52"/>
          <p:cNvCxnSpPr>
            <a:stCxn id="5" idx="2"/>
          </p:cNvCxnSpPr>
          <p:nvPr/>
        </p:nvCxnSpPr>
        <p:spPr>
          <a:xfrm flipH="1">
            <a:off x="3419844" y="1070739"/>
            <a:ext cx="1616505" cy="25624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5" name="Прямая со стрелкой 54"/>
          <p:cNvCxnSpPr/>
          <p:nvPr/>
        </p:nvCxnSpPr>
        <p:spPr>
          <a:xfrm>
            <a:off x="5047995" y="1070739"/>
            <a:ext cx="1780075" cy="34051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 name="Номер слайда 1"/>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4</a:t>
            </a:fld>
            <a:endParaRPr lang="ru-RU" spc="-4" dirty="0">
              <a:latin typeface="Arial"/>
              <a:cs typeface="Arial"/>
            </a:endParaRPr>
          </a:p>
        </p:txBody>
      </p:sp>
    </p:spTree>
    <p:extLst>
      <p:ext uri="{BB962C8B-B14F-4D97-AF65-F5344CB8AC3E}">
        <p14:creationId xmlns:p14="http://schemas.microsoft.com/office/powerpoint/2010/main" xmlns="" val="42493909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idx="1"/>
            <p:extLst>
              <p:ext uri="{D42A27DB-BD31-4B8C-83A1-F6EECF244321}">
                <p14:modId xmlns:p14="http://schemas.microsoft.com/office/powerpoint/2010/main" xmlns="" val="2167628859"/>
              </p:ext>
            </p:extLst>
          </p:nvPr>
        </p:nvGraphicFramePr>
        <p:xfrm>
          <a:off x="350489" y="274632"/>
          <a:ext cx="9060283" cy="6329442"/>
        </p:xfrm>
        <a:graphic>
          <a:graphicData uri="http://schemas.openxmlformats.org/drawingml/2006/table">
            <a:tbl>
              <a:tblPr>
                <a:tableStyleId>{5C22544A-7EE6-4342-B048-85BDC9FD1C3A}</a:tableStyleId>
              </a:tblPr>
              <a:tblGrid>
                <a:gridCol w="4056451"/>
                <a:gridCol w="521713"/>
                <a:gridCol w="1038461"/>
                <a:gridCol w="415199"/>
                <a:gridCol w="605692"/>
                <a:gridCol w="605692"/>
                <a:gridCol w="605692"/>
                <a:gridCol w="605692"/>
                <a:gridCol w="423984"/>
                <a:gridCol w="60569"/>
                <a:gridCol w="60569"/>
                <a:gridCol w="60569"/>
              </a:tblGrid>
              <a:tr h="180602">
                <a:tc gridSpan="9">
                  <a:txBody>
                    <a:bodyPr/>
                    <a:lstStyle/>
                    <a:p>
                      <a:pPr algn="ctr" fontAlgn="b"/>
                      <a:r>
                        <a:rPr lang="ru-RU" sz="2000" u="none" strike="noStrike" dirty="0">
                          <a:effectLst/>
                        </a:rPr>
                        <a:t>1. Изменение остатков валюты </a:t>
                      </a:r>
                      <a:r>
                        <a:rPr lang="ru-RU" sz="2000" u="none" strike="noStrike" dirty="0" smtClean="0">
                          <a:effectLst/>
                        </a:rPr>
                        <a:t>баланса (ф. 0503173)</a:t>
                      </a:r>
                      <a:endParaRPr lang="ru-RU" sz="2000" b="1"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ru-RU" sz="1200" b="1" i="0" u="none" strike="noStrike" dirty="0">
                        <a:effectLst/>
                        <a:latin typeface="Arial" panose="020B0604020202020204" pitchFamily="34" charset="0"/>
                      </a:endParaRPr>
                    </a:p>
                  </a:txBody>
                  <a:tcPr marL="6985" marR="6985" marT="6985"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pPr algn="l" fontAlgn="b"/>
                      <a:endParaRPr lang="ru-RU" sz="800" b="1"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ru-RU" sz="800" b="1" i="0" u="none" strike="noStrike">
                        <a:effectLst/>
                        <a:latin typeface="Arial" panose="020B0604020202020204" pitchFamily="34" charset="0"/>
                      </a:endParaRPr>
                    </a:p>
                  </a:txBody>
                  <a:tcPr marL="7567" marR="7567" marT="6985" marB="0" anchor="b">
                    <a:lnB w="12700" cap="flat" cmpd="sng" algn="ctr">
                      <a:solidFill>
                        <a:schemeClr val="tx1"/>
                      </a:solidFill>
                      <a:prstDash val="solid"/>
                      <a:round/>
                      <a:headEnd type="none" w="med" len="med"/>
                      <a:tailEnd type="none" w="med" len="med"/>
                    </a:lnB>
                  </a:tcPr>
                </a:tc>
                <a:tc>
                  <a:txBody>
                    <a:bodyPr/>
                    <a:lstStyle/>
                    <a:p>
                      <a:pPr algn="l" fontAlgn="b"/>
                      <a:endParaRPr lang="ru-RU" sz="800" b="1" i="0" u="none" strike="noStrike">
                        <a:effectLst/>
                        <a:latin typeface="Arial" panose="020B0604020202020204" pitchFamily="34" charset="0"/>
                      </a:endParaRPr>
                    </a:p>
                  </a:txBody>
                  <a:tcPr marL="7567" marR="7567" marT="6985" marB="0" anchor="b">
                    <a:lnB w="12700" cap="flat" cmpd="sng" algn="ctr">
                      <a:solidFill>
                        <a:schemeClr val="tx1"/>
                      </a:solidFill>
                      <a:prstDash val="solid"/>
                      <a:round/>
                      <a:headEnd type="none" w="med" len="med"/>
                      <a:tailEnd type="none" w="med" len="med"/>
                    </a:lnB>
                  </a:tcPr>
                </a:tc>
                <a:tc>
                  <a:txBody>
                    <a:bodyPr/>
                    <a:lstStyle/>
                    <a:p>
                      <a:pPr algn="l" fontAlgn="b"/>
                      <a:endParaRPr lang="ru-RU" sz="800" b="1" i="0" u="none" strike="noStrike">
                        <a:effectLst/>
                        <a:latin typeface="Arial" panose="020B0604020202020204" pitchFamily="34" charset="0"/>
                      </a:endParaRPr>
                    </a:p>
                  </a:txBody>
                  <a:tcPr marL="7567" marR="7567" marT="6985" marB="0" anchor="b">
                    <a:lnB w="12700" cap="flat" cmpd="sng" algn="ctr">
                      <a:solidFill>
                        <a:schemeClr val="tx1"/>
                      </a:solidFill>
                      <a:prstDash val="solid"/>
                      <a:round/>
                      <a:headEnd type="none" w="med" len="med"/>
                      <a:tailEnd type="none" w="med" len="med"/>
                    </a:lnB>
                  </a:tcPr>
                </a:tc>
              </a:tr>
              <a:tr h="346757">
                <a:tc rowSpan="2">
                  <a:txBody>
                    <a:bodyPr/>
                    <a:lstStyle/>
                    <a:p>
                      <a:pPr algn="ctr" fontAlgn="ctr"/>
                      <a:r>
                        <a:rPr lang="ru-RU" sz="1600" u="none" strike="noStrike" dirty="0">
                          <a:effectLst/>
                        </a:rPr>
                        <a:t>А К Т И В</a:t>
                      </a: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ru-RU" sz="1600" u="none" strike="noStrike" dirty="0">
                          <a:effectLst/>
                        </a:rPr>
                        <a:t>Код строки</a:t>
                      </a: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ru-RU" sz="1600" u="none" strike="noStrike" dirty="0">
                          <a:effectLst/>
                        </a:rPr>
                        <a:t>Сумма изменений, всего (</a:t>
                      </a:r>
                      <a:r>
                        <a:rPr lang="ru-RU" sz="1600" u="none" strike="noStrike" dirty="0" err="1">
                          <a:effectLst/>
                        </a:rPr>
                        <a:t>руб</a:t>
                      </a:r>
                      <a:r>
                        <a:rPr lang="ru-RU" sz="1600" u="none" strike="noStrike" dirty="0">
                          <a:effectLst/>
                        </a:rPr>
                        <a:t>)</a:t>
                      </a:r>
                      <a:br>
                        <a:rPr lang="ru-RU" sz="1600" u="none" strike="noStrike" dirty="0">
                          <a:effectLst/>
                        </a:rPr>
                      </a:br>
                      <a:r>
                        <a:rPr lang="ru-RU" sz="1600" u="none" strike="noStrike" dirty="0">
                          <a:effectLst/>
                        </a:rPr>
                        <a:t>сумма гр.4-9</a:t>
                      </a: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9">
                  <a:txBody>
                    <a:bodyPr/>
                    <a:lstStyle/>
                    <a:p>
                      <a:pPr algn="ctr" fontAlgn="ctr"/>
                      <a:r>
                        <a:rPr lang="ru-RU" sz="1600" u="none" strike="noStrike" dirty="0">
                          <a:effectLst/>
                        </a:rPr>
                        <a:t>в том числе по кодам </a:t>
                      </a:r>
                      <a:r>
                        <a:rPr lang="ru-RU" sz="1600" u="none" strike="noStrike" dirty="0" smtClean="0">
                          <a:effectLst/>
                        </a:rPr>
                        <a:t>причин</a:t>
                      </a:r>
                    </a:p>
                    <a:p>
                      <a:pPr algn="ctr" fontAlgn="ctr"/>
                      <a:r>
                        <a:rPr lang="ru-RU" sz="1600" u="none" strike="noStrike" dirty="0" smtClean="0">
                          <a:effectLst/>
                        </a:rPr>
                        <a:t> </a:t>
                      </a:r>
                      <a:r>
                        <a:rPr lang="ru-RU" sz="1600" u="none" strike="noStrike" dirty="0">
                          <a:effectLst/>
                        </a:rPr>
                        <a:t>(</a:t>
                      </a:r>
                      <a:r>
                        <a:rPr lang="ru-RU" sz="1600" u="none" strike="noStrike" dirty="0" err="1">
                          <a:effectLst/>
                        </a:rPr>
                        <a:t>руб</a:t>
                      </a:r>
                      <a:r>
                        <a:rPr lang="ru-RU" sz="1600" u="none" strike="noStrike" dirty="0">
                          <a:effectLst/>
                        </a:rPr>
                        <a:t>)</a:t>
                      </a: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6956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600" u="none" strike="noStrike" dirty="0">
                          <a:effectLst/>
                        </a:rPr>
                        <a:t>01</a:t>
                      </a: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02</a:t>
                      </a: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03</a:t>
                      </a: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600" u="none" strike="noStrike" dirty="0">
                          <a:effectLst/>
                        </a:rPr>
                        <a:t>04</a:t>
                      </a: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05</a:t>
                      </a:r>
                      <a:endParaRPr lang="ru-RU" sz="1600" b="0" i="0" u="none" strike="noStrike">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ctr"/>
                      <a:r>
                        <a:rPr lang="ru-RU" sz="1600" u="none" strike="noStrike" dirty="0">
                          <a:effectLst/>
                        </a:rPr>
                        <a:t>06</a:t>
                      </a: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192614">
                <a:tc>
                  <a:txBody>
                    <a:bodyPr/>
                    <a:lstStyle/>
                    <a:p>
                      <a:pPr algn="ctr" fontAlgn="ctr"/>
                      <a:r>
                        <a:rPr lang="ru-RU" sz="1200" b="1" u="none" strike="noStrike">
                          <a:effectLst/>
                        </a:rPr>
                        <a:t>1</a:t>
                      </a:r>
                      <a:endParaRPr lang="ru-RU" sz="1200" b="1" i="0" u="none" strike="noStrike">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1" u="none" strike="noStrike">
                          <a:effectLst/>
                        </a:rPr>
                        <a:t>2</a:t>
                      </a:r>
                      <a:endParaRPr lang="ru-RU" sz="1200" b="1" i="0" u="none" strike="noStrike">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1" u="none" strike="noStrike">
                          <a:effectLst/>
                        </a:rPr>
                        <a:t>3</a:t>
                      </a:r>
                      <a:endParaRPr lang="ru-RU" sz="1200" b="1" i="0" u="none" strike="noStrike">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1" u="none" strike="noStrike" dirty="0">
                          <a:effectLst/>
                        </a:rPr>
                        <a:t>4</a:t>
                      </a:r>
                      <a:endParaRPr lang="ru-RU" sz="1200" b="1"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1" u="none" strike="noStrike">
                          <a:effectLst/>
                        </a:rPr>
                        <a:t>5</a:t>
                      </a:r>
                      <a:endParaRPr lang="ru-RU" sz="1200" b="1" i="0" u="none" strike="noStrike">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1" u="none" strike="noStrike">
                          <a:effectLst/>
                        </a:rPr>
                        <a:t>6</a:t>
                      </a:r>
                      <a:endParaRPr lang="ru-RU" sz="1200" b="1" i="0" u="none" strike="noStrike">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200" b="1" u="none" strike="noStrike" dirty="0">
                          <a:effectLst/>
                        </a:rPr>
                        <a:t>7</a:t>
                      </a:r>
                      <a:endParaRPr lang="ru-RU" sz="1200" b="1"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1" u="none" strike="noStrike">
                          <a:effectLst/>
                        </a:rPr>
                        <a:t>8</a:t>
                      </a:r>
                      <a:endParaRPr lang="ru-RU" sz="1200" b="1" i="0" u="none" strike="noStrike">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ctr"/>
                      <a:r>
                        <a:rPr lang="ru-RU" sz="1200" b="1" u="none" strike="noStrike" dirty="0">
                          <a:effectLst/>
                        </a:rPr>
                        <a:t>9</a:t>
                      </a:r>
                      <a:endParaRPr lang="ru-RU" sz="1200" b="1"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346757">
                <a:tc>
                  <a:txBody>
                    <a:bodyPr/>
                    <a:lstStyle/>
                    <a:p>
                      <a:pPr algn="ctr" fontAlgn="b"/>
                      <a:r>
                        <a:rPr lang="en-US" sz="1600" u="none" strike="noStrike" dirty="0">
                          <a:effectLst/>
                        </a:rPr>
                        <a:t>I. </a:t>
                      </a:r>
                      <a:r>
                        <a:rPr lang="ru-RU" sz="1600" u="none" strike="noStrike" dirty="0">
                          <a:effectLst/>
                        </a:rPr>
                        <a:t>Нефинансовые активы</a:t>
                      </a:r>
                      <a:endParaRPr lang="ru-RU" sz="1600" b="1"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 </a:t>
                      </a:r>
                      <a:endParaRPr lang="ru-RU" sz="1600" b="0" i="1" u="none" strike="noStrike">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endParaRPr lang="ru-RU" sz="2000" b="1"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gridSpan="4">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r>
              <a:tr h="346757">
                <a:tc>
                  <a:txBody>
                    <a:bodyPr/>
                    <a:lstStyle/>
                    <a:p>
                      <a:pPr algn="l" fontAlgn="b"/>
                      <a:r>
                        <a:rPr lang="ru-RU" sz="1600" u="none" strike="noStrike">
                          <a:effectLst/>
                        </a:rPr>
                        <a:t>Основные средства (балансовая стоимость, 010100000)*                                                               </a:t>
                      </a:r>
                      <a:endParaRPr lang="ru-RU" sz="1600" b="0" i="0" u="none" strike="noStrike">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dirty="0">
                          <a:effectLst/>
                        </a:rPr>
                        <a:t>010</a:t>
                      </a:r>
                      <a:endParaRPr lang="ru-RU" sz="1600" b="0"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4"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r>
              <a:tr h="346757">
                <a:tc>
                  <a:txBody>
                    <a:bodyPr/>
                    <a:lstStyle/>
                    <a:p>
                      <a:pPr algn="l" fontAlgn="b"/>
                      <a:r>
                        <a:rPr lang="ru-RU" sz="1600" u="none" strike="noStrike">
                          <a:effectLst/>
                        </a:rPr>
                        <a:t>Уменьшение стоимости основных средств, всего*</a:t>
                      </a:r>
                      <a:endParaRPr lang="ru-RU" sz="1600" b="0" i="0" u="none" strike="noStrike">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020</a:t>
                      </a:r>
                      <a:endParaRPr lang="ru-RU" sz="1600" b="0" i="0" u="none" strike="noStrike">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2000" b="1"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346757">
                <a:tc>
                  <a:txBody>
                    <a:bodyPr/>
                    <a:lstStyle/>
                    <a:p>
                      <a:pPr algn="l" fontAlgn="b"/>
                      <a:r>
                        <a:rPr lang="ru-RU" sz="1600" u="none" strike="noStrike" dirty="0" smtClean="0">
                          <a:effectLst/>
                        </a:rPr>
                        <a:t>из них:</a:t>
                      </a:r>
                      <a:endParaRPr lang="ru-RU" sz="1600" b="0" i="0" u="none" strike="noStrike" dirty="0">
                        <a:effectLst/>
                        <a:latin typeface="Arial" panose="020B0604020202020204" pitchFamily="34" charset="0"/>
                      </a:endParaRPr>
                    </a:p>
                  </a:txBody>
                  <a:tcPr marL="363195"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endParaRPr lang="ru-RU" sz="2000" b="1"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gridSpan="4">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r>
              <a:tr h="346757">
                <a:tc>
                  <a:txBody>
                    <a:bodyPr/>
                    <a:lstStyle/>
                    <a:p>
                      <a:pPr algn="l" fontAlgn="b"/>
                      <a:r>
                        <a:rPr lang="ru-RU" sz="1600" u="none" strike="noStrike">
                          <a:effectLst/>
                        </a:rPr>
                        <a:t>амортизация основных средств*</a:t>
                      </a:r>
                      <a:endParaRPr lang="ru-RU" sz="1600" b="0" i="0" u="none" strike="noStrike">
                        <a:effectLst/>
                        <a:latin typeface="Arial" panose="020B0604020202020204" pitchFamily="34" charset="0"/>
                      </a:endParaRPr>
                    </a:p>
                  </a:txBody>
                  <a:tcPr marL="363195"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dirty="0">
                          <a:effectLst/>
                        </a:rPr>
                        <a:t>021</a:t>
                      </a:r>
                      <a:endParaRPr lang="ru-RU" sz="1600" b="0"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4"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r>
              <a:tr h="346757">
                <a:tc>
                  <a:txBody>
                    <a:bodyPr/>
                    <a:lstStyle/>
                    <a:p>
                      <a:pPr algn="l" fontAlgn="b"/>
                      <a:r>
                        <a:rPr lang="ru-RU" sz="1600" u="none" strike="noStrike" dirty="0">
                          <a:effectLst/>
                        </a:rPr>
                        <a:t>Основные средства (остаточная стоимость, стр. 010 -  стр. 020)                                                                                             </a:t>
                      </a:r>
                      <a:endParaRPr lang="ru-RU" sz="1600" b="0"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030</a:t>
                      </a:r>
                      <a:endParaRPr lang="ru-RU" sz="1600" b="0" i="0" u="none" strike="noStrike">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2000" b="1"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346757">
                <a:tc>
                  <a:txBody>
                    <a:bodyPr/>
                    <a:lstStyle/>
                    <a:p>
                      <a:pPr algn="l" fontAlgn="b"/>
                      <a:r>
                        <a:rPr lang="ru-RU" sz="1600" u="none" strike="noStrike">
                          <a:effectLst/>
                        </a:rPr>
                        <a:t>Нематериальные активы (балансовая стоимость, 010200000)*                                                        </a:t>
                      </a:r>
                      <a:endParaRPr lang="ru-RU" sz="1600" b="0" i="0" u="none" strike="noStrike">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040</a:t>
                      </a:r>
                      <a:endParaRPr lang="ru-RU" sz="1600" b="0" i="0" u="none" strike="noStrike">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2000" b="1"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346757">
                <a:tc>
                  <a:txBody>
                    <a:bodyPr/>
                    <a:lstStyle/>
                    <a:p>
                      <a:pPr algn="l" fontAlgn="b"/>
                      <a:r>
                        <a:rPr lang="ru-RU" sz="1600" u="none" strike="noStrike">
                          <a:effectLst/>
                        </a:rPr>
                        <a:t>Уменьшение стоимости нематериальных активов, всего*</a:t>
                      </a:r>
                      <a:endParaRPr lang="ru-RU" sz="1600" b="0" i="0" u="none" strike="noStrike">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050</a:t>
                      </a:r>
                      <a:endParaRPr lang="ru-RU" sz="1600" b="0" i="0" u="none" strike="noStrike">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346757">
                <a:tc>
                  <a:txBody>
                    <a:bodyPr/>
                    <a:lstStyle/>
                    <a:p>
                      <a:pPr algn="l" fontAlgn="b"/>
                      <a:r>
                        <a:rPr lang="ru-RU" sz="1600" u="none" strike="noStrike" dirty="0" smtClean="0">
                          <a:effectLst/>
                        </a:rPr>
                        <a:t>из них:</a:t>
                      </a:r>
                      <a:endParaRPr lang="ru-RU" sz="1600" b="0" i="0" u="none" strike="noStrike" dirty="0">
                        <a:effectLst/>
                        <a:latin typeface="Arial" panose="020B0604020202020204" pitchFamily="34" charset="0"/>
                      </a:endParaRPr>
                    </a:p>
                  </a:txBody>
                  <a:tcPr marL="363195"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endParaRPr lang="ru-RU" sz="1600" b="0"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gridSpan="4">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r>
              <a:tr h="346757">
                <a:tc>
                  <a:txBody>
                    <a:bodyPr/>
                    <a:lstStyle/>
                    <a:p>
                      <a:pPr algn="l" fontAlgn="b"/>
                      <a:r>
                        <a:rPr lang="ru-RU" sz="1600" u="none" strike="noStrike" dirty="0">
                          <a:effectLst/>
                        </a:rPr>
                        <a:t>амортизация нематериальных активов*</a:t>
                      </a:r>
                      <a:endParaRPr lang="ru-RU" sz="1600" b="0" i="0" u="none" strike="noStrike" dirty="0">
                        <a:effectLst/>
                        <a:latin typeface="Arial" panose="020B0604020202020204" pitchFamily="34" charset="0"/>
                      </a:endParaRPr>
                    </a:p>
                  </a:txBody>
                  <a:tcPr marL="363195"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dirty="0" smtClean="0">
                          <a:effectLst/>
                        </a:rPr>
                        <a:t>051</a:t>
                      </a:r>
                      <a:endParaRPr lang="ru-RU" sz="1600" b="0"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4"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r>
            </a:tbl>
          </a:graphicData>
        </a:graphic>
      </p:graphicFrame>
      <p:sp>
        <p:nvSpPr>
          <p:cNvPr id="4" name="Номер слайда 3"/>
          <p:cNvSpPr>
            <a:spLocks noGrp="1"/>
          </p:cNvSpPr>
          <p:nvPr>
            <p:ph type="sldNum" sz="quarter" idx="12"/>
          </p:nvPr>
        </p:nvSpPr>
        <p:spPr/>
        <p:txBody>
          <a:bodyPr/>
          <a:lstStyle/>
          <a:p>
            <a:fld id="{C318D0E1-6172-4638-BCC1-0B70ED483AF8}" type="slidenum">
              <a:rPr lang="ru-RU" smtClean="0">
                <a:solidFill>
                  <a:prstClr val="black">
                    <a:tint val="75000"/>
                  </a:prstClr>
                </a:solidFill>
              </a:rPr>
              <a:pPr/>
              <a:t>40</a:t>
            </a:fld>
            <a:endParaRPr lang="ru-RU">
              <a:solidFill>
                <a:prstClr val="black">
                  <a:tint val="75000"/>
                </a:prstClr>
              </a:solidFill>
            </a:endParaRPr>
          </a:p>
        </p:txBody>
      </p:sp>
      <p:sp>
        <p:nvSpPr>
          <p:cNvPr id="8" name="TextBox 7"/>
          <p:cNvSpPr txBox="1"/>
          <p:nvPr/>
        </p:nvSpPr>
        <p:spPr>
          <a:xfrm rot="16200000">
            <a:off x="5641198" y="3929500"/>
            <a:ext cx="3251866" cy="830997"/>
          </a:xfrm>
          <a:prstGeom prst="rect">
            <a:avLst/>
          </a:prstGeom>
          <a:solidFill>
            <a:schemeClr val="accent2">
              <a:lumMod val="40000"/>
              <a:lumOff val="60000"/>
            </a:schemeClr>
          </a:solidFill>
        </p:spPr>
        <p:txBody>
          <a:bodyPr wrap="square" rtlCol="0">
            <a:spAutoFit/>
          </a:bodyPr>
          <a:lstStyle/>
          <a:p>
            <a:r>
              <a:rPr lang="ru-RU" sz="2400" dirty="0" smtClean="0">
                <a:solidFill>
                  <a:prstClr val="black"/>
                </a:solidFill>
              </a:rPr>
              <a:t>Ошибки прошлых лет</a:t>
            </a:r>
            <a:endParaRPr lang="ru-RU" sz="2400" dirty="0">
              <a:solidFill>
                <a:prstClr val="black"/>
              </a:solidFill>
            </a:endParaRPr>
          </a:p>
        </p:txBody>
      </p:sp>
      <p:sp>
        <p:nvSpPr>
          <p:cNvPr id="10" name="TextBox 9"/>
          <p:cNvSpPr txBox="1"/>
          <p:nvPr/>
        </p:nvSpPr>
        <p:spPr>
          <a:xfrm rot="16200000" flipH="1">
            <a:off x="5107195" y="4263273"/>
            <a:ext cx="3045985" cy="369332"/>
          </a:xfrm>
          <a:prstGeom prst="rect">
            <a:avLst/>
          </a:prstGeom>
          <a:solidFill>
            <a:srgbClr val="CCFFFF"/>
          </a:solidFill>
        </p:spPr>
        <p:txBody>
          <a:bodyPr wrap="square" rtlCol="0">
            <a:spAutoFit/>
          </a:bodyPr>
          <a:lstStyle/>
          <a:p>
            <a:r>
              <a:rPr lang="ru-RU" b="1" dirty="0" smtClean="0">
                <a:solidFill>
                  <a:prstClr val="black"/>
                </a:solidFill>
              </a:rPr>
              <a:t>Внедрение ФСГС</a:t>
            </a:r>
            <a:endParaRPr lang="ru-RU" b="1" dirty="0">
              <a:solidFill>
                <a:prstClr val="black"/>
              </a:solidFill>
            </a:endParaRPr>
          </a:p>
        </p:txBody>
      </p:sp>
      <p:sp>
        <p:nvSpPr>
          <p:cNvPr id="11" name="TextBox 10"/>
          <p:cNvSpPr txBox="1"/>
          <p:nvPr/>
        </p:nvSpPr>
        <p:spPr>
          <a:xfrm rot="16200000">
            <a:off x="3781528" y="4236839"/>
            <a:ext cx="4710280" cy="646331"/>
          </a:xfrm>
          <a:prstGeom prst="rect">
            <a:avLst/>
          </a:prstGeom>
          <a:solidFill>
            <a:srgbClr val="FFFF00"/>
          </a:solidFill>
        </p:spPr>
        <p:txBody>
          <a:bodyPr wrap="square" rtlCol="0">
            <a:spAutoFit/>
          </a:bodyPr>
          <a:lstStyle/>
          <a:p>
            <a:r>
              <a:rPr lang="ru-RU" b="1" dirty="0" smtClean="0">
                <a:solidFill>
                  <a:prstClr val="black"/>
                </a:solidFill>
              </a:rPr>
              <a:t>Реорганизация, изменение типа учреждения</a:t>
            </a:r>
            <a:endParaRPr lang="ru-RU" b="1" dirty="0">
              <a:solidFill>
                <a:prstClr val="black"/>
              </a:solidFill>
            </a:endParaRPr>
          </a:p>
        </p:txBody>
      </p:sp>
      <p:sp>
        <p:nvSpPr>
          <p:cNvPr id="12" name="TextBox 11"/>
          <p:cNvSpPr txBox="1"/>
          <p:nvPr/>
        </p:nvSpPr>
        <p:spPr>
          <a:xfrm rot="16200000">
            <a:off x="6134528" y="4006444"/>
            <a:ext cx="3504660" cy="677108"/>
          </a:xfrm>
          <a:prstGeom prst="rect">
            <a:avLst/>
          </a:prstGeom>
          <a:solidFill>
            <a:schemeClr val="accent3">
              <a:lumMod val="60000"/>
              <a:lumOff val="40000"/>
            </a:schemeClr>
          </a:solidFill>
        </p:spPr>
        <p:txBody>
          <a:bodyPr wrap="square" rtlCol="0">
            <a:spAutoFit/>
          </a:bodyPr>
          <a:lstStyle/>
          <a:p>
            <a:r>
              <a:rPr lang="ru-RU" sz="2000" b="1" dirty="0" smtClean="0">
                <a:solidFill>
                  <a:prstClr val="black"/>
                </a:solidFill>
              </a:rPr>
              <a:t>Изменение</a:t>
            </a:r>
            <a:r>
              <a:rPr lang="ru-RU" dirty="0" smtClean="0">
                <a:solidFill>
                  <a:prstClr val="black"/>
                </a:solidFill>
              </a:rPr>
              <a:t> </a:t>
            </a:r>
            <a:r>
              <a:rPr lang="ru-RU" b="1" dirty="0" smtClean="0">
                <a:solidFill>
                  <a:prstClr val="black"/>
                </a:solidFill>
              </a:rPr>
              <a:t>учетной политики</a:t>
            </a:r>
            <a:endParaRPr lang="ru-RU" b="1" dirty="0">
              <a:solidFill>
                <a:prstClr val="black"/>
              </a:solidFill>
            </a:endParaRPr>
          </a:p>
        </p:txBody>
      </p:sp>
      <p:sp>
        <p:nvSpPr>
          <p:cNvPr id="13" name="TextBox 12"/>
          <p:cNvSpPr txBox="1"/>
          <p:nvPr/>
        </p:nvSpPr>
        <p:spPr>
          <a:xfrm rot="16200000">
            <a:off x="6603437" y="4129504"/>
            <a:ext cx="3887796" cy="369332"/>
          </a:xfrm>
          <a:prstGeom prst="rect">
            <a:avLst/>
          </a:prstGeom>
          <a:solidFill>
            <a:srgbClr val="99FFCC"/>
          </a:solidFill>
        </p:spPr>
        <p:txBody>
          <a:bodyPr wrap="none" rtlCol="0">
            <a:spAutoFit/>
          </a:bodyPr>
          <a:lstStyle/>
          <a:p>
            <a:r>
              <a:rPr lang="ru-RU" b="1" dirty="0" smtClean="0">
                <a:solidFill>
                  <a:srgbClr val="000000"/>
                </a:solidFill>
                <a:highlight>
                  <a:srgbClr val="00FFFF"/>
                </a:highlight>
                <a:latin typeface="Times New Roman" panose="02020603050405020304" pitchFamily="18" charset="0"/>
                <a:ea typeface="Calibri" panose="020F0502020204030204" pitchFamily="34" charset="0"/>
              </a:rPr>
              <a:t>Пересчеты </a:t>
            </a:r>
            <a:r>
              <a:rPr lang="ru-RU" b="1" dirty="0">
                <a:solidFill>
                  <a:srgbClr val="000000"/>
                </a:solidFill>
                <a:highlight>
                  <a:srgbClr val="00FFFF"/>
                </a:highlight>
                <a:latin typeface="Times New Roman" panose="02020603050405020304" pitchFamily="18" charset="0"/>
                <a:ea typeface="Calibri" panose="020F0502020204030204" pitchFamily="34" charset="0"/>
              </a:rPr>
              <a:t>показателей отчетности</a:t>
            </a:r>
            <a:endParaRPr lang="ru-RU" b="1" dirty="0">
              <a:solidFill>
                <a:prstClr val="black"/>
              </a:solidFill>
            </a:endParaRPr>
          </a:p>
        </p:txBody>
      </p:sp>
      <p:sp>
        <p:nvSpPr>
          <p:cNvPr id="14" name="TextBox 13"/>
          <p:cNvSpPr txBox="1"/>
          <p:nvPr/>
        </p:nvSpPr>
        <p:spPr>
          <a:xfrm rot="16200000">
            <a:off x="8117418" y="4144941"/>
            <a:ext cx="2108269" cy="400110"/>
          </a:xfrm>
          <a:prstGeom prst="rect">
            <a:avLst/>
          </a:prstGeom>
          <a:solidFill>
            <a:schemeClr val="accent4">
              <a:lumMod val="40000"/>
              <a:lumOff val="60000"/>
            </a:schemeClr>
          </a:solidFill>
        </p:spPr>
        <p:txBody>
          <a:bodyPr wrap="none" rtlCol="0">
            <a:spAutoFit/>
          </a:bodyPr>
          <a:lstStyle/>
          <a:p>
            <a:r>
              <a:rPr lang="ru-RU" sz="2000" b="1" dirty="0" smtClean="0">
                <a:solidFill>
                  <a:prstClr val="black"/>
                </a:solidFill>
              </a:rPr>
              <a:t>Иные причины</a:t>
            </a:r>
            <a:endParaRPr lang="ru-RU" sz="2000" b="1" dirty="0">
              <a:solidFill>
                <a:prstClr val="black"/>
              </a:solidFill>
            </a:endParaRPr>
          </a:p>
        </p:txBody>
      </p:sp>
    </p:spTree>
    <p:extLst>
      <p:ext uri="{BB962C8B-B14F-4D97-AF65-F5344CB8AC3E}">
        <p14:creationId xmlns:p14="http://schemas.microsoft.com/office/powerpoint/2010/main" xmlns="" val="11588229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smtClean="0"/>
              <a:t>Сведения (ф. 0503173) (раздел 2) </a:t>
            </a:r>
            <a:endParaRPr lang="ru-RU" sz="3200" dirty="0"/>
          </a:p>
        </p:txBody>
      </p:sp>
      <p:sp>
        <p:nvSpPr>
          <p:cNvPr id="4" name="Номер слайда 3"/>
          <p:cNvSpPr>
            <a:spLocks noGrp="1"/>
          </p:cNvSpPr>
          <p:nvPr>
            <p:ph type="sldNum" sz="quarter" idx="12"/>
          </p:nvPr>
        </p:nvSpPr>
        <p:spPr/>
        <p:txBody>
          <a:bodyPr/>
          <a:lstStyle/>
          <a:p>
            <a:fld id="{C318D0E1-6172-4638-BCC1-0B70ED483AF8}" type="slidenum">
              <a:rPr lang="ru-RU" smtClean="0">
                <a:solidFill>
                  <a:prstClr val="black">
                    <a:tint val="75000"/>
                  </a:prstClr>
                </a:solidFill>
              </a:rPr>
              <a:pPr/>
              <a:t>41</a:t>
            </a:fld>
            <a:endParaRPr lang="ru-RU">
              <a:solidFill>
                <a:prstClr val="black">
                  <a:tint val="75000"/>
                </a:prstClr>
              </a:solidFill>
            </a:endParaRPr>
          </a:p>
        </p:txBody>
      </p:sp>
      <p:pic>
        <p:nvPicPr>
          <p:cNvPr id="7" name="Объект 6"/>
          <p:cNvPicPr>
            <a:picLocks noGrp="1" noChangeAspect="1"/>
          </p:cNvPicPr>
          <p:nvPr>
            <p:ph idx="1"/>
          </p:nvPr>
        </p:nvPicPr>
        <p:blipFill>
          <a:blip r:embed="rId2"/>
          <a:stretch>
            <a:fillRect/>
          </a:stretch>
        </p:blipFill>
        <p:spPr>
          <a:xfrm>
            <a:off x="495300" y="2303997"/>
            <a:ext cx="8915400" cy="3118368"/>
          </a:xfrm>
          <a:prstGeom prst="rect">
            <a:avLst/>
          </a:prstGeom>
        </p:spPr>
      </p:pic>
    </p:spTree>
    <p:extLst>
      <p:ext uri="{BB962C8B-B14F-4D97-AF65-F5344CB8AC3E}">
        <p14:creationId xmlns:p14="http://schemas.microsoft.com/office/powerpoint/2010/main" xmlns="" val="10239536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4515" y="132468"/>
            <a:ext cx="8892610" cy="1520929"/>
          </a:xfrm>
        </p:spPr>
        <p:txBody>
          <a:bodyPr/>
          <a:lstStyle/>
          <a:p>
            <a:r>
              <a:rPr lang="ru-RU" dirty="0" smtClean="0"/>
              <a:t>Корректировка показателей при ретроспективном применении измененной учетной политики в регистрах бухгалтерского учета и финансовой (бухгалтерской) отчетности</a:t>
            </a:r>
            <a:endParaRPr lang="ru-RU" dirty="0"/>
          </a:p>
        </p:txBody>
      </p:sp>
      <p:sp>
        <p:nvSpPr>
          <p:cNvPr id="5" name="Прямоугольник 4"/>
          <p:cNvSpPr/>
          <p:nvPr/>
        </p:nvSpPr>
        <p:spPr>
          <a:xfrm>
            <a:off x="6009956" y="1640092"/>
            <a:ext cx="3291752" cy="923330"/>
          </a:xfrm>
          <a:prstGeom prst="rect">
            <a:avLst/>
          </a:prstGeom>
          <a:effectLst>
            <a:glow rad="101600">
              <a:schemeClr val="accent6">
                <a:lumMod val="75000"/>
                <a:alpha val="6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r>
              <a:rPr lang="ru-RU" kern="0" dirty="0">
                <a:solidFill>
                  <a:srgbClr val="000000"/>
                </a:solidFill>
                <a:latin typeface="Times New Roman" panose="02020603050405020304" pitchFamily="18" charset="0"/>
                <a:ea typeface="Times New Roman" panose="02020603050405020304" pitchFamily="18" charset="0"/>
                <a:cs typeface="Times New Roman"/>
              </a:rPr>
              <a:t>Журнал по прочим операциям (ф. 0504071)</a:t>
            </a:r>
            <a:r>
              <a:rPr lang="ru-RU" kern="0" dirty="0">
                <a:solidFill>
                  <a:prstClr val="black"/>
                </a:solidFill>
                <a:latin typeface="Times New Roman" panose="02020603050405020304" pitchFamily="18" charset="0"/>
                <a:ea typeface="Times New Roman" panose="02020603050405020304" pitchFamily="18" charset="0"/>
                <a:cs typeface="Times New Roman"/>
              </a:rPr>
              <a:t> </a:t>
            </a:r>
            <a:r>
              <a:rPr lang="ru-RU" kern="0" dirty="0">
                <a:solidFill>
                  <a:srgbClr val="000000"/>
                </a:solidFill>
                <a:latin typeface="Times New Roman" panose="02020603050405020304" pitchFamily="18" charset="0"/>
                <a:ea typeface="Times New Roman" panose="02020603050405020304" pitchFamily="18" charset="0"/>
                <a:cs typeface="Times New Roman"/>
              </a:rPr>
              <a:t>с признаком </a:t>
            </a:r>
            <a:r>
              <a:rPr lang="ru-RU" b="1" kern="0" dirty="0" smtClean="0">
                <a:solidFill>
                  <a:srgbClr val="000000"/>
                </a:solidFill>
                <a:latin typeface="Times New Roman" panose="02020603050405020304" pitchFamily="18" charset="0"/>
                <a:ea typeface="Times New Roman" panose="02020603050405020304" pitchFamily="18" charset="0"/>
                <a:cs typeface="Times New Roman"/>
              </a:rPr>
              <a:t>«</a:t>
            </a:r>
            <a:r>
              <a:rPr lang="ru-RU" b="1" kern="0" dirty="0" err="1" smtClean="0">
                <a:solidFill>
                  <a:srgbClr val="000000"/>
                </a:solidFill>
                <a:latin typeface="Times New Roman" panose="02020603050405020304" pitchFamily="18" charset="0"/>
                <a:ea typeface="Times New Roman" panose="02020603050405020304" pitchFamily="18" charset="0"/>
                <a:cs typeface="Times New Roman"/>
              </a:rPr>
              <a:t>Межотчетный</a:t>
            </a:r>
            <a:r>
              <a:rPr lang="ru-RU" b="1" kern="0" dirty="0" smtClean="0">
                <a:solidFill>
                  <a:srgbClr val="000000"/>
                </a:solidFill>
                <a:latin typeface="Times New Roman" panose="02020603050405020304" pitchFamily="18" charset="0"/>
                <a:ea typeface="Times New Roman" panose="02020603050405020304" pitchFamily="18" charset="0"/>
                <a:cs typeface="Times New Roman"/>
              </a:rPr>
              <a:t> период»</a:t>
            </a:r>
            <a:endParaRPr lang="ru-RU" b="1" dirty="0">
              <a:solidFill>
                <a:prstClr val="black"/>
              </a:solidFill>
            </a:endParaRPr>
          </a:p>
        </p:txBody>
      </p:sp>
      <p:sp>
        <p:nvSpPr>
          <p:cNvPr id="6" name="TextBox 5"/>
          <p:cNvSpPr txBox="1"/>
          <p:nvPr/>
        </p:nvSpPr>
        <p:spPr>
          <a:xfrm>
            <a:off x="350383" y="1699226"/>
            <a:ext cx="2857129" cy="64633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b="1" dirty="0" smtClean="0">
                <a:solidFill>
                  <a:srgbClr val="000000"/>
                </a:solidFill>
                <a:latin typeface="Times New Roman" panose="02020603050405020304" pitchFamily="18" charset="0"/>
              </a:rPr>
              <a:t>Входящие остатки</a:t>
            </a:r>
            <a:endParaRPr lang="ru-RU" b="1" dirty="0">
              <a:solidFill>
                <a:prstClr val="black"/>
              </a:solidFill>
            </a:endParaRPr>
          </a:p>
          <a:p>
            <a:r>
              <a:rPr lang="ru-RU" dirty="0" smtClean="0">
                <a:solidFill>
                  <a:srgbClr val="000000"/>
                </a:solidFill>
                <a:latin typeface="Times New Roman" panose="02020603050405020304" pitchFamily="18" charset="0"/>
                <a:ea typeface="Times New Roman" panose="02020603050405020304" pitchFamily="18" charset="0"/>
              </a:rPr>
              <a:t>Главная книга </a:t>
            </a:r>
            <a:r>
              <a:rPr lang="ru-RU" dirty="0">
                <a:solidFill>
                  <a:srgbClr val="000000"/>
                </a:solidFill>
                <a:latin typeface="Times New Roman" panose="02020603050405020304" pitchFamily="18" charset="0"/>
                <a:ea typeface="Times New Roman" panose="02020603050405020304" pitchFamily="18" charset="0"/>
              </a:rPr>
              <a:t>(ф. 0504072</a:t>
            </a:r>
            <a:r>
              <a:rPr lang="ru-RU" dirty="0" smtClean="0">
                <a:solidFill>
                  <a:srgbClr val="000000"/>
                </a:solidFill>
                <a:latin typeface="Times New Roman" panose="02020603050405020304" pitchFamily="18" charset="0"/>
                <a:ea typeface="Times New Roman" panose="02020603050405020304" pitchFamily="18" charset="0"/>
              </a:rPr>
              <a:t>)</a:t>
            </a:r>
          </a:p>
        </p:txBody>
      </p:sp>
      <p:sp>
        <p:nvSpPr>
          <p:cNvPr id="8" name="TextBox 7"/>
          <p:cNvSpPr txBox="1"/>
          <p:nvPr/>
        </p:nvSpPr>
        <p:spPr>
          <a:xfrm>
            <a:off x="4756631" y="3933478"/>
            <a:ext cx="4545077"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ru-RU" dirty="0" smtClean="0">
                <a:solidFill>
                  <a:srgbClr val="000000"/>
                </a:solidFill>
                <a:latin typeface="Times New Roman" panose="02020603050405020304" pitchFamily="18" charset="0"/>
                <a:ea typeface="Times New Roman" panose="02020603050405020304" pitchFamily="18" charset="0"/>
              </a:rPr>
              <a:t>Графа 7 «Код причины 4» Сведений </a:t>
            </a:r>
            <a:r>
              <a:rPr lang="ru-RU" dirty="0">
                <a:solidFill>
                  <a:srgbClr val="000000"/>
                </a:solidFill>
                <a:latin typeface="Times New Roman" panose="02020603050405020304" pitchFamily="18" charset="0"/>
                <a:ea typeface="Times New Roman" panose="02020603050405020304" pitchFamily="18" charset="0"/>
              </a:rPr>
              <a:t>(ф. 0503173</a:t>
            </a:r>
            <a:r>
              <a:rPr lang="ru-RU" dirty="0" smtClean="0">
                <a:solidFill>
                  <a:srgbClr val="000000"/>
                </a:solidFill>
                <a:latin typeface="Times New Roman" panose="02020603050405020304" pitchFamily="18" charset="0"/>
                <a:ea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rPr>
              <a:t>формируется </a:t>
            </a:r>
            <a:r>
              <a:rPr lang="ru-RU" dirty="0" smtClean="0">
                <a:solidFill>
                  <a:srgbClr val="000000"/>
                </a:solidFill>
                <a:latin typeface="Times New Roman" panose="02020603050405020304" pitchFamily="18" charset="0"/>
                <a:ea typeface="Times New Roman" panose="02020603050405020304" pitchFamily="18" charset="0"/>
              </a:rPr>
              <a:t>отдельно</a:t>
            </a:r>
          </a:p>
          <a:p>
            <a:pPr algn="just"/>
            <a:r>
              <a:rPr lang="ru-RU" dirty="0" smtClean="0">
                <a:solidFill>
                  <a:srgbClr val="000000"/>
                </a:solidFill>
                <a:latin typeface="Times New Roman" panose="02020603050405020304" pitchFamily="18" charset="0"/>
                <a:ea typeface="Times New Roman" panose="02020603050405020304" pitchFamily="18" charset="0"/>
              </a:rPr>
              <a:t> по признаку «Изменение учетной политики»</a:t>
            </a:r>
            <a:endParaRPr lang="ru-RU" dirty="0">
              <a:solidFill>
                <a:prstClr val="black"/>
              </a:solidFill>
            </a:endParaRPr>
          </a:p>
        </p:txBody>
      </p:sp>
      <p:sp>
        <p:nvSpPr>
          <p:cNvPr id="19" name="TextBox 18"/>
          <p:cNvSpPr txBox="1"/>
          <p:nvPr/>
        </p:nvSpPr>
        <p:spPr>
          <a:xfrm>
            <a:off x="950985" y="3009239"/>
            <a:ext cx="2044149" cy="615553"/>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sz="1600" b="1" kern="0" dirty="0">
                <a:solidFill>
                  <a:srgbClr val="000000"/>
                </a:solidFill>
                <a:latin typeface="Times New Roman" panose="02020603050405020304" pitchFamily="18" charset="0"/>
                <a:ea typeface="Times New Roman" panose="02020603050405020304" pitchFamily="18" charset="0"/>
                <a:cs typeface="Times New Roman"/>
              </a:rPr>
              <a:t>Входящие остатки </a:t>
            </a:r>
          </a:p>
          <a:p>
            <a:r>
              <a:rPr lang="ru-RU" sz="1600" kern="0" dirty="0">
                <a:solidFill>
                  <a:srgbClr val="000000"/>
                </a:solidFill>
                <a:latin typeface="Times New Roman" panose="02020603050405020304" pitchFamily="18" charset="0"/>
                <a:ea typeface="Times New Roman" panose="02020603050405020304" pitchFamily="18" charset="0"/>
                <a:cs typeface="Times New Roman"/>
              </a:rPr>
              <a:t> Баланс ( ф. 0503130</a:t>
            </a:r>
            <a:r>
              <a:rPr lang="ru-RU" dirty="0" smtClean="0">
                <a:solidFill>
                  <a:prstClr val="black"/>
                </a:solidFill>
              </a:rPr>
              <a:t>)</a:t>
            </a:r>
            <a:endParaRPr lang="ru-RU" dirty="0">
              <a:solidFill>
                <a:prstClr val="black"/>
              </a:solidFill>
            </a:endParaRPr>
          </a:p>
        </p:txBody>
      </p:sp>
      <p:sp>
        <p:nvSpPr>
          <p:cNvPr id="20" name="TextBox 19"/>
          <p:cNvSpPr txBox="1"/>
          <p:nvPr/>
        </p:nvSpPr>
        <p:spPr>
          <a:xfrm>
            <a:off x="950984" y="4253289"/>
            <a:ext cx="2303230"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sz="1600" b="1" kern="0" dirty="0">
                <a:solidFill>
                  <a:srgbClr val="000000"/>
                </a:solidFill>
                <a:latin typeface="Times New Roman" panose="02020603050405020304" pitchFamily="18" charset="0"/>
                <a:ea typeface="Times New Roman" panose="02020603050405020304" pitchFamily="18" charset="0"/>
                <a:cs typeface="Times New Roman"/>
              </a:rPr>
              <a:t>Входящие остатки</a:t>
            </a:r>
          </a:p>
          <a:p>
            <a:r>
              <a:rPr lang="ru-RU" sz="1600" kern="0" dirty="0">
                <a:solidFill>
                  <a:srgbClr val="000000"/>
                </a:solidFill>
                <a:latin typeface="Times New Roman" panose="02020603050405020304" pitchFamily="18" charset="0"/>
                <a:ea typeface="Times New Roman" panose="02020603050405020304" pitchFamily="18" charset="0"/>
                <a:cs typeface="Times New Roman"/>
              </a:rPr>
              <a:t>  (ф. 0503168</a:t>
            </a:r>
            <a:r>
              <a:rPr lang="ru-RU" sz="1600" kern="0" dirty="0" smtClean="0">
                <a:solidFill>
                  <a:srgbClr val="000000"/>
                </a:solidFill>
                <a:latin typeface="Times New Roman" panose="02020603050405020304" pitchFamily="18" charset="0"/>
                <a:ea typeface="Times New Roman" panose="02020603050405020304" pitchFamily="18" charset="0"/>
                <a:cs typeface="Times New Roman"/>
              </a:rPr>
              <a:t>), (ф.0503169)  ………. </a:t>
            </a:r>
            <a:endParaRPr lang="ru-RU" sz="1600" kern="0" dirty="0">
              <a:solidFill>
                <a:srgbClr val="000000"/>
              </a:solidFill>
              <a:latin typeface="Times New Roman" panose="02020603050405020304" pitchFamily="18" charset="0"/>
              <a:ea typeface="Times New Roman" panose="02020603050405020304" pitchFamily="18" charset="0"/>
              <a:cs typeface="Times New Roman"/>
            </a:endParaRPr>
          </a:p>
        </p:txBody>
      </p:sp>
      <p:cxnSp>
        <p:nvCxnSpPr>
          <p:cNvPr id="23" name="Прямая со стрелкой 22"/>
          <p:cNvCxnSpPr/>
          <p:nvPr/>
        </p:nvCxnSpPr>
        <p:spPr>
          <a:xfrm flipH="1" flipV="1">
            <a:off x="3106471" y="3317022"/>
            <a:ext cx="1650159" cy="1057910"/>
          </a:xfrm>
          <a:prstGeom prst="straightConnector1">
            <a:avLst/>
          </a:prstGeom>
          <a:ln>
            <a:solidFill>
              <a:srgbClr val="00B050"/>
            </a:solidFill>
            <a:tailEnd type="arrow"/>
          </a:ln>
        </p:spPr>
        <p:style>
          <a:lnRef idx="3">
            <a:schemeClr val="accent3"/>
          </a:lnRef>
          <a:fillRef idx="0">
            <a:schemeClr val="accent3"/>
          </a:fillRef>
          <a:effectRef idx="2">
            <a:schemeClr val="accent3"/>
          </a:effectRef>
          <a:fontRef idx="minor">
            <a:schemeClr val="tx1"/>
          </a:fontRef>
        </p:style>
      </p:cxnSp>
      <p:cxnSp>
        <p:nvCxnSpPr>
          <p:cNvPr id="26" name="Прямая со стрелкой 25"/>
          <p:cNvCxnSpPr/>
          <p:nvPr/>
        </p:nvCxnSpPr>
        <p:spPr>
          <a:xfrm flipH="1">
            <a:off x="3211321" y="4351451"/>
            <a:ext cx="1490773" cy="265165"/>
          </a:xfrm>
          <a:prstGeom prst="straightConnector1">
            <a:avLst/>
          </a:prstGeom>
          <a:ln>
            <a:solidFill>
              <a:srgbClr val="00B050"/>
            </a:solidFill>
            <a:tailEnd type="arrow"/>
          </a:ln>
        </p:spPr>
        <p:style>
          <a:lnRef idx="3">
            <a:schemeClr val="accent3"/>
          </a:lnRef>
          <a:fillRef idx="0">
            <a:schemeClr val="accent3"/>
          </a:fillRef>
          <a:effectRef idx="2">
            <a:schemeClr val="accent3"/>
          </a:effectRef>
          <a:fontRef idx="minor">
            <a:schemeClr val="tx1"/>
          </a:fontRef>
        </p:style>
      </p:cxnSp>
      <p:sp>
        <p:nvSpPr>
          <p:cNvPr id="3" name="Номер слайда 2"/>
          <p:cNvSpPr>
            <a:spLocks noGrp="1"/>
          </p:cNvSpPr>
          <p:nvPr>
            <p:ph type="sldNum" sz="quarter" idx="12"/>
          </p:nvPr>
        </p:nvSpPr>
        <p:spPr/>
        <p:txBody>
          <a:bodyPr/>
          <a:lstStyle/>
          <a:p>
            <a:fld id="{87CAACBE-3CA2-42B4-BAD1-73B4871560ED}" type="slidenum">
              <a:rPr lang="ru-RU" altLang="ru-RU" smtClean="0"/>
              <a:pPr/>
              <a:t>42</a:t>
            </a:fld>
            <a:endParaRPr lang="ru-RU" altLang="ru-RU"/>
          </a:p>
        </p:txBody>
      </p:sp>
      <p:cxnSp>
        <p:nvCxnSpPr>
          <p:cNvPr id="21" name="Прямая со стрелкой 20"/>
          <p:cNvCxnSpPr>
            <a:stCxn id="5" idx="2"/>
          </p:cNvCxnSpPr>
          <p:nvPr/>
        </p:nvCxnSpPr>
        <p:spPr>
          <a:xfrm flipH="1">
            <a:off x="5634474" y="2563422"/>
            <a:ext cx="2021358" cy="137005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2" name="TextBox 11"/>
          <p:cNvSpPr txBox="1"/>
          <p:nvPr/>
        </p:nvSpPr>
        <p:spPr>
          <a:xfrm>
            <a:off x="6825208" y="3234219"/>
            <a:ext cx="463067" cy="369332"/>
          </a:xfrm>
          <a:prstGeom prst="rect">
            <a:avLst/>
          </a:prstGeom>
          <a:noFill/>
        </p:spPr>
        <p:txBody>
          <a:bodyPr wrap="square" rtlCol="0">
            <a:spAutoFit/>
          </a:bodyPr>
          <a:lstStyle/>
          <a:p>
            <a:r>
              <a:rPr lang="ru-RU" b="1" dirty="0" smtClean="0">
                <a:solidFill>
                  <a:prstClr val="black"/>
                </a:solidFill>
              </a:rPr>
              <a:t>1</a:t>
            </a:r>
            <a:endParaRPr lang="ru-RU" b="1" dirty="0">
              <a:solidFill>
                <a:prstClr val="black"/>
              </a:solidFill>
            </a:endParaRPr>
          </a:p>
        </p:txBody>
      </p:sp>
      <p:sp>
        <p:nvSpPr>
          <p:cNvPr id="15" name="TextBox 14"/>
          <p:cNvSpPr txBox="1"/>
          <p:nvPr/>
        </p:nvSpPr>
        <p:spPr>
          <a:xfrm>
            <a:off x="6630187" y="3982118"/>
            <a:ext cx="273030" cy="369332"/>
          </a:xfrm>
          <a:prstGeom prst="rect">
            <a:avLst/>
          </a:prstGeom>
          <a:noFill/>
        </p:spPr>
        <p:txBody>
          <a:bodyPr wrap="square" rtlCol="0">
            <a:spAutoFit/>
          </a:bodyPr>
          <a:lstStyle/>
          <a:p>
            <a:r>
              <a:rPr lang="ru-RU" dirty="0" smtClean="0">
                <a:solidFill>
                  <a:prstClr val="black"/>
                </a:solidFill>
              </a:rPr>
              <a:t>2</a:t>
            </a:r>
            <a:endParaRPr lang="ru-RU" dirty="0">
              <a:solidFill>
                <a:prstClr val="black"/>
              </a:solidFill>
            </a:endParaRPr>
          </a:p>
        </p:txBody>
      </p:sp>
      <p:sp>
        <p:nvSpPr>
          <p:cNvPr id="16" name="TextBox 15"/>
          <p:cNvSpPr txBox="1"/>
          <p:nvPr/>
        </p:nvSpPr>
        <p:spPr>
          <a:xfrm>
            <a:off x="3814648" y="3280238"/>
            <a:ext cx="312906" cy="369332"/>
          </a:xfrm>
          <a:prstGeom prst="rect">
            <a:avLst/>
          </a:prstGeom>
          <a:noFill/>
        </p:spPr>
        <p:txBody>
          <a:bodyPr wrap="none" rtlCol="0">
            <a:spAutoFit/>
          </a:bodyPr>
          <a:lstStyle/>
          <a:p>
            <a:r>
              <a:rPr lang="ru-RU" dirty="0" smtClean="0">
                <a:solidFill>
                  <a:prstClr val="black"/>
                </a:solidFill>
              </a:rPr>
              <a:t>2</a:t>
            </a:r>
            <a:endParaRPr lang="ru-RU" dirty="0">
              <a:solidFill>
                <a:prstClr val="black"/>
              </a:solidFill>
            </a:endParaRPr>
          </a:p>
        </p:txBody>
      </p:sp>
      <p:sp>
        <p:nvSpPr>
          <p:cNvPr id="17" name="TextBox 16"/>
          <p:cNvSpPr txBox="1"/>
          <p:nvPr/>
        </p:nvSpPr>
        <p:spPr>
          <a:xfrm>
            <a:off x="3931411" y="4590003"/>
            <a:ext cx="312906" cy="369332"/>
          </a:xfrm>
          <a:prstGeom prst="rect">
            <a:avLst/>
          </a:prstGeom>
          <a:noFill/>
        </p:spPr>
        <p:txBody>
          <a:bodyPr wrap="none" rtlCol="0">
            <a:spAutoFit/>
          </a:bodyPr>
          <a:lstStyle/>
          <a:p>
            <a:r>
              <a:rPr lang="ru-RU" b="1" dirty="0" smtClean="0">
                <a:solidFill>
                  <a:prstClr val="black"/>
                </a:solidFill>
              </a:rPr>
              <a:t>2</a:t>
            </a:r>
            <a:endParaRPr lang="ru-RU" b="1" dirty="0">
              <a:solidFill>
                <a:prstClr val="black"/>
              </a:solidFill>
            </a:endParaRPr>
          </a:p>
        </p:txBody>
      </p:sp>
      <p:cxnSp>
        <p:nvCxnSpPr>
          <p:cNvPr id="7" name="Прямая со стрелкой 6"/>
          <p:cNvCxnSpPr/>
          <p:nvPr/>
        </p:nvCxnSpPr>
        <p:spPr>
          <a:xfrm flipH="1" flipV="1">
            <a:off x="3445606" y="2318100"/>
            <a:ext cx="1311025" cy="2056833"/>
          </a:xfrm>
          <a:prstGeom prst="straightConnector1">
            <a:avLst/>
          </a:prstGeom>
          <a:ln>
            <a:solidFill>
              <a:srgbClr val="00B050"/>
            </a:solidFill>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xmlns="" val="10759539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0532" y="169799"/>
            <a:ext cx="8612138" cy="301621"/>
          </a:xfrm>
          <a:prstGeom prst="rect">
            <a:avLst/>
          </a:prstGeom>
        </p:spPr>
        <p:txBody>
          <a:bodyPr vert="horz" wrap="square" lIns="0" tIns="0" rIns="0" bIns="0" rtlCol="0">
            <a:spAutoFit/>
          </a:bodyPr>
          <a:lstStyle/>
          <a:p>
            <a:pPr marL="302575" indent="-302575" algn="ctr"/>
            <a:r>
              <a:rPr lang="ru-RU" sz="2800" dirty="0">
                <a:solidFill>
                  <a:srgbClr val="000000"/>
                </a:solidFill>
                <a:latin typeface="Times New Roman" panose="02020603050405020304" pitchFamily="18" charset="0"/>
                <a:ea typeface="Times New Roman" panose="02020603050405020304" pitchFamily="18" charset="0"/>
              </a:rPr>
              <a:t>Изменение учетной </a:t>
            </a:r>
            <a:r>
              <a:rPr lang="ru-RU" sz="2800" dirty="0" smtClean="0">
                <a:solidFill>
                  <a:srgbClr val="000000"/>
                </a:solidFill>
                <a:latin typeface="Times New Roman" panose="02020603050405020304" pitchFamily="18" charset="0"/>
                <a:ea typeface="Times New Roman" panose="02020603050405020304" pitchFamily="18" charset="0"/>
              </a:rPr>
              <a:t>политики производится</a:t>
            </a:r>
            <a:endParaRPr lang="ru-RU" sz="2400" dirty="0">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385772" y="4738248"/>
            <a:ext cx="6278663" cy="307777"/>
          </a:xfrm>
          <a:prstGeom prst="rect">
            <a:avLst/>
          </a:prstGeom>
        </p:spPr>
        <p:txBody>
          <a:bodyPr wrap="square">
            <a:spAutoFit/>
          </a:bodyPr>
          <a:lstStyle/>
          <a:p>
            <a:pPr indent="342900" algn="just"/>
            <a:r>
              <a:rPr lang="ru-RU" sz="1400" dirty="0" smtClean="0">
                <a:solidFill>
                  <a:prstClr val="black"/>
                </a:solidFill>
                <a:latin typeface="Times New Roman" panose="02020603050405020304" pitchFamily="18" charset="0"/>
                <a:ea typeface="Times New Roman" panose="02020603050405020304" pitchFamily="18" charset="0"/>
              </a:rPr>
              <a:t>.</a:t>
            </a:r>
            <a:endParaRPr lang="ru-RU" sz="1200" dirty="0">
              <a:solidFill>
                <a:prstClr val="black"/>
              </a:solidFill>
              <a:latin typeface="Times New Roman" panose="02020603050405020304" pitchFamily="18" charset="0"/>
              <a:ea typeface="Times New Roman" panose="02020603050405020304" pitchFamily="18" charset="0"/>
            </a:endParaRPr>
          </a:p>
        </p:txBody>
      </p:sp>
      <p:sp>
        <p:nvSpPr>
          <p:cNvPr id="3" name="Номер слайда 2"/>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43</a:t>
            </a:fld>
            <a:endParaRPr lang="ru-RU" spc="-4" dirty="0">
              <a:latin typeface="Arial"/>
              <a:cs typeface="Arial"/>
            </a:endParaRPr>
          </a:p>
        </p:txBody>
      </p:sp>
      <p:grpSp>
        <p:nvGrpSpPr>
          <p:cNvPr id="5" name="Группа 11">
            <a:extLst>
              <a:ext uri="{FF2B5EF4-FFF2-40B4-BE49-F238E27FC236}">
                <a16:creationId xmlns="" xmlns:a16="http://schemas.microsoft.com/office/drawing/2014/main" id="{FB54CEDD-D23B-4DA3-AC26-6025B440CABF}"/>
              </a:ext>
            </a:extLst>
          </p:cNvPr>
          <p:cNvGrpSpPr/>
          <p:nvPr/>
        </p:nvGrpSpPr>
        <p:grpSpPr>
          <a:xfrm>
            <a:off x="521960" y="4440336"/>
            <a:ext cx="8721261" cy="1194449"/>
            <a:chOff x="609600" y="3360815"/>
            <a:chExt cx="8050395" cy="1194449"/>
          </a:xfrm>
        </p:grpSpPr>
        <p:sp>
          <p:nvSpPr>
            <p:cNvPr id="13" name="Стрелка: пятиугольник 5">
              <a:extLst>
                <a:ext uri="{FF2B5EF4-FFF2-40B4-BE49-F238E27FC236}">
                  <a16:creationId xmlns="" xmlns:a16="http://schemas.microsoft.com/office/drawing/2014/main" id="{09973AD9-F0B8-4C97-8B85-70D96A482DCB}"/>
                </a:ext>
              </a:extLst>
            </p:cNvPr>
            <p:cNvSpPr/>
            <p:nvPr/>
          </p:nvSpPr>
          <p:spPr>
            <a:xfrm>
              <a:off x="609600" y="3360815"/>
              <a:ext cx="8050395" cy="271145"/>
            </a:xfrm>
            <a:prstGeom prst="homePlate">
              <a:avLst/>
            </a:prstGeom>
            <a:solidFill>
              <a:srgbClr val="00B050"/>
            </a:soli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457200">
                <a:defRPr/>
              </a:pPr>
              <a:endParaRPr lang="ru-RU" kern="0" smtClean="0">
                <a:solidFill>
                  <a:prstClr val="white"/>
                </a:solidFill>
              </a:endParaRPr>
            </a:p>
          </p:txBody>
        </p:sp>
        <p:sp>
          <p:nvSpPr>
            <p:cNvPr id="14" name="Равнобедренный треугольник 13">
              <a:extLst>
                <a:ext uri="{FF2B5EF4-FFF2-40B4-BE49-F238E27FC236}">
                  <a16:creationId xmlns="" xmlns:a16="http://schemas.microsoft.com/office/drawing/2014/main" id="{175D113F-EE64-4D8A-BF1A-0011F1F33951}"/>
                </a:ext>
              </a:extLst>
            </p:cNvPr>
            <p:cNvSpPr/>
            <p:nvPr/>
          </p:nvSpPr>
          <p:spPr>
            <a:xfrm>
              <a:off x="1161374" y="3754479"/>
              <a:ext cx="543200" cy="770298"/>
            </a:xfrm>
            <a:prstGeom prst="triangl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457200">
                <a:defRPr/>
              </a:pPr>
              <a:endParaRPr lang="ru-RU" kern="0" smtClean="0">
                <a:solidFill>
                  <a:prstClr val="white"/>
                </a:solidFill>
              </a:endParaRPr>
            </a:p>
          </p:txBody>
        </p:sp>
        <p:sp>
          <p:nvSpPr>
            <p:cNvPr id="16" name="Равнобедренный треугольник 15">
              <a:extLst>
                <a:ext uri="{FF2B5EF4-FFF2-40B4-BE49-F238E27FC236}">
                  <a16:creationId xmlns="" xmlns:a16="http://schemas.microsoft.com/office/drawing/2014/main" id="{29812E6A-B9F0-4842-BBA4-EA6027937040}"/>
                </a:ext>
              </a:extLst>
            </p:cNvPr>
            <p:cNvSpPr/>
            <p:nvPr/>
          </p:nvSpPr>
          <p:spPr>
            <a:xfrm>
              <a:off x="7589440" y="3723992"/>
              <a:ext cx="484909" cy="831272"/>
            </a:xfrm>
            <a:prstGeom prst="triangle">
              <a:avLst/>
            </a:prstGeom>
            <a:solidFill>
              <a:schemeClr val="tx2">
                <a:lumMod val="60000"/>
                <a:lumOff val="40000"/>
              </a:scheme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457200">
                <a:defRPr/>
              </a:pPr>
              <a:endParaRPr lang="ru-RU" kern="0" smtClean="0">
                <a:solidFill>
                  <a:prstClr val="white"/>
                </a:solidFill>
              </a:endParaRPr>
            </a:p>
          </p:txBody>
        </p:sp>
        <p:sp>
          <p:nvSpPr>
            <p:cNvPr id="20" name="TextBox 19">
              <a:extLst>
                <a:ext uri="{FF2B5EF4-FFF2-40B4-BE49-F238E27FC236}">
                  <a16:creationId xmlns="" xmlns:a16="http://schemas.microsoft.com/office/drawing/2014/main" id="{394A70E8-B6C7-4AD5-836B-E4A746DC734A}"/>
                </a:ext>
              </a:extLst>
            </p:cNvPr>
            <p:cNvSpPr txBox="1"/>
            <p:nvPr/>
          </p:nvSpPr>
          <p:spPr>
            <a:xfrm>
              <a:off x="2699233" y="3862620"/>
              <a:ext cx="4104456" cy="523220"/>
            </a:xfrm>
            <a:prstGeom prst="rect">
              <a:avLst/>
            </a:prstGeom>
            <a:noFill/>
          </p:spPr>
          <p:txBody>
            <a:bodyPr wrap="square" rtlCol="0">
              <a:spAutoFit/>
            </a:bodyPr>
            <a:lstStyle/>
            <a:p>
              <a:pPr algn="ctr" defTabSz="457200">
                <a:defRPr/>
              </a:pPr>
              <a:r>
                <a:rPr lang="ru-RU" sz="2800" b="1" kern="0" dirty="0" smtClean="0">
                  <a:solidFill>
                    <a:prstClr val="black"/>
                  </a:solidFill>
                  <a:latin typeface="Times New Roman" panose="02020603050405020304" pitchFamily="18" charset="0"/>
                  <a:cs typeface="Times New Roman" panose="02020603050405020304" pitchFamily="18" charset="0"/>
                </a:rPr>
                <a:t>Отчетный год</a:t>
              </a:r>
            </a:p>
          </p:txBody>
        </p:sp>
      </p:grpSp>
      <p:sp>
        <p:nvSpPr>
          <p:cNvPr id="10" name="TextBox 9"/>
          <p:cNvSpPr txBox="1"/>
          <p:nvPr/>
        </p:nvSpPr>
        <p:spPr>
          <a:xfrm>
            <a:off x="2696036" y="1508201"/>
            <a:ext cx="4471857" cy="173380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R="12700" lvl="0" algn="just">
              <a:lnSpc>
                <a:spcPts val="1620"/>
              </a:lnSpc>
              <a:buClr>
                <a:srgbClr val="000000"/>
              </a:buClr>
              <a:buSzPts val="1400"/>
            </a:pPr>
            <a:r>
              <a:rPr lang="ru-RU" sz="2400" b="1" dirty="0">
                <a:solidFill>
                  <a:srgbClr val="FF0000"/>
                </a:solidFill>
                <a:latin typeface="Times New Roman" panose="02020603050405020304" pitchFamily="18" charset="0"/>
                <a:ea typeface="Times New Roman" panose="02020603050405020304" pitchFamily="18" charset="0"/>
              </a:rPr>
              <a:t>в течение отчетного года</a:t>
            </a:r>
          </a:p>
          <a:p>
            <a:pPr marR="12700" lvl="0" algn="just">
              <a:lnSpc>
                <a:spcPts val="1620"/>
              </a:lnSpc>
              <a:buClr>
                <a:srgbClr val="000000"/>
              </a:buClr>
              <a:buSzPts val="1400"/>
            </a:pPr>
            <a:r>
              <a:rPr lang="ru-RU" sz="2000" dirty="0">
                <a:solidFill>
                  <a:srgbClr val="000000"/>
                </a:solidFill>
                <a:latin typeface="Times New Roman" panose="02020603050405020304" pitchFamily="18" charset="0"/>
                <a:ea typeface="Times New Roman" panose="02020603050405020304" pitchFamily="18" charset="0"/>
              </a:rPr>
              <a:t>не связанное с изменением законодательства РФ о бухгалтерском учете, федеральных и (или) отраслевых стандартов, принятием и (или) изменением нормативных правовых актов, регулирующих ведение </a:t>
            </a:r>
            <a:r>
              <a:rPr lang="ru-RU" sz="2000" dirty="0" smtClean="0">
                <a:solidFill>
                  <a:srgbClr val="000000"/>
                </a:solidFill>
                <a:latin typeface="Times New Roman" panose="02020603050405020304" pitchFamily="18" charset="0"/>
                <a:ea typeface="Times New Roman" panose="02020603050405020304" pitchFamily="18" charset="0"/>
              </a:rPr>
              <a:t>бухгалтерского учета</a:t>
            </a:r>
            <a:endParaRPr lang="ru-RU" sz="2000" dirty="0">
              <a:solidFill>
                <a:prstClr val="black"/>
              </a:solidFill>
              <a:latin typeface="Times New Roman" panose="02020603050405020304" pitchFamily="18" charset="0"/>
              <a:ea typeface="Times New Roman" panose="02020603050405020304" pitchFamily="18" charset="0"/>
            </a:endParaRPr>
          </a:p>
        </p:txBody>
      </p:sp>
      <p:sp>
        <p:nvSpPr>
          <p:cNvPr id="15" name="TextBox 14"/>
          <p:cNvSpPr txBox="1"/>
          <p:nvPr/>
        </p:nvSpPr>
        <p:spPr>
          <a:xfrm>
            <a:off x="444697" y="1484909"/>
            <a:ext cx="1912408" cy="19598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R="12700" algn="just">
              <a:lnSpc>
                <a:spcPts val="1620"/>
              </a:lnSpc>
              <a:buClr>
                <a:srgbClr val="000000"/>
              </a:buClr>
              <a:buSzPts val="1400"/>
            </a:pPr>
            <a:r>
              <a:rPr lang="ru-RU" sz="2400" b="1" dirty="0">
                <a:solidFill>
                  <a:srgbClr val="FF0000"/>
                </a:solidFill>
                <a:latin typeface="Times New Roman" panose="02020603050405020304" pitchFamily="18" charset="0"/>
                <a:ea typeface="Times New Roman" panose="02020603050405020304" pitchFamily="18" charset="0"/>
              </a:rPr>
              <a:t>с начала отчетного </a:t>
            </a:r>
            <a:r>
              <a:rPr lang="ru-RU" sz="2400" b="1" dirty="0" smtClean="0">
                <a:solidFill>
                  <a:srgbClr val="FF0000"/>
                </a:solidFill>
                <a:latin typeface="Times New Roman" panose="02020603050405020304" pitchFamily="18" charset="0"/>
                <a:ea typeface="Times New Roman" panose="02020603050405020304" pitchFamily="18" charset="0"/>
              </a:rPr>
              <a:t>года, </a:t>
            </a:r>
            <a:r>
              <a:rPr lang="ru-RU" sz="2000" dirty="0">
                <a:solidFill>
                  <a:srgbClr val="000000"/>
                </a:solidFill>
                <a:latin typeface="Times New Roman" panose="02020603050405020304" pitchFamily="18" charset="0"/>
                <a:ea typeface="Times New Roman" panose="02020603050405020304" pitchFamily="18" charset="0"/>
              </a:rPr>
              <a:t>если иное не обусловливается причиной такого изменения</a:t>
            </a:r>
          </a:p>
          <a:p>
            <a:pPr marR="12700" lvl="0" algn="just">
              <a:lnSpc>
                <a:spcPts val="1620"/>
              </a:lnSpc>
              <a:buClr>
                <a:srgbClr val="000000"/>
              </a:buClr>
              <a:buSzPts val="1400"/>
            </a:pPr>
            <a:endParaRPr lang="ru-RU" sz="2400" b="1" dirty="0">
              <a:solidFill>
                <a:srgbClr val="FF0000"/>
              </a:solidFill>
              <a:latin typeface="Times New Roman" panose="02020603050405020304" pitchFamily="18" charset="0"/>
              <a:ea typeface="Times New Roman" panose="02020603050405020304" pitchFamily="18" charset="0"/>
            </a:endParaRPr>
          </a:p>
        </p:txBody>
      </p:sp>
      <p:sp>
        <p:nvSpPr>
          <p:cNvPr id="32" name="Равнобедренный треугольник 31">
            <a:extLst>
              <a:ext uri="{FF2B5EF4-FFF2-40B4-BE49-F238E27FC236}">
                <a16:creationId xmlns="" xmlns:a16="http://schemas.microsoft.com/office/drawing/2014/main" id="{29812E6A-B9F0-4842-BBA4-EA6027937040}"/>
              </a:ext>
            </a:extLst>
          </p:cNvPr>
          <p:cNvSpPr/>
          <p:nvPr/>
        </p:nvSpPr>
        <p:spPr>
          <a:xfrm rot="10800000">
            <a:off x="1173110" y="3486544"/>
            <a:ext cx="525318" cy="831272"/>
          </a:xfrm>
          <a:prstGeom prst="triangle">
            <a:avLst/>
          </a:prstGeom>
          <a:solidFill>
            <a:schemeClr val="accent2">
              <a:lumMod val="75000"/>
            </a:scheme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457200">
              <a:defRPr/>
            </a:pPr>
            <a:endParaRPr lang="ru-RU" kern="0" smtClean="0">
              <a:solidFill>
                <a:prstClr val="white"/>
              </a:solidFill>
            </a:endParaRPr>
          </a:p>
        </p:txBody>
      </p:sp>
      <p:sp>
        <p:nvSpPr>
          <p:cNvPr id="4" name="Правая фигурная скобка 3"/>
          <p:cNvSpPr/>
          <p:nvPr/>
        </p:nvSpPr>
        <p:spPr>
          <a:xfrm rot="16200000">
            <a:off x="4485963" y="720919"/>
            <a:ext cx="1046025" cy="6517288"/>
          </a:xfrm>
          <a:prstGeom prst="rightBrace">
            <a:avLst>
              <a:gd name="adj1" fmla="val 8333"/>
              <a:gd name="adj2" fmla="val 49157"/>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ru-RU"/>
          </a:p>
        </p:txBody>
      </p:sp>
      <p:sp>
        <p:nvSpPr>
          <p:cNvPr id="24" name="TextBox 23"/>
          <p:cNvSpPr txBox="1"/>
          <p:nvPr/>
        </p:nvSpPr>
        <p:spPr>
          <a:xfrm>
            <a:off x="7537003" y="1079003"/>
            <a:ext cx="2271979"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R="12700" lvl="0" algn="just">
              <a:lnSpc>
                <a:spcPts val="1620"/>
              </a:lnSpc>
              <a:buClr>
                <a:srgbClr val="000000"/>
              </a:buClr>
              <a:buSzPts val="1400"/>
            </a:pPr>
            <a:r>
              <a:rPr lang="ru-RU" sz="2000" b="1" dirty="0" smtClean="0">
                <a:solidFill>
                  <a:prstClr val="black"/>
                </a:solidFill>
                <a:latin typeface="Times New Roman" panose="02020603050405020304" pitchFamily="18" charset="0"/>
                <a:ea typeface="Times New Roman" panose="02020603050405020304" pitchFamily="18" charset="0"/>
              </a:rPr>
              <a:t>по </a:t>
            </a:r>
            <a:r>
              <a:rPr lang="ru-RU" sz="2000" b="1" dirty="0">
                <a:solidFill>
                  <a:prstClr val="black"/>
                </a:solidFill>
                <a:latin typeface="Times New Roman" panose="02020603050405020304" pitchFamily="18" charset="0"/>
                <a:ea typeface="Times New Roman" panose="02020603050405020304" pitchFamily="18" charset="0"/>
              </a:rPr>
              <a:t>согласованию с органом, осуществляющим функции и полномочия учредителя, и с </a:t>
            </a:r>
            <a:r>
              <a:rPr lang="ru-RU" sz="2000" b="1" dirty="0" smtClean="0">
                <a:solidFill>
                  <a:prstClr val="black"/>
                </a:solidFill>
                <a:latin typeface="Times New Roman" panose="02020603050405020304" pitchFamily="18" charset="0"/>
                <a:ea typeface="Times New Roman" panose="02020603050405020304" pitchFamily="18" charset="0"/>
              </a:rPr>
              <a:t>ФО соответствующего ППО</a:t>
            </a:r>
            <a:endParaRPr lang="ru-RU" sz="2000" b="1" dirty="0">
              <a:solidFill>
                <a:prstClr val="black"/>
              </a:solidFill>
              <a:latin typeface="Times New Roman" panose="02020603050405020304" pitchFamily="18" charset="0"/>
              <a:ea typeface="Times New Roman" panose="02020603050405020304" pitchFamily="18" charset="0"/>
            </a:endParaRPr>
          </a:p>
        </p:txBody>
      </p:sp>
      <p:cxnSp>
        <p:nvCxnSpPr>
          <p:cNvPr id="17" name="Прямая со стрелкой 16"/>
          <p:cNvCxnSpPr>
            <a:stCxn id="10" idx="3"/>
            <a:endCxn id="24" idx="1"/>
          </p:cNvCxnSpPr>
          <p:nvPr/>
        </p:nvCxnSpPr>
        <p:spPr>
          <a:xfrm flipV="1">
            <a:off x="7167893" y="2048499"/>
            <a:ext cx="369110" cy="32660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 name="Прямая со стрелкой 24"/>
          <p:cNvCxnSpPr>
            <a:endCxn id="15" idx="0"/>
          </p:cNvCxnSpPr>
          <p:nvPr/>
        </p:nvCxnSpPr>
        <p:spPr>
          <a:xfrm flipH="1">
            <a:off x="1400901" y="608622"/>
            <a:ext cx="1354600" cy="87628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9" name="Прямая со стрелкой 28"/>
          <p:cNvCxnSpPr/>
          <p:nvPr/>
        </p:nvCxnSpPr>
        <p:spPr>
          <a:xfrm>
            <a:off x="2785729" y="600686"/>
            <a:ext cx="1075150" cy="87484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xmlns="" val="13941316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523" y="188640"/>
            <a:ext cx="8580197" cy="738664"/>
          </a:xfrm>
        </p:spPr>
        <p:txBody>
          <a:bodyPr/>
          <a:lstStyle/>
          <a:p>
            <a:pPr algn="ctr"/>
            <a:r>
              <a:rPr lang="ru-RU" sz="2400" dirty="0">
                <a:ln w="0"/>
                <a:solidFill>
                  <a:schemeClr val="bg2">
                    <a:lumMod val="10000"/>
                  </a:schemeClr>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Ретроспективное применение измененной учетной политики не представляется </a:t>
            </a:r>
            <a:r>
              <a:rPr lang="ru-RU" sz="2400" dirty="0" smtClean="0">
                <a:ln w="0"/>
                <a:solidFill>
                  <a:schemeClr val="bg2">
                    <a:lumMod val="10000"/>
                  </a:schemeClr>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возможным</a:t>
            </a:r>
            <a:endParaRPr lang="ru-RU" sz="2400" dirty="0">
              <a:ln w="0"/>
              <a:solidFill>
                <a:schemeClr val="bg2">
                  <a:lumMod val="10000"/>
                </a:schemeClr>
              </a:solidFill>
              <a:effectLst>
                <a:outerShdw blurRad="38100" dist="25400" dir="5400000" algn="ctr" rotWithShape="0">
                  <a:srgbClr val="6E747A">
                    <a:alpha val="43000"/>
                  </a:srgbClr>
                </a:outerShdw>
              </a:effectLst>
            </a:endParaRPr>
          </a:p>
        </p:txBody>
      </p:sp>
      <p:sp>
        <p:nvSpPr>
          <p:cNvPr id="3" name="Текст 2"/>
          <p:cNvSpPr>
            <a:spLocks noGrp="1"/>
          </p:cNvSpPr>
          <p:nvPr>
            <p:ph type="body" idx="1"/>
          </p:nvPr>
        </p:nvSpPr>
        <p:spPr>
          <a:xfrm>
            <a:off x="5343043" y="1507546"/>
            <a:ext cx="4212468" cy="1846659"/>
          </a:xfrm>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a:lstStyle/>
          <a:p>
            <a:pPr algn="just"/>
            <a:r>
              <a:rPr lang="ru-RU" sz="1600" b="1" dirty="0" smtClean="0">
                <a:solidFill>
                  <a:srgbClr val="000000"/>
                </a:solidFill>
                <a:latin typeface="Times New Roman" panose="02020603050405020304" pitchFamily="18" charset="0"/>
                <a:ea typeface="Times New Roman" panose="02020603050405020304" pitchFamily="18" charset="0"/>
              </a:rPr>
              <a:t>     </a:t>
            </a:r>
            <a:r>
              <a:rPr lang="ru-RU" sz="1600" dirty="0" smtClean="0">
                <a:solidFill>
                  <a:srgbClr val="000000"/>
                </a:solidFill>
                <a:latin typeface="Times New Roman" panose="02020603050405020304" pitchFamily="18" charset="0"/>
                <a:ea typeface="Times New Roman" panose="02020603050405020304" pitchFamily="18" charset="0"/>
              </a:rPr>
              <a:t>т</a:t>
            </a:r>
            <a:r>
              <a:rPr lang="ru-RU" sz="1800" dirty="0" smtClean="0">
                <a:solidFill>
                  <a:srgbClr val="000000"/>
                </a:solidFill>
                <a:latin typeface="Times New Roman" panose="02020603050405020304" pitchFamily="18" charset="0"/>
                <a:ea typeface="Times New Roman" panose="02020603050405020304" pitchFamily="18" charset="0"/>
              </a:rPr>
              <a:t>ребуется </a:t>
            </a:r>
            <a:r>
              <a:rPr lang="ru-RU" sz="1800" dirty="0">
                <a:solidFill>
                  <a:srgbClr val="000000"/>
                </a:solidFill>
                <a:latin typeface="Times New Roman" panose="02020603050405020304" pitchFamily="18" charset="0"/>
                <a:ea typeface="Times New Roman" panose="02020603050405020304" pitchFamily="18" charset="0"/>
              </a:rPr>
              <a:t>использования </a:t>
            </a:r>
            <a:r>
              <a:rPr lang="ru-RU" sz="1800" b="1" dirty="0">
                <a:solidFill>
                  <a:srgbClr val="000000"/>
                </a:solidFill>
                <a:latin typeface="Times New Roman" panose="02020603050405020304" pitchFamily="18" charset="0"/>
                <a:ea typeface="Times New Roman" panose="02020603050405020304" pitchFamily="18" charset="0"/>
              </a:rPr>
              <a:t>оценочных значений,</a:t>
            </a:r>
            <a:r>
              <a:rPr lang="ru-RU" sz="1800" dirty="0">
                <a:solidFill>
                  <a:srgbClr val="000000"/>
                </a:solidFill>
                <a:latin typeface="Times New Roman" panose="02020603050405020304" pitchFamily="18" charset="0"/>
                <a:ea typeface="Times New Roman" panose="02020603050405020304" pitchFamily="18" charset="0"/>
              </a:rPr>
              <a:t> основанных </a:t>
            </a:r>
            <a:r>
              <a:rPr lang="ru-RU" sz="1800" b="1" dirty="0">
                <a:latin typeface="Times New Roman" panose="02020603050405020304" pitchFamily="18" charset="0"/>
                <a:ea typeface="Times New Roman" panose="02020603050405020304" pitchFamily="18" charset="0"/>
              </a:rPr>
              <a:t>на</a:t>
            </a:r>
            <a:r>
              <a:rPr lang="ru-RU" sz="1800" b="1" dirty="0">
                <a:solidFill>
                  <a:srgbClr val="FF0000"/>
                </a:solidFill>
                <a:latin typeface="Times New Roman" panose="02020603050405020304" pitchFamily="18" charset="0"/>
                <a:ea typeface="Times New Roman" panose="02020603050405020304" pitchFamily="18" charset="0"/>
              </a:rPr>
              <a:t> </a:t>
            </a:r>
            <a:r>
              <a:rPr lang="ru-RU" sz="2400" b="1" dirty="0">
                <a:solidFill>
                  <a:srgbClr val="FF0000"/>
                </a:solidFill>
                <a:latin typeface="Times New Roman" panose="02020603050405020304" pitchFamily="18" charset="0"/>
                <a:ea typeface="Times New Roman" panose="02020603050405020304" pitchFamily="18" charset="0"/>
              </a:rPr>
              <a:t>информации</a:t>
            </a:r>
            <a:r>
              <a:rPr lang="ru-RU" sz="1800" b="1" dirty="0">
                <a:solidFill>
                  <a:srgbClr val="FF0000"/>
                </a:solidFill>
                <a:latin typeface="Times New Roman" panose="02020603050405020304" pitchFamily="18" charset="0"/>
                <a:ea typeface="Times New Roman" panose="02020603050405020304" pitchFamily="18" charset="0"/>
              </a:rPr>
              <a:t>, </a:t>
            </a:r>
            <a:r>
              <a:rPr lang="ru-RU" sz="1800" b="1" dirty="0">
                <a:latin typeface="Times New Roman" panose="02020603050405020304" pitchFamily="18" charset="0"/>
                <a:ea typeface="Times New Roman" panose="02020603050405020304" pitchFamily="18" charset="0"/>
              </a:rPr>
              <a:t>которая</a:t>
            </a:r>
            <a:r>
              <a:rPr lang="ru-RU" sz="1800" b="1" dirty="0">
                <a:solidFill>
                  <a:srgbClr val="FF0000"/>
                </a:solidFill>
                <a:latin typeface="Times New Roman" panose="02020603050405020304" pitchFamily="18" charset="0"/>
                <a:ea typeface="Times New Roman" panose="02020603050405020304" pitchFamily="18" charset="0"/>
              </a:rPr>
              <a:t> </a:t>
            </a:r>
            <a:r>
              <a:rPr lang="ru-RU" sz="2400" b="1" dirty="0" smtClean="0">
                <a:solidFill>
                  <a:srgbClr val="FF0000"/>
                </a:solidFill>
                <a:latin typeface="Times New Roman" panose="02020603050405020304" pitchFamily="18" charset="0"/>
                <a:ea typeface="Times New Roman" panose="02020603050405020304" pitchFamily="18" charset="0"/>
              </a:rPr>
              <a:t>не </a:t>
            </a:r>
            <a:r>
              <a:rPr lang="ru-RU" sz="2400" b="1" dirty="0">
                <a:solidFill>
                  <a:srgbClr val="FF0000"/>
                </a:solidFill>
                <a:latin typeface="Times New Roman" panose="02020603050405020304" pitchFamily="18" charset="0"/>
                <a:ea typeface="Times New Roman" panose="02020603050405020304" pitchFamily="18" charset="0"/>
              </a:rPr>
              <a:t>была доступна </a:t>
            </a:r>
            <a:r>
              <a:rPr lang="ru-RU" sz="1800" b="1" dirty="0">
                <a:latin typeface="Times New Roman" panose="02020603050405020304" pitchFamily="18" charset="0"/>
                <a:ea typeface="Times New Roman" panose="02020603050405020304" pitchFamily="18" charset="0"/>
              </a:rPr>
              <a:t>на дату представления бухгалтерс</a:t>
            </a:r>
            <a:r>
              <a:rPr lang="ru-RU" sz="1800" dirty="0">
                <a:latin typeface="Times New Roman" panose="02020603050405020304" pitchFamily="18" charset="0"/>
                <a:ea typeface="Times New Roman" panose="02020603050405020304" pitchFamily="18" charset="0"/>
              </a:rPr>
              <a:t>кой (финансовой) отчетности </a:t>
            </a:r>
            <a:r>
              <a:rPr lang="ru-RU" sz="1800" dirty="0">
                <a:solidFill>
                  <a:srgbClr val="000000"/>
                </a:solidFill>
                <a:latin typeface="Times New Roman" panose="02020603050405020304" pitchFamily="18" charset="0"/>
                <a:ea typeface="Times New Roman" panose="02020603050405020304" pitchFamily="18" charset="0"/>
              </a:rPr>
              <a:t>за предшествующий год</a:t>
            </a:r>
            <a:endParaRPr lang="ru-RU" sz="1800" dirty="0"/>
          </a:p>
        </p:txBody>
      </p:sp>
      <p:sp>
        <p:nvSpPr>
          <p:cNvPr id="4" name="Прямоугольник 3"/>
          <p:cNvSpPr/>
          <p:nvPr/>
        </p:nvSpPr>
        <p:spPr>
          <a:xfrm>
            <a:off x="896549" y="4077073"/>
            <a:ext cx="7956884" cy="13234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12700" marR="12700" indent="457200" algn="ctr">
              <a:lnSpc>
                <a:spcPts val="1620"/>
              </a:lnSpc>
              <a:spcAft>
                <a:spcPts val="0"/>
              </a:spcAft>
            </a:pPr>
            <a:r>
              <a:rPr lang="ru-RU" sz="2000" dirty="0" smtClean="0">
                <a:solidFill>
                  <a:srgbClr val="000000"/>
                </a:solidFill>
                <a:latin typeface="Times New Roman" panose="02020603050405020304" pitchFamily="18" charset="0"/>
                <a:ea typeface="Times New Roman" panose="02020603050405020304" pitchFamily="18" charset="0"/>
              </a:rPr>
              <a:t>субъект </a:t>
            </a:r>
            <a:r>
              <a:rPr lang="ru-RU" sz="2000" dirty="0">
                <a:solidFill>
                  <a:srgbClr val="000000"/>
                </a:solidFill>
                <a:latin typeface="Times New Roman" panose="02020603050405020304" pitchFamily="18" charset="0"/>
                <a:ea typeface="Times New Roman" panose="02020603050405020304" pitchFamily="18" charset="0"/>
              </a:rPr>
              <a:t>учета применяет измененную учетную политику к </a:t>
            </a:r>
            <a:r>
              <a:rPr lang="ru-RU" sz="2000" b="1" dirty="0">
                <a:solidFill>
                  <a:srgbClr val="000000"/>
                </a:solidFill>
                <a:latin typeface="Times New Roman" panose="02020603050405020304" pitchFamily="18" charset="0"/>
                <a:ea typeface="Times New Roman" panose="02020603050405020304" pitchFamily="18" charset="0"/>
              </a:rPr>
              <a:t>фактам хозяйственной жизни, возникающим после изменения учетной </a:t>
            </a:r>
            <a:r>
              <a:rPr lang="ru-RU" sz="2000" b="1" dirty="0" smtClean="0">
                <a:solidFill>
                  <a:srgbClr val="000000"/>
                </a:solidFill>
                <a:latin typeface="Times New Roman" panose="02020603050405020304" pitchFamily="18" charset="0"/>
                <a:ea typeface="Times New Roman" panose="02020603050405020304" pitchFamily="18" charset="0"/>
              </a:rPr>
              <a:t>политики</a:t>
            </a:r>
          </a:p>
          <a:p>
            <a:pPr marL="12700" marR="12700" indent="457200" algn="ctr">
              <a:lnSpc>
                <a:spcPts val="1620"/>
              </a:lnSpc>
              <a:spcAft>
                <a:spcPts val="0"/>
              </a:spcAft>
            </a:pPr>
            <a:endParaRPr lang="ru-RU" sz="2000" b="1" dirty="0" smtClean="0">
              <a:solidFill>
                <a:srgbClr val="000000"/>
              </a:solidFill>
              <a:latin typeface="Times New Roman" panose="02020603050405020304" pitchFamily="18" charset="0"/>
              <a:ea typeface="Times New Roman" panose="02020603050405020304" pitchFamily="18" charset="0"/>
            </a:endParaRPr>
          </a:p>
          <a:p>
            <a:pPr marL="12700" marR="12700" indent="457200" algn="ctr">
              <a:lnSpc>
                <a:spcPts val="1620"/>
              </a:lnSpc>
              <a:spcAft>
                <a:spcPts val="0"/>
              </a:spcAft>
            </a:pPr>
            <a:r>
              <a:rPr lang="ru-RU" dirty="0" smtClean="0">
                <a:solidFill>
                  <a:srgbClr val="000000"/>
                </a:solidFill>
                <a:latin typeface="Times New Roman" panose="02020603050405020304" pitchFamily="18" charset="0"/>
                <a:ea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rPr>
              <a:t>(</a:t>
            </a:r>
            <a:r>
              <a:rPr lang="ru-RU" sz="2800" dirty="0">
                <a:solidFill>
                  <a:srgbClr val="000000"/>
                </a:solidFill>
                <a:latin typeface="Times New Roman" panose="02020603050405020304" pitchFamily="18" charset="0"/>
                <a:ea typeface="Times New Roman" panose="02020603050405020304" pitchFamily="18" charset="0"/>
              </a:rPr>
              <a:t>перспективное применение </a:t>
            </a:r>
            <a:r>
              <a:rPr lang="ru-RU" sz="2800" dirty="0" smtClean="0">
                <a:solidFill>
                  <a:srgbClr val="000000"/>
                </a:solidFill>
                <a:latin typeface="Times New Roman" panose="02020603050405020304" pitchFamily="18" charset="0"/>
                <a:ea typeface="Times New Roman" panose="02020603050405020304" pitchFamily="18" charset="0"/>
              </a:rPr>
              <a:t>измененной учетной политики</a:t>
            </a:r>
            <a:r>
              <a:rPr lang="ru-RU" dirty="0" smtClean="0">
                <a:solidFill>
                  <a:srgbClr val="000000"/>
                </a:solidFill>
                <a:latin typeface="Times New Roman" panose="02020603050405020304" pitchFamily="18" charset="0"/>
                <a:ea typeface="Times New Roman" panose="02020603050405020304" pitchFamily="18" charset="0"/>
              </a:rPr>
              <a:t>)</a:t>
            </a:r>
            <a:endParaRPr lang="ru-RU" dirty="0">
              <a:latin typeface="Times New Roman" panose="02020603050405020304" pitchFamily="18" charset="0"/>
              <a:ea typeface="Times New Roman" panose="02020603050405020304" pitchFamily="18" charset="0"/>
            </a:endParaRPr>
          </a:p>
        </p:txBody>
      </p:sp>
      <p:sp>
        <p:nvSpPr>
          <p:cNvPr id="5" name="TextBox 4"/>
          <p:cNvSpPr txBox="1"/>
          <p:nvPr/>
        </p:nvSpPr>
        <p:spPr>
          <a:xfrm>
            <a:off x="272480" y="1507545"/>
            <a:ext cx="4602511" cy="1938992"/>
          </a:xfrm>
          <a:prstGeom prst="rect">
            <a:avLst/>
          </a:prstGeom>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12700" marR="12700" indent="457200" algn="just">
              <a:spcAft>
                <a:spcPts val="0"/>
              </a:spcAft>
            </a:pPr>
            <a:r>
              <a:rPr lang="ru-RU" dirty="0" smtClean="0">
                <a:solidFill>
                  <a:srgbClr val="000000"/>
                </a:solidFill>
                <a:latin typeface="Times New Roman" panose="02020603050405020304" pitchFamily="18" charset="0"/>
                <a:ea typeface="Times New Roman" panose="02020603050405020304" pitchFamily="18" charset="0"/>
              </a:rPr>
              <a:t> </a:t>
            </a:r>
            <a:r>
              <a:rPr lang="ru-RU" b="1" dirty="0" smtClean="0">
                <a:solidFill>
                  <a:srgbClr val="000000"/>
                </a:solidFill>
                <a:latin typeface="Times New Roman" panose="02020603050405020304" pitchFamily="18" charset="0"/>
                <a:ea typeface="Times New Roman" panose="02020603050405020304" pitchFamily="18" charset="0"/>
              </a:rPr>
              <a:t>оценка</a:t>
            </a:r>
            <a:r>
              <a:rPr lang="ru-RU" dirty="0" smtClean="0">
                <a:solidFill>
                  <a:srgbClr val="000000"/>
                </a:solidFill>
                <a:latin typeface="Times New Roman" panose="02020603050405020304" pitchFamily="18" charset="0"/>
                <a:ea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rPr>
              <a:t>в денежном измерении </a:t>
            </a:r>
            <a:r>
              <a:rPr lang="ru-RU" dirty="0" smtClean="0">
                <a:solidFill>
                  <a:srgbClr val="000000"/>
                </a:solidFill>
                <a:latin typeface="Times New Roman" panose="02020603050405020304" pitchFamily="18" charset="0"/>
                <a:ea typeface="Times New Roman" panose="02020603050405020304" pitchFamily="18" charset="0"/>
              </a:rPr>
              <a:t>последствий </a:t>
            </a:r>
            <a:r>
              <a:rPr lang="ru-RU" dirty="0">
                <a:solidFill>
                  <a:srgbClr val="000000"/>
                </a:solidFill>
                <a:latin typeface="Times New Roman" panose="02020603050405020304" pitchFamily="18" charset="0"/>
                <a:ea typeface="Times New Roman" panose="02020603050405020304" pitchFamily="18" charset="0"/>
              </a:rPr>
              <a:t>такого </a:t>
            </a:r>
            <a:r>
              <a:rPr lang="ru-RU" dirty="0" smtClean="0">
                <a:solidFill>
                  <a:srgbClr val="000000"/>
                </a:solidFill>
                <a:latin typeface="Times New Roman" panose="02020603050405020304" pitchFamily="18" charset="0"/>
                <a:ea typeface="Times New Roman" panose="02020603050405020304" pitchFamily="18" charset="0"/>
              </a:rPr>
              <a:t>изменения </a:t>
            </a:r>
            <a:r>
              <a:rPr lang="ru-RU" b="1" dirty="0" smtClean="0">
                <a:solidFill>
                  <a:srgbClr val="000000"/>
                </a:solidFill>
                <a:latin typeface="Times New Roman" panose="02020603050405020304" pitchFamily="18" charset="0"/>
                <a:ea typeface="Times New Roman" panose="02020603050405020304" pitchFamily="18" charset="0"/>
              </a:rPr>
              <a:t>не </a:t>
            </a:r>
            <a:r>
              <a:rPr lang="ru-RU" b="1" dirty="0">
                <a:solidFill>
                  <a:srgbClr val="000000"/>
                </a:solidFill>
                <a:latin typeface="Times New Roman" panose="02020603050405020304" pitchFamily="18" charset="0"/>
                <a:ea typeface="Times New Roman" panose="02020603050405020304" pitchFamily="18" charset="0"/>
              </a:rPr>
              <a:t>может быть произведена </a:t>
            </a:r>
            <a:r>
              <a:rPr lang="ru-RU" dirty="0">
                <a:solidFill>
                  <a:srgbClr val="000000"/>
                </a:solidFill>
                <a:latin typeface="Times New Roman" panose="02020603050405020304" pitchFamily="18" charset="0"/>
                <a:ea typeface="Times New Roman" panose="02020603050405020304" pitchFamily="18" charset="0"/>
              </a:rPr>
              <a:t>в связи </a:t>
            </a:r>
            <a:r>
              <a:rPr lang="ru-RU" b="1" dirty="0">
                <a:solidFill>
                  <a:schemeClr val="tx1"/>
                </a:solidFill>
                <a:latin typeface="Times New Roman" panose="02020603050405020304" pitchFamily="18" charset="0"/>
                <a:ea typeface="Times New Roman" panose="02020603050405020304" pitchFamily="18" charset="0"/>
              </a:rPr>
              <a:t>с</a:t>
            </a:r>
            <a:r>
              <a:rPr lang="ru-RU" b="1" dirty="0">
                <a:solidFill>
                  <a:srgbClr val="FF0000"/>
                </a:solidFill>
                <a:latin typeface="Times New Roman" panose="02020603050405020304" pitchFamily="18" charset="0"/>
                <a:ea typeface="Times New Roman" panose="02020603050405020304" pitchFamily="18" charset="0"/>
              </a:rPr>
              <a:t> </a:t>
            </a:r>
            <a:r>
              <a:rPr lang="ru-RU" sz="2400" b="1" dirty="0">
                <a:solidFill>
                  <a:srgbClr val="FF0000"/>
                </a:solidFill>
                <a:latin typeface="Times New Roman" panose="02020603050405020304" pitchFamily="18" charset="0"/>
                <a:ea typeface="Times New Roman" panose="02020603050405020304" pitchFamily="18" charset="0"/>
              </a:rPr>
              <a:t>недостаточностью </a:t>
            </a:r>
            <a:r>
              <a:rPr lang="ru-RU" b="1" dirty="0">
                <a:solidFill>
                  <a:schemeClr val="tx1"/>
                </a:solidFill>
                <a:latin typeface="Times New Roman" panose="02020603050405020304" pitchFamily="18" charset="0"/>
                <a:ea typeface="Times New Roman" panose="02020603050405020304" pitchFamily="18" charset="0"/>
              </a:rPr>
              <a:t>(отсутствием) </a:t>
            </a:r>
            <a:r>
              <a:rPr lang="ru-RU" sz="2400" b="1" dirty="0">
                <a:solidFill>
                  <a:srgbClr val="FF0000"/>
                </a:solidFill>
                <a:latin typeface="Times New Roman" panose="02020603050405020304" pitchFamily="18" charset="0"/>
                <a:ea typeface="Times New Roman" panose="02020603050405020304" pitchFamily="18" charset="0"/>
              </a:rPr>
              <a:t>информации</a:t>
            </a:r>
            <a:r>
              <a:rPr lang="ru-RU" b="1" dirty="0">
                <a:solidFill>
                  <a:schemeClr val="tx1"/>
                </a:solidFill>
                <a:latin typeface="Times New Roman" panose="02020603050405020304" pitchFamily="18" charset="0"/>
                <a:ea typeface="Times New Roman" panose="02020603050405020304" pitchFamily="18" charset="0"/>
              </a:rPr>
              <a:t> за соответствующий предшествующий го</a:t>
            </a:r>
            <a:r>
              <a:rPr lang="ru-RU" dirty="0">
                <a:solidFill>
                  <a:schemeClr val="tx1"/>
                </a:solidFill>
                <a:latin typeface="Times New Roman" panose="02020603050405020304" pitchFamily="18" charset="0"/>
                <a:ea typeface="Times New Roman" panose="02020603050405020304" pitchFamily="18" charset="0"/>
              </a:rPr>
              <a:t>д</a:t>
            </a:r>
            <a:endParaRPr lang="ru-RU" dirty="0">
              <a:solidFill>
                <a:schemeClr val="tx1"/>
              </a:solidFill>
            </a:endParaRPr>
          </a:p>
        </p:txBody>
      </p:sp>
      <p:cxnSp>
        <p:nvCxnSpPr>
          <p:cNvPr id="7" name="Прямая со стрелкой 6"/>
          <p:cNvCxnSpPr>
            <a:stCxn id="3" idx="2"/>
            <a:endCxn id="4" idx="0"/>
          </p:cNvCxnSpPr>
          <p:nvPr/>
        </p:nvCxnSpPr>
        <p:spPr>
          <a:xfrm flipH="1">
            <a:off x="4874991" y="3354204"/>
            <a:ext cx="2574286" cy="72286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Прямая со стрелкой 8"/>
          <p:cNvCxnSpPr>
            <a:stCxn id="5" idx="2"/>
            <a:endCxn id="4" idx="0"/>
          </p:cNvCxnSpPr>
          <p:nvPr/>
        </p:nvCxnSpPr>
        <p:spPr>
          <a:xfrm>
            <a:off x="2573736" y="3446538"/>
            <a:ext cx="2301256" cy="63053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6" name="Номер слайда 5"/>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44</a:t>
            </a:fld>
            <a:endParaRPr lang="ru-RU" spc="-4" dirty="0">
              <a:latin typeface="Arial"/>
              <a:cs typeface="Arial"/>
            </a:endParaRPr>
          </a:p>
        </p:txBody>
      </p:sp>
      <p:sp>
        <p:nvSpPr>
          <p:cNvPr id="11" name="Овал 10"/>
          <p:cNvSpPr/>
          <p:nvPr/>
        </p:nvSpPr>
        <p:spPr>
          <a:xfrm>
            <a:off x="272480" y="1268761"/>
            <a:ext cx="624069" cy="473745"/>
          </a:xfrm>
          <a:prstGeom prst="ellipse">
            <a:avLst/>
          </a:prstGeom>
          <a:ln>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smtClean="0">
                <a:solidFill>
                  <a:srgbClr val="FF0000"/>
                </a:solidFill>
              </a:rPr>
              <a:t>1</a:t>
            </a:r>
            <a:endParaRPr lang="ru-RU" b="1" dirty="0">
              <a:solidFill>
                <a:srgbClr val="FF0000"/>
              </a:solidFill>
            </a:endParaRPr>
          </a:p>
        </p:txBody>
      </p:sp>
      <p:sp>
        <p:nvSpPr>
          <p:cNvPr id="12" name="Овал 11"/>
          <p:cNvSpPr/>
          <p:nvPr/>
        </p:nvSpPr>
        <p:spPr>
          <a:xfrm>
            <a:off x="5031009" y="1268761"/>
            <a:ext cx="624069" cy="473745"/>
          </a:xfrm>
          <a:prstGeom prst="ellipse">
            <a:avLst/>
          </a:prstGeom>
          <a:ln>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smtClean="0">
                <a:solidFill>
                  <a:srgbClr val="FF0000"/>
                </a:solidFill>
              </a:rPr>
              <a:t>2</a:t>
            </a:r>
            <a:endParaRPr lang="ru-RU" b="1" dirty="0">
              <a:solidFill>
                <a:srgbClr val="FF0000"/>
              </a:solidFill>
            </a:endParaRPr>
          </a:p>
        </p:txBody>
      </p:sp>
    </p:spTree>
    <p:extLst>
      <p:ext uri="{BB962C8B-B14F-4D97-AF65-F5344CB8AC3E}">
        <p14:creationId xmlns:p14="http://schemas.microsoft.com/office/powerpoint/2010/main" xmlns="" val="32266897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68735" y="476672"/>
            <a:ext cx="9242794" cy="369332"/>
          </a:xfrm>
        </p:spPr>
        <p:txBody>
          <a:bodyPr/>
          <a:lstStyle/>
          <a:p>
            <a:pPr algn="ctr"/>
            <a:r>
              <a:rPr lang="ru-RU" sz="2400" b="1" dirty="0" smtClean="0"/>
              <a:t>Отчет о финансовых результатах деятельности (ф. 0503121)</a:t>
            </a:r>
            <a:endParaRPr lang="ru-RU" sz="24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8748" y="1609725"/>
            <a:ext cx="8368506" cy="3638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Овал 3"/>
          <p:cNvSpPr/>
          <p:nvPr/>
        </p:nvSpPr>
        <p:spPr>
          <a:xfrm>
            <a:off x="5939865" y="2852936"/>
            <a:ext cx="573309" cy="21602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2" name="Номер слайда 1"/>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45</a:t>
            </a:fld>
            <a:endParaRPr lang="ru-RU" spc="-4" dirty="0">
              <a:latin typeface="Arial"/>
              <a:cs typeface="Arial"/>
            </a:endParaRPr>
          </a:p>
        </p:txBody>
      </p:sp>
    </p:spTree>
    <p:extLst>
      <p:ext uri="{BB962C8B-B14F-4D97-AF65-F5344CB8AC3E}">
        <p14:creationId xmlns:p14="http://schemas.microsoft.com/office/powerpoint/2010/main" xmlns="" val="13438532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8588" y="524530"/>
            <a:ext cx="8546742" cy="1034129"/>
          </a:xfrm>
          <a:prstGeom prst="rect">
            <a:avLst/>
          </a:prstGeom>
        </p:spPr>
        <p:txBody>
          <a:bodyPr vert="horz" wrap="square" lIns="0" tIns="0" rIns="0" bIns="0" rtlCol="0">
            <a:spAutoFit/>
          </a:bodyPr>
          <a:lstStyle/>
          <a:p>
            <a:pPr marL="302575" indent="-302575"/>
            <a:r>
              <a:rPr lang="ru-RU" dirty="0" smtClean="0">
                <a:latin typeface="Times New Roman" panose="02020603050405020304" pitchFamily="18" charset="0"/>
                <a:cs typeface="Times New Roman" panose="02020603050405020304" pitchFamily="18" charset="0"/>
              </a:rPr>
              <a:t>Ретроспективное применение изменений УП</a:t>
            </a:r>
            <a:endParaRPr lang="ru-RU"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270485" y="4249051"/>
            <a:ext cx="5549257" cy="309637"/>
          </a:xfrm>
          <a:prstGeom prst="rect">
            <a:avLst/>
          </a:prstGeom>
          <a:noFill/>
        </p:spPr>
        <p:txBody>
          <a:bodyPr wrap="square" rtlCol="0">
            <a:spAutoFit/>
          </a:bodyPr>
          <a:lstStyle/>
          <a:p>
            <a:pPr algn="ctr" defTabSz="806867"/>
            <a:endParaRPr lang="ru-RU" sz="1412" b="1" dirty="0">
              <a:solidFill>
                <a:prstClr val="black"/>
              </a:solidFill>
              <a:latin typeface="Times New Roman" panose="02020603050405020304" pitchFamily="18" charset="0"/>
              <a:cs typeface="Times New Roman" panose="02020603050405020304" pitchFamily="18" charset="0"/>
            </a:endParaRPr>
          </a:p>
        </p:txBody>
      </p:sp>
      <p:graphicFrame>
        <p:nvGraphicFramePr>
          <p:cNvPr id="15" name="Схема 14"/>
          <p:cNvGraphicFramePr/>
          <p:nvPr>
            <p:extLst>
              <p:ext uri="{D42A27DB-BD31-4B8C-83A1-F6EECF244321}">
                <p14:modId xmlns:p14="http://schemas.microsoft.com/office/powerpoint/2010/main" xmlns="" val="968404152"/>
              </p:ext>
            </p:extLst>
          </p:nvPr>
        </p:nvGraphicFramePr>
        <p:xfrm>
          <a:off x="910653" y="1196752"/>
          <a:ext cx="8268919"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Номер слайда 2"/>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46</a:t>
            </a:fld>
            <a:endParaRPr lang="ru-RU" spc="-4" dirty="0">
              <a:latin typeface="Arial"/>
              <a:cs typeface="Arial"/>
            </a:endParaRPr>
          </a:p>
        </p:txBody>
      </p:sp>
    </p:spTree>
    <p:extLst>
      <p:ext uri="{BB962C8B-B14F-4D97-AF65-F5344CB8AC3E}">
        <p14:creationId xmlns:p14="http://schemas.microsoft.com/office/powerpoint/2010/main" xmlns="" val="35638252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6506" y="0"/>
            <a:ext cx="8892232" cy="738664"/>
          </a:xfrm>
        </p:spPr>
        <p:txBody>
          <a:bodyPr/>
          <a:lstStyle/>
          <a:p>
            <a:pPr algn="ctr"/>
            <a:r>
              <a:rPr lang="ru-RU" sz="2400" dirty="0">
                <a:solidFill>
                  <a:srgbClr val="000000"/>
                </a:solidFill>
                <a:latin typeface="Times New Roman" panose="02020603050405020304" pitchFamily="18" charset="0"/>
                <a:ea typeface="Times New Roman" panose="02020603050405020304" pitchFamily="18" charset="0"/>
              </a:rPr>
              <a:t>Раскрытие в бухгалтерской (финансовой) отчетности информации о положениях учетной политики </a:t>
            </a:r>
            <a:endParaRPr lang="ru-RU" sz="2400" dirty="0"/>
          </a:p>
        </p:txBody>
      </p:sp>
      <p:sp>
        <p:nvSpPr>
          <p:cNvPr id="3" name="Текст 2"/>
          <p:cNvSpPr>
            <a:spLocks noGrp="1"/>
          </p:cNvSpPr>
          <p:nvPr>
            <p:ph type="body" idx="1"/>
          </p:nvPr>
        </p:nvSpPr>
        <p:spPr>
          <a:xfrm>
            <a:off x="234366" y="1172024"/>
            <a:ext cx="9437266" cy="4431983"/>
          </a:xfrm>
        </p:spPr>
        <p:txBody>
          <a:bodyPr/>
          <a:lstStyle/>
          <a:p>
            <a:pPr algn="just"/>
            <a:r>
              <a:rPr lang="ru-RU" sz="3200" dirty="0" smtClean="0">
                <a:solidFill>
                  <a:srgbClr val="000000"/>
                </a:solidFill>
                <a:latin typeface="Times New Roman" panose="02020603050405020304" pitchFamily="18" charset="0"/>
                <a:ea typeface="Times New Roman" panose="02020603050405020304" pitchFamily="18" charset="0"/>
              </a:rPr>
              <a:t>В </a:t>
            </a:r>
            <a:r>
              <a:rPr lang="ru-RU" sz="3200" dirty="0">
                <a:solidFill>
                  <a:srgbClr val="000000"/>
                </a:solidFill>
                <a:latin typeface="Times New Roman" panose="02020603050405020304" pitchFamily="18" charset="0"/>
                <a:ea typeface="Times New Roman" panose="02020603050405020304" pitchFamily="18" charset="0"/>
              </a:rPr>
              <a:t>Сведениях об особенностях ведения бюджетного учета </a:t>
            </a:r>
            <a:r>
              <a:rPr lang="ru-RU" sz="3200" dirty="0" smtClean="0">
                <a:solidFill>
                  <a:srgbClr val="000000"/>
                </a:solidFill>
                <a:latin typeface="Times New Roman" panose="02020603050405020304" pitchFamily="18" charset="0"/>
                <a:ea typeface="Times New Roman" panose="02020603050405020304" pitchFamily="18" charset="0"/>
              </a:rPr>
              <a:t>(Таблица № 4) раздела 5 Пояснительной записки (ф. 0503160)</a:t>
            </a:r>
          </a:p>
          <a:p>
            <a:pPr algn="just"/>
            <a:endParaRPr lang="ru-RU" sz="3200" dirty="0">
              <a:solidFill>
                <a:srgbClr val="000000"/>
              </a:solidFill>
              <a:latin typeface="Times New Roman" panose="02020603050405020304" pitchFamily="18" charset="0"/>
              <a:ea typeface="Times New Roman" panose="02020603050405020304" pitchFamily="18" charset="0"/>
            </a:endParaRPr>
          </a:p>
          <a:p>
            <a:pPr algn="just"/>
            <a:r>
              <a:rPr lang="ru-RU" sz="3200" dirty="0" smtClean="0">
                <a:solidFill>
                  <a:srgbClr val="000000"/>
                </a:solidFill>
                <a:latin typeface="Times New Roman" panose="02020603050405020304" pitchFamily="18" charset="0"/>
                <a:ea typeface="Times New Roman" panose="02020603050405020304" pitchFamily="18" charset="0"/>
              </a:rPr>
              <a:t>В Сведениях </a:t>
            </a:r>
            <a:r>
              <a:rPr lang="ru-RU" sz="3200" dirty="0">
                <a:solidFill>
                  <a:srgbClr val="000000"/>
                </a:solidFill>
                <a:latin typeface="Times New Roman" panose="02020603050405020304" pitchFamily="18" charset="0"/>
                <a:ea typeface="Times New Roman" panose="02020603050405020304" pitchFamily="18" charset="0"/>
              </a:rPr>
              <a:t>об особенностях ведения учреждением бухгалтерского </a:t>
            </a:r>
            <a:r>
              <a:rPr lang="ru-RU" sz="3200" dirty="0" smtClean="0">
                <a:solidFill>
                  <a:srgbClr val="000000"/>
                </a:solidFill>
                <a:latin typeface="Times New Roman" panose="02020603050405020304" pitchFamily="18" charset="0"/>
                <a:ea typeface="Times New Roman" panose="02020603050405020304" pitchFamily="18" charset="0"/>
              </a:rPr>
              <a:t>учета  (Таблица   №4</a:t>
            </a:r>
            <a:r>
              <a:rPr lang="ru-RU" sz="3200" dirty="0">
                <a:solidFill>
                  <a:srgbClr val="000000"/>
                </a:solidFill>
                <a:latin typeface="Times New Roman" panose="02020603050405020304" pitchFamily="18" charset="0"/>
                <a:ea typeface="Times New Roman" panose="02020603050405020304" pitchFamily="18" charset="0"/>
              </a:rPr>
              <a:t>) </a:t>
            </a:r>
            <a:r>
              <a:rPr lang="ru-RU" sz="3200" dirty="0" smtClean="0">
                <a:solidFill>
                  <a:srgbClr val="000000"/>
                </a:solidFill>
                <a:latin typeface="Times New Roman" panose="02020603050405020304" pitchFamily="18" charset="0"/>
                <a:ea typeface="Times New Roman" panose="02020603050405020304" pitchFamily="18" charset="0"/>
              </a:rPr>
              <a:t>раздела 5 Пояснительной </a:t>
            </a:r>
            <a:r>
              <a:rPr lang="ru-RU" sz="3200" dirty="0">
                <a:solidFill>
                  <a:srgbClr val="000000"/>
                </a:solidFill>
                <a:latin typeface="Times New Roman" panose="02020603050405020304" pitchFamily="18" charset="0"/>
                <a:ea typeface="Times New Roman" panose="02020603050405020304" pitchFamily="18" charset="0"/>
              </a:rPr>
              <a:t>записки к Балансу учреждения </a:t>
            </a:r>
            <a:r>
              <a:rPr lang="ru-RU" sz="3200" dirty="0" smtClean="0">
                <a:solidFill>
                  <a:srgbClr val="000000"/>
                </a:solidFill>
                <a:latin typeface="Times New Roman" panose="02020603050405020304" pitchFamily="18" charset="0"/>
                <a:ea typeface="Times New Roman" panose="02020603050405020304" pitchFamily="18" charset="0"/>
              </a:rPr>
              <a:t>  (</a:t>
            </a:r>
            <a:r>
              <a:rPr lang="ru-RU" sz="3200" dirty="0">
                <a:solidFill>
                  <a:srgbClr val="000000"/>
                </a:solidFill>
                <a:latin typeface="Times New Roman" panose="02020603050405020304" pitchFamily="18" charset="0"/>
                <a:ea typeface="Times New Roman" panose="02020603050405020304" pitchFamily="18" charset="0"/>
              </a:rPr>
              <a:t>ф. 0503760</a:t>
            </a:r>
            <a:r>
              <a:rPr lang="ru-RU" sz="3200" dirty="0" smtClean="0">
                <a:solidFill>
                  <a:srgbClr val="000000"/>
                </a:solidFill>
                <a:latin typeface="Times New Roman" panose="02020603050405020304" pitchFamily="18" charset="0"/>
                <a:ea typeface="Times New Roman" panose="02020603050405020304" pitchFamily="18" charset="0"/>
              </a:rPr>
              <a:t>)</a:t>
            </a:r>
            <a:endParaRPr lang="ru-RU" sz="3200" dirty="0">
              <a:latin typeface="Times New Roman" panose="02020603050405020304" pitchFamily="18" charset="0"/>
              <a:ea typeface="Times New Roman" panose="02020603050405020304" pitchFamily="18" charset="0"/>
            </a:endParaRPr>
          </a:p>
          <a:p>
            <a:endParaRPr lang="ru-RU" sz="3200" dirty="0"/>
          </a:p>
        </p:txBody>
      </p:sp>
      <p:sp>
        <p:nvSpPr>
          <p:cNvPr id="4" name="Номер слайда 3"/>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47</a:t>
            </a:fld>
            <a:endParaRPr lang="ru-RU" spc="-4" dirty="0">
              <a:latin typeface="Arial"/>
              <a:cs typeface="Arial"/>
            </a:endParaRPr>
          </a:p>
        </p:txBody>
      </p:sp>
    </p:spTree>
    <p:extLst>
      <p:ext uri="{BB962C8B-B14F-4D97-AF65-F5344CB8AC3E}">
        <p14:creationId xmlns:p14="http://schemas.microsoft.com/office/powerpoint/2010/main" xmlns="" val="23571084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00" y="44624"/>
            <a:ext cx="8580197" cy="861774"/>
          </a:xfrm>
        </p:spPr>
        <p:txBody>
          <a:bodyPr/>
          <a:lstStyle/>
          <a:p>
            <a:pPr algn="ctr"/>
            <a:r>
              <a:rPr lang="ru-RU" sz="2800" dirty="0" smtClean="0">
                <a:solidFill>
                  <a:srgbClr val="000000"/>
                </a:solidFill>
                <a:latin typeface="Times New Roman" panose="02020603050405020304" pitchFamily="18" charset="0"/>
                <a:ea typeface="Times New Roman" panose="02020603050405020304" pitchFamily="18" charset="0"/>
              </a:rPr>
              <a:t>Раскрытие последствий </a:t>
            </a:r>
            <a:r>
              <a:rPr lang="ru-RU" sz="2800" dirty="0">
                <a:solidFill>
                  <a:srgbClr val="000000"/>
                </a:solidFill>
                <a:latin typeface="Times New Roman" panose="02020603050405020304" pitchFamily="18" charset="0"/>
                <a:ea typeface="Times New Roman" panose="02020603050405020304" pitchFamily="18" charset="0"/>
              </a:rPr>
              <a:t>изменения учетной политики</a:t>
            </a:r>
            <a:endParaRPr lang="ru-RU" dirty="0"/>
          </a:p>
        </p:txBody>
      </p:sp>
      <p:sp>
        <p:nvSpPr>
          <p:cNvPr id="3" name="Текст 2"/>
          <p:cNvSpPr>
            <a:spLocks noGrp="1"/>
          </p:cNvSpPr>
          <p:nvPr>
            <p:ph type="body" idx="1"/>
          </p:nvPr>
        </p:nvSpPr>
        <p:spPr>
          <a:xfrm>
            <a:off x="350488" y="2105250"/>
            <a:ext cx="9437266" cy="4493538"/>
          </a:xfrm>
        </p:spPr>
        <p:txBody>
          <a:bodyPr/>
          <a:lstStyle/>
          <a:p>
            <a:pPr marL="12700" marR="12700" algn="just">
              <a:spcAft>
                <a:spcPts val="0"/>
              </a:spcAft>
            </a:pPr>
            <a:endParaRPr lang="ru-RU" sz="2000" dirty="0" smtClean="0">
              <a:solidFill>
                <a:srgbClr val="000000"/>
              </a:solidFill>
              <a:latin typeface="Times New Roman" panose="02020603050405020304" pitchFamily="18" charset="0"/>
              <a:ea typeface="Times New Roman" panose="02020603050405020304" pitchFamily="18" charset="0"/>
            </a:endParaRPr>
          </a:p>
          <a:p>
            <a:pPr marL="12700" marR="12700" algn="just">
              <a:spcAft>
                <a:spcPts val="0"/>
              </a:spcAft>
            </a:pPr>
            <a:endParaRPr lang="ru-RU" sz="2000" dirty="0" smtClean="0">
              <a:solidFill>
                <a:srgbClr val="000000"/>
              </a:solidFill>
              <a:latin typeface="Times New Roman" panose="02020603050405020304" pitchFamily="18" charset="0"/>
              <a:ea typeface="Times New Roman" panose="02020603050405020304" pitchFamily="18" charset="0"/>
            </a:endParaRPr>
          </a:p>
          <a:p>
            <a:pPr marL="12700" marR="12700" algn="just">
              <a:spcAft>
                <a:spcPts val="0"/>
              </a:spcAft>
            </a:pPr>
            <a:endParaRPr lang="ru-RU" sz="2000" dirty="0" smtClean="0">
              <a:solidFill>
                <a:srgbClr val="000000"/>
              </a:solidFill>
              <a:latin typeface="Times New Roman" panose="02020603050405020304" pitchFamily="18" charset="0"/>
              <a:ea typeface="Times New Roman" panose="02020603050405020304" pitchFamily="18" charset="0"/>
            </a:endParaRPr>
          </a:p>
          <a:p>
            <a:pPr marL="12700" marR="12700" algn="just">
              <a:spcAft>
                <a:spcPts val="0"/>
              </a:spcAft>
            </a:pPr>
            <a:endParaRPr lang="ru-RU" sz="2000" dirty="0">
              <a:solidFill>
                <a:srgbClr val="000000"/>
              </a:solidFill>
              <a:latin typeface="Times New Roman" panose="02020603050405020304" pitchFamily="18" charset="0"/>
              <a:ea typeface="Times New Roman" panose="02020603050405020304" pitchFamily="18" charset="0"/>
            </a:endParaRPr>
          </a:p>
          <a:p>
            <a:pPr marL="12700" marR="12700" algn="just">
              <a:spcAft>
                <a:spcPts val="0"/>
              </a:spcAft>
            </a:pPr>
            <a:endParaRPr lang="ru-RU" sz="2000" dirty="0">
              <a:solidFill>
                <a:srgbClr val="000000"/>
              </a:solidFill>
              <a:latin typeface="Times New Roman" panose="02020603050405020304" pitchFamily="18" charset="0"/>
              <a:ea typeface="Times New Roman" panose="02020603050405020304" pitchFamily="18" charset="0"/>
            </a:endParaRPr>
          </a:p>
          <a:p>
            <a:pPr marL="12700" marR="12700" algn="just">
              <a:spcAft>
                <a:spcPts val="0"/>
              </a:spcAft>
            </a:pPr>
            <a:endParaRPr lang="ru-RU" sz="2000" dirty="0" smtClean="0">
              <a:solidFill>
                <a:srgbClr val="000000"/>
              </a:solidFill>
              <a:latin typeface="Times New Roman" panose="02020603050405020304" pitchFamily="18" charset="0"/>
              <a:ea typeface="Times New Roman" panose="02020603050405020304" pitchFamily="18" charset="0"/>
            </a:endParaRPr>
          </a:p>
          <a:p>
            <a:pPr marL="12700" marR="12700" algn="just">
              <a:spcAft>
                <a:spcPts val="0"/>
              </a:spcAft>
            </a:pPr>
            <a:endParaRPr lang="ru-RU" sz="2000" dirty="0">
              <a:solidFill>
                <a:srgbClr val="000000"/>
              </a:solidFill>
              <a:latin typeface="Times New Roman" panose="02020603050405020304" pitchFamily="18" charset="0"/>
              <a:ea typeface="Times New Roman" panose="02020603050405020304" pitchFamily="18" charset="0"/>
            </a:endParaRPr>
          </a:p>
          <a:p>
            <a:pPr marL="12700" marR="12700" algn="just">
              <a:spcAft>
                <a:spcPts val="0"/>
              </a:spcAft>
            </a:pPr>
            <a:r>
              <a:rPr lang="ru-RU" sz="2000" dirty="0" smtClean="0">
                <a:solidFill>
                  <a:srgbClr val="000000"/>
                </a:solidFill>
                <a:latin typeface="Times New Roman" panose="02020603050405020304" pitchFamily="18" charset="0"/>
                <a:ea typeface="Times New Roman" panose="02020603050405020304" pitchFamily="18" charset="0"/>
              </a:rPr>
              <a:t> </a:t>
            </a:r>
            <a:r>
              <a:rPr lang="ru-RU" sz="1600" dirty="0" smtClean="0">
                <a:solidFill>
                  <a:srgbClr val="000000"/>
                </a:solidFill>
                <a:latin typeface="Times New Roman" panose="02020603050405020304" pitchFamily="18" charset="0"/>
                <a:ea typeface="Times New Roman" panose="02020603050405020304" pitchFamily="18" charset="0"/>
              </a:rPr>
              <a:t> </a:t>
            </a:r>
            <a:r>
              <a:rPr lang="ru-RU" sz="2000" dirty="0" smtClean="0">
                <a:solidFill>
                  <a:srgbClr val="000000"/>
                </a:solidFill>
                <a:latin typeface="Times New Roman" panose="02020603050405020304" pitchFamily="18" charset="0"/>
                <a:ea typeface="Times New Roman" panose="02020603050405020304" pitchFamily="18" charset="0"/>
              </a:rPr>
              <a:t>3.</a:t>
            </a:r>
            <a:r>
              <a:rPr lang="ru-RU" sz="2000" dirty="0" smtClean="0">
                <a:solidFill>
                  <a:srgbClr val="FF0000"/>
                </a:solidFill>
                <a:latin typeface="Times New Roman" panose="02020603050405020304" pitchFamily="18" charset="0"/>
                <a:ea typeface="Times New Roman" panose="02020603050405020304" pitchFamily="18" charset="0"/>
              </a:rPr>
              <a:t>Порядок </a:t>
            </a:r>
            <a:r>
              <a:rPr lang="ru-RU" sz="2000" dirty="0">
                <a:solidFill>
                  <a:srgbClr val="FF0000"/>
                </a:solidFill>
                <a:latin typeface="Times New Roman" panose="02020603050405020304" pitchFamily="18" charset="0"/>
                <a:ea typeface="Times New Roman" panose="02020603050405020304" pitchFamily="18" charset="0"/>
              </a:rPr>
              <a:t>отражения последствий изменения учетной политики </a:t>
            </a:r>
            <a:r>
              <a:rPr lang="ru-RU" sz="2000" dirty="0">
                <a:solidFill>
                  <a:srgbClr val="000000"/>
                </a:solidFill>
                <a:latin typeface="Times New Roman" panose="02020603050405020304" pitchFamily="18" charset="0"/>
                <a:ea typeface="Times New Roman" panose="02020603050405020304" pitchFamily="18" charset="0"/>
              </a:rPr>
              <a:t>в бухгалтерской (финансовой) отчетности, включая указание на обстоятельства, в связи с которыми применяется выбранный способ ведения бухгалтерского учета, и дату, с которой он применяется в связи с изменением учетной </a:t>
            </a:r>
            <a:r>
              <a:rPr lang="ru-RU" sz="2000" dirty="0" smtClean="0">
                <a:solidFill>
                  <a:srgbClr val="000000"/>
                </a:solidFill>
                <a:latin typeface="Times New Roman" panose="02020603050405020304" pitchFamily="18" charset="0"/>
                <a:ea typeface="Times New Roman" panose="02020603050405020304" pitchFamily="18" charset="0"/>
              </a:rPr>
              <a:t>политики</a:t>
            </a:r>
          </a:p>
          <a:p>
            <a:pPr marL="12700" marR="12700" algn="just">
              <a:spcAft>
                <a:spcPts val="0"/>
              </a:spcAft>
            </a:pPr>
            <a:r>
              <a:rPr lang="ru-RU" sz="3200" dirty="0" smtClean="0">
                <a:solidFill>
                  <a:srgbClr val="FF0000"/>
                </a:solidFill>
                <a:latin typeface="Times New Roman" panose="02020603050405020304" pitchFamily="18" charset="0"/>
                <a:ea typeface="Times New Roman" panose="02020603050405020304" pitchFamily="18" charset="0"/>
              </a:rPr>
              <a:t>!</a:t>
            </a:r>
            <a:r>
              <a:rPr lang="ru-RU" sz="2000" dirty="0" smtClean="0">
                <a:solidFill>
                  <a:srgbClr val="000000"/>
                </a:solidFill>
                <a:latin typeface="Times New Roman" panose="02020603050405020304" pitchFamily="18" charset="0"/>
                <a:ea typeface="Times New Roman" panose="02020603050405020304" pitchFamily="18" charset="0"/>
              </a:rPr>
              <a:t> Аналогичный порядок раскрытия информации применяется для бюджетных</a:t>
            </a:r>
          </a:p>
          <a:p>
            <a:pPr marL="12700" marR="12700" algn="just">
              <a:spcAft>
                <a:spcPts val="0"/>
              </a:spcAft>
            </a:pPr>
            <a:r>
              <a:rPr lang="ru-RU" sz="2000" dirty="0" smtClean="0">
                <a:solidFill>
                  <a:srgbClr val="000000"/>
                </a:solidFill>
                <a:latin typeface="Times New Roman" panose="02020603050405020304" pitchFamily="18" charset="0"/>
                <a:ea typeface="Times New Roman" panose="02020603050405020304" pitchFamily="18" charset="0"/>
              </a:rPr>
              <a:t> (автономных) учреждений  </a:t>
            </a:r>
            <a:endParaRPr lang="ru-RU" dirty="0"/>
          </a:p>
        </p:txBody>
      </p:sp>
      <p:sp>
        <p:nvSpPr>
          <p:cNvPr id="5" name="TextBox 4"/>
          <p:cNvSpPr txBox="1"/>
          <p:nvPr/>
        </p:nvSpPr>
        <p:spPr>
          <a:xfrm>
            <a:off x="5811096" y="2924944"/>
            <a:ext cx="184731" cy="369332"/>
          </a:xfrm>
          <a:prstGeom prst="rect">
            <a:avLst/>
          </a:prstGeom>
          <a:noFill/>
        </p:spPr>
        <p:txBody>
          <a:bodyPr wrap="none" rtlCol="0">
            <a:spAutoFit/>
          </a:bodyPr>
          <a:lstStyle/>
          <a:p>
            <a:endParaRPr lang="ru-RU" dirty="0"/>
          </a:p>
        </p:txBody>
      </p:sp>
      <p:sp>
        <p:nvSpPr>
          <p:cNvPr id="7" name="TextBox 6"/>
          <p:cNvSpPr txBox="1"/>
          <p:nvPr/>
        </p:nvSpPr>
        <p:spPr>
          <a:xfrm>
            <a:off x="1286593" y="1628800"/>
            <a:ext cx="441146" cy="369332"/>
          </a:xfrm>
          <a:prstGeom prst="rect">
            <a:avLst/>
          </a:prstGeom>
          <a:noFill/>
        </p:spPr>
        <p:txBody>
          <a:bodyPr wrap="none" rtlCol="0">
            <a:spAutoFit/>
          </a:bodyPr>
          <a:lstStyle/>
          <a:p>
            <a:r>
              <a:rPr lang="ru-RU" dirty="0" smtClean="0"/>
              <a:t>    </a:t>
            </a:r>
            <a:endParaRPr lang="ru-RU" dirty="0"/>
          </a:p>
        </p:txBody>
      </p:sp>
      <p:sp>
        <p:nvSpPr>
          <p:cNvPr id="8" name="TextBox 7"/>
          <p:cNvSpPr txBox="1"/>
          <p:nvPr/>
        </p:nvSpPr>
        <p:spPr>
          <a:xfrm>
            <a:off x="779815" y="3154545"/>
            <a:ext cx="3144964" cy="92333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dirty="0" smtClean="0"/>
              <a:t>В </a:t>
            </a:r>
            <a:r>
              <a:rPr lang="ru-RU" dirty="0">
                <a:solidFill>
                  <a:srgbClr val="000000"/>
                </a:solidFill>
                <a:latin typeface="Times New Roman" panose="02020603050405020304" pitchFamily="18" charset="0"/>
                <a:ea typeface="Times New Roman" panose="02020603050405020304" pitchFamily="18" charset="0"/>
              </a:rPr>
              <a:t>Сведениях об </a:t>
            </a:r>
            <a:r>
              <a:rPr lang="ru-RU" dirty="0" smtClean="0">
                <a:solidFill>
                  <a:srgbClr val="000000"/>
                </a:solidFill>
                <a:latin typeface="Times New Roman" panose="02020603050405020304" pitchFamily="18" charset="0"/>
                <a:ea typeface="Times New Roman" panose="02020603050405020304" pitchFamily="18" charset="0"/>
              </a:rPr>
              <a:t>особенностях</a:t>
            </a:r>
          </a:p>
          <a:p>
            <a:r>
              <a:rPr lang="ru-RU" dirty="0" smtClean="0">
                <a:solidFill>
                  <a:srgbClr val="000000"/>
                </a:solidFill>
                <a:latin typeface="Times New Roman" panose="02020603050405020304" pitchFamily="18" charset="0"/>
                <a:ea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rPr>
              <a:t>ведения бюджетного </a:t>
            </a:r>
            <a:r>
              <a:rPr lang="ru-RU" dirty="0" smtClean="0">
                <a:solidFill>
                  <a:srgbClr val="000000"/>
                </a:solidFill>
                <a:latin typeface="Times New Roman" panose="02020603050405020304" pitchFamily="18" charset="0"/>
                <a:ea typeface="Times New Roman" panose="02020603050405020304" pitchFamily="18" charset="0"/>
              </a:rPr>
              <a:t>учета</a:t>
            </a:r>
          </a:p>
          <a:p>
            <a:r>
              <a:rPr lang="ru-RU" dirty="0" smtClean="0">
                <a:solidFill>
                  <a:srgbClr val="000000"/>
                </a:solidFill>
                <a:latin typeface="Times New Roman" panose="02020603050405020304" pitchFamily="18" charset="0"/>
                <a:ea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rPr>
              <a:t>(Таблица № 4), </a:t>
            </a:r>
            <a:endParaRPr lang="ru-RU" dirty="0"/>
          </a:p>
        </p:txBody>
      </p:sp>
      <p:sp>
        <p:nvSpPr>
          <p:cNvPr id="9" name="TextBox 8"/>
          <p:cNvSpPr txBox="1"/>
          <p:nvPr/>
        </p:nvSpPr>
        <p:spPr>
          <a:xfrm>
            <a:off x="954684" y="2107403"/>
            <a:ext cx="2802819" cy="92333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dirty="0" smtClean="0">
                <a:solidFill>
                  <a:srgbClr val="000000"/>
                </a:solidFill>
                <a:latin typeface="Times New Roman" panose="02020603050405020304" pitchFamily="18" charset="0"/>
                <a:ea typeface="Times New Roman" panose="02020603050405020304" pitchFamily="18" charset="0"/>
              </a:rPr>
              <a:t>раздел </a:t>
            </a:r>
            <a:r>
              <a:rPr lang="ru-RU" dirty="0">
                <a:solidFill>
                  <a:srgbClr val="000000"/>
                </a:solidFill>
                <a:latin typeface="Times New Roman" panose="02020603050405020304" pitchFamily="18" charset="0"/>
                <a:ea typeface="Times New Roman" panose="02020603050405020304" pitchFamily="18" charset="0"/>
              </a:rPr>
              <a:t>5 «Прочие </a:t>
            </a:r>
            <a:r>
              <a:rPr lang="ru-RU" dirty="0" smtClean="0">
                <a:solidFill>
                  <a:srgbClr val="000000"/>
                </a:solidFill>
                <a:latin typeface="Times New Roman" panose="02020603050405020304" pitchFamily="18" charset="0"/>
                <a:ea typeface="Times New Roman" panose="02020603050405020304" pitchFamily="18" charset="0"/>
              </a:rPr>
              <a:t>вопросы</a:t>
            </a:r>
          </a:p>
          <a:p>
            <a:r>
              <a:rPr lang="ru-RU" dirty="0" smtClean="0">
                <a:solidFill>
                  <a:srgbClr val="000000"/>
                </a:solidFill>
                <a:latin typeface="Times New Roman" panose="02020603050405020304" pitchFamily="18" charset="0"/>
                <a:ea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rPr>
              <a:t>деятельности </a:t>
            </a:r>
            <a:r>
              <a:rPr lang="ru-RU" dirty="0" smtClean="0">
                <a:solidFill>
                  <a:srgbClr val="000000"/>
                </a:solidFill>
                <a:latin typeface="Times New Roman" panose="02020603050405020304" pitchFamily="18" charset="0"/>
                <a:ea typeface="Times New Roman" panose="02020603050405020304" pitchFamily="18" charset="0"/>
              </a:rPr>
              <a:t>субъекта</a:t>
            </a:r>
          </a:p>
          <a:p>
            <a:r>
              <a:rPr lang="ru-RU" dirty="0" smtClean="0">
                <a:solidFill>
                  <a:srgbClr val="000000"/>
                </a:solidFill>
                <a:latin typeface="Times New Roman" panose="02020603050405020304" pitchFamily="18" charset="0"/>
                <a:ea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rPr>
              <a:t>бюджетной отчетности» </a:t>
            </a:r>
            <a:endParaRPr lang="ru-RU" dirty="0"/>
          </a:p>
        </p:txBody>
      </p:sp>
      <p:sp>
        <p:nvSpPr>
          <p:cNvPr id="10" name="TextBox 9"/>
          <p:cNvSpPr txBox="1"/>
          <p:nvPr/>
        </p:nvSpPr>
        <p:spPr>
          <a:xfrm flipH="1">
            <a:off x="6011221" y="1103399"/>
            <a:ext cx="3186984"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ru-RU" dirty="0" smtClean="0"/>
              <a:t>В </a:t>
            </a:r>
            <a:r>
              <a:rPr lang="ru-RU" dirty="0" smtClean="0">
                <a:solidFill>
                  <a:srgbClr val="000000"/>
                </a:solidFill>
                <a:latin typeface="Times New Roman" panose="02020603050405020304" pitchFamily="18" charset="0"/>
                <a:ea typeface="Times New Roman" panose="02020603050405020304" pitchFamily="18" charset="0"/>
              </a:rPr>
              <a:t>сопроводительном </a:t>
            </a:r>
            <a:r>
              <a:rPr lang="ru-RU" dirty="0">
                <a:solidFill>
                  <a:srgbClr val="000000"/>
                </a:solidFill>
                <a:latin typeface="Times New Roman" panose="02020603050405020304" pitchFamily="18" charset="0"/>
                <a:ea typeface="Times New Roman" panose="02020603050405020304" pitchFamily="18" charset="0"/>
              </a:rPr>
              <a:t>документе, содержащем пояснения к бухгалтерской (финансовой) отчетности при представлении отчетности</a:t>
            </a:r>
            <a:r>
              <a:rPr lang="ru-RU" dirty="0" smtClean="0"/>
              <a:t> </a:t>
            </a:r>
            <a:endParaRPr lang="ru-RU" dirty="0"/>
          </a:p>
        </p:txBody>
      </p:sp>
      <p:sp>
        <p:nvSpPr>
          <p:cNvPr id="13" name="TextBox 12"/>
          <p:cNvSpPr txBox="1"/>
          <p:nvPr/>
        </p:nvSpPr>
        <p:spPr>
          <a:xfrm>
            <a:off x="954683" y="1087747"/>
            <a:ext cx="3013894"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12700" marR="12700" algn="just">
              <a:spcAft>
                <a:spcPts val="0"/>
              </a:spcAft>
            </a:pPr>
            <a:r>
              <a:rPr lang="ru-RU" dirty="0">
                <a:solidFill>
                  <a:srgbClr val="000000"/>
                </a:solidFill>
                <a:latin typeface="Times New Roman" panose="02020603050405020304" pitchFamily="18" charset="0"/>
                <a:ea typeface="Times New Roman" panose="02020603050405020304" pitchFamily="18" charset="0"/>
              </a:rPr>
              <a:t>В текстовой части</a:t>
            </a:r>
          </a:p>
          <a:p>
            <a:pPr marL="12700" marR="12700" algn="just">
              <a:spcAft>
                <a:spcPts val="0"/>
              </a:spcAft>
            </a:pPr>
            <a:r>
              <a:rPr lang="ru-RU" dirty="0">
                <a:solidFill>
                  <a:srgbClr val="000000"/>
                </a:solidFill>
                <a:latin typeface="Times New Roman" panose="02020603050405020304" pitchFamily="18" charset="0"/>
                <a:ea typeface="Times New Roman" panose="02020603050405020304" pitchFamily="18" charset="0"/>
              </a:rPr>
              <a:t> Пояснительной записки</a:t>
            </a:r>
          </a:p>
          <a:p>
            <a:pPr marL="12700" marR="12700" algn="just">
              <a:spcAft>
                <a:spcPts val="0"/>
              </a:spcAft>
            </a:pPr>
            <a:r>
              <a:rPr lang="ru-RU" dirty="0">
                <a:solidFill>
                  <a:srgbClr val="000000"/>
                </a:solidFill>
                <a:latin typeface="Times New Roman" panose="02020603050405020304" pitchFamily="18" charset="0"/>
                <a:ea typeface="Times New Roman" panose="02020603050405020304" pitchFamily="18" charset="0"/>
              </a:rPr>
              <a:t> (ф. 0503160</a:t>
            </a:r>
            <a:r>
              <a:rPr lang="ru-RU" dirty="0" smtClean="0">
                <a:solidFill>
                  <a:srgbClr val="000000"/>
                </a:solidFill>
                <a:latin typeface="Times New Roman" panose="02020603050405020304" pitchFamily="18" charset="0"/>
                <a:ea typeface="Times New Roman" panose="02020603050405020304" pitchFamily="18" charset="0"/>
              </a:rPr>
              <a:t>)</a:t>
            </a:r>
            <a:endParaRPr lang="ru-RU" dirty="0"/>
          </a:p>
        </p:txBody>
      </p:sp>
      <p:sp>
        <p:nvSpPr>
          <p:cNvPr id="14" name="TextBox 13"/>
          <p:cNvSpPr txBox="1"/>
          <p:nvPr/>
        </p:nvSpPr>
        <p:spPr>
          <a:xfrm>
            <a:off x="4754641" y="1239739"/>
            <a:ext cx="1256580" cy="369332"/>
          </a:xfrm>
          <a:prstGeom prst="rect">
            <a:avLst/>
          </a:prstGeom>
          <a:noFill/>
        </p:spPr>
        <p:txBody>
          <a:bodyPr wrap="square" rtlCol="0">
            <a:spAutoFit/>
          </a:bodyPr>
          <a:lstStyle/>
          <a:p>
            <a:r>
              <a:rPr lang="ru-RU" dirty="0" smtClean="0"/>
              <a:t>ИЛИ</a:t>
            </a:r>
            <a:endParaRPr lang="ru-RU" dirty="0"/>
          </a:p>
        </p:txBody>
      </p:sp>
      <p:sp>
        <p:nvSpPr>
          <p:cNvPr id="15" name="TextBox 14"/>
          <p:cNvSpPr txBox="1"/>
          <p:nvPr/>
        </p:nvSpPr>
        <p:spPr>
          <a:xfrm>
            <a:off x="4361608" y="2924945"/>
            <a:ext cx="4836596" cy="923330"/>
          </a:xfrm>
          <a:prstGeom prst="rect">
            <a:avLst/>
          </a:prstGeom>
          <a:noFill/>
        </p:spPr>
        <p:txBody>
          <a:bodyPr wrap="square" rtlCol="0">
            <a:spAutoFit/>
          </a:bodyPr>
          <a:lstStyle/>
          <a:p>
            <a:pPr marL="12700" marR="12700" algn="just">
              <a:spcAft>
                <a:spcPts val="0"/>
              </a:spcAft>
            </a:pPr>
            <a:r>
              <a:rPr lang="ru-RU" dirty="0">
                <a:latin typeface="Times New Roman" panose="02020603050405020304" pitchFamily="18" charset="0"/>
                <a:ea typeface="Times New Roman" panose="02020603050405020304" pitchFamily="18" charset="0"/>
              </a:rPr>
              <a:t>1</a:t>
            </a:r>
            <a:r>
              <a:rPr lang="ru-RU" dirty="0">
                <a:solidFill>
                  <a:srgbClr val="FF0000"/>
                </a:solidFill>
                <a:latin typeface="Times New Roman" panose="02020603050405020304" pitchFamily="18" charset="0"/>
                <a:ea typeface="Times New Roman" panose="02020603050405020304" pitchFamily="18" charset="0"/>
              </a:rPr>
              <a:t>. Обоснование</a:t>
            </a:r>
            <a:r>
              <a:rPr lang="ru-RU" dirty="0">
                <a:solidFill>
                  <a:srgbClr val="000000"/>
                </a:solidFill>
                <a:latin typeface="Times New Roman" panose="02020603050405020304" pitchFamily="18" charset="0"/>
                <a:ea typeface="Times New Roman" panose="02020603050405020304" pitchFamily="18" charset="0"/>
              </a:rPr>
              <a:t> </a:t>
            </a:r>
            <a:r>
              <a:rPr lang="ru-RU" dirty="0" smtClean="0">
                <a:solidFill>
                  <a:srgbClr val="000000"/>
                </a:solidFill>
                <a:latin typeface="Times New Roman" panose="02020603050405020304" pitchFamily="18" charset="0"/>
                <a:ea typeface="Times New Roman" panose="02020603050405020304" pitchFamily="18" charset="0"/>
              </a:rPr>
              <a:t>изменения                                                                         </a:t>
            </a:r>
            <a:r>
              <a:rPr lang="ru-RU" dirty="0">
                <a:solidFill>
                  <a:srgbClr val="000000"/>
                </a:solidFill>
                <a:latin typeface="Times New Roman" panose="02020603050405020304" pitchFamily="18" charset="0"/>
                <a:ea typeface="Times New Roman" panose="02020603050405020304" pitchFamily="18" charset="0"/>
              </a:rPr>
              <a:t>учетной политики</a:t>
            </a:r>
          </a:p>
          <a:p>
            <a:pPr marL="12700" marR="12700" lvl="0" algn="just"/>
            <a:r>
              <a:rPr lang="ru-RU" dirty="0">
                <a:solidFill>
                  <a:srgbClr val="000000"/>
                </a:solidFill>
                <a:latin typeface="Times New Roman" panose="02020603050405020304" pitchFamily="18" charset="0"/>
                <a:ea typeface="Times New Roman" panose="02020603050405020304" pitchFamily="18" charset="0"/>
              </a:rPr>
              <a:t>2. </a:t>
            </a:r>
            <a:r>
              <a:rPr lang="ru-RU" dirty="0">
                <a:solidFill>
                  <a:srgbClr val="FF0000"/>
                </a:solidFill>
                <a:latin typeface="Times New Roman" panose="02020603050405020304" pitchFamily="18" charset="0"/>
                <a:ea typeface="Times New Roman" panose="02020603050405020304" pitchFamily="18" charset="0"/>
              </a:rPr>
              <a:t>Содержание</a:t>
            </a:r>
            <a:r>
              <a:rPr lang="ru-RU" dirty="0">
                <a:solidFill>
                  <a:srgbClr val="000000"/>
                </a:solidFill>
                <a:latin typeface="Times New Roman" panose="02020603050405020304" pitchFamily="18" charset="0"/>
                <a:ea typeface="Times New Roman" panose="02020603050405020304" pitchFamily="18" charset="0"/>
              </a:rPr>
              <a:t> изменения учетной </a:t>
            </a:r>
            <a:r>
              <a:rPr lang="ru-RU" dirty="0" smtClean="0">
                <a:solidFill>
                  <a:srgbClr val="000000"/>
                </a:solidFill>
                <a:latin typeface="Times New Roman" panose="02020603050405020304" pitchFamily="18" charset="0"/>
                <a:ea typeface="Times New Roman" panose="02020603050405020304" pitchFamily="18" charset="0"/>
              </a:rPr>
              <a:t>политики</a:t>
            </a:r>
            <a:endParaRPr lang="ru-RU" dirty="0"/>
          </a:p>
        </p:txBody>
      </p:sp>
      <p:sp>
        <p:nvSpPr>
          <p:cNvPr id="19" name="Выгнутая вверх стрелка 18"/>
          <p:cNvSpPr/>
          <p:nvPr/>
        </p:nvSpPr>
        <p:spPr>
          <a:xfrm rot="5400000">
            <a:off x="3906697" y="1746236"/>
            <a:ext cx="1185783" cy="10170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0" name="Выгнутая влево стрелка 19"/>
          <p:cNvSpPr/>
          <p:nvPr/>
        </p:nvSpPr>
        <p:spPr>
          <a:xfrm rot="525603">
            <a:off x="115286" y="2336829"/>
            <a:ext cx="746720" cy="117623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 name="Номер слайда 3"/>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48</a:t>
            </a:fld>
            <a:endParaRPr lang="ru-RU" spc="-4" dirty="0">
              <a:latin typeface="Arial"/>
              <a:cs typeface="Arial"/>
            </a:endParaRPr>
          </a:p>
        </p:txBody>
      </p:sp>
    </p:spTree>
    <p:extLst>
      <p:ext uri="{BB962C8B-B14F-4D97-AF65-F5344CB8AC3E}">
        <p14:creationId xmlns:p14="http://schemas.microsoft.com/office/powerpoint/2010/main" xmlns="" val="11815898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8588" y="524530"/>
            <a:ext cx="8546742" cy="1034129"/>
          </a:xfrm>
          <a:prstGeom prst="rect">
            <a:avLst/>
          </a:prstGeom>
        </p:spPr>
        <p:txBody>
          <a:bodyPr vert="horz" wrap="square" lIns="0" tIns="0" rIns="0" bIns="0" rtlCol="0">
            <a:spAutoFit/>
          </a:bodyPr>
          <a:lstStyle/>
          <a:p>
            <a:pPr marL="302575" indent="-302575"/>
            <a:r>
              <a:rPr lang="ru-RU" dirty="0" smtClean="0">
                <a:latin typeface="Times New Roman" panose="02020603050405020304" pitchFamily="18" charset="0"/>
                <a:cs typeface="Times New Roman" panose="02020603050405020304" pitchFamily="18" charset="0"/>
              </a:rPr>
              <a:t>Ретроспективное применение изменений УП</a:t>
            </a:r>
            <a:endParaRPr lang="ru-RU"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270485" y="4249051"/>
            <a:ext cx="5549257" cy="309637"/>
          </a:xfrm>
          <a:prstGeom prst="rect">
            <a:avLst/>
          </a:prstGeom>
          <a:noFill/>
        </p:spPr>
        <p:txBody>
          <a:bodyPr wrap="square" rtlCol="0">
            <a:spAutoFit/>
          </a:bodyPr>
          <a:lstStyle/>
          <a:p>
            <a:pPr algn="ctr" defTabSz="806867"/>
            <a:endParaRPr lang="ru-RU" sz="1412" b="1" dirty="0">
              <a:solidFill>
                <a:prstClr val="black"/>
              </a:solidFill>
              <a:latin typeface="Times New Roman" panose="02020603050405020304" pitchFamily="18" charset="0"/>
              <a:cs typeface="Times New Roman" panose="02020603050405020304" pitchFamily="18" charset="0"/>
            </a:endParaRPr>
          </a:p>
        </p:txBody>
      </p:sp>
      <p:graphicFrame>
        <p:nvGraphicFramePr>
          <p:cNvPr id="15" name="Схема 14"/>
          <p:cNvGraphicFramePr/>
          <p:nvPr>
            <p:extLst>
              <p:ext uri="{D42A27DB-BD31-4B8C-83A1-F6EECF244321}">
                <p14:modId xmlns:p14="http://schemas.microsoft.com/office/powerpoint/2010/main" xmlns="" val="167222699"/>
              </p:ext>
            </p:extLst>
          </p:nvPr>
        </p:nvGraphicFramePr>
        <p:xfrm>
          <a:off x="910653" y="1196752"/>
          <a:ext cx="8268919"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305596" y="3695080"/>
            <a:ext cx="595035" cy="1569660"/>
          </a:xfrm>
          <a:prstGeom prst="rect">
            <a:avLst/>
          </a:prstGeom>
          <a:noFill/>
        </p:spPr>
        <p:txBody>
          <a:bodyPr wrap="none" rtlCol="0">
            <a:spAutoFit/>
          </a:bodyPr>
          <a:lstStyle/>
          <a:p>
            <a:r>
              <a:rPr lang="ru-RU" sz="9600" dirty="0" smtClean="0">
                <a:solidFill>
                  <a:srgbClr val="FF0000"/>
                </a:solidFill>
                <a:latin typeface="Times New Roman" panose="02020603050405020304" pitchFamily="18" charset="0"/>
                <a:cs typeface="Times New Roman" panose="02020603050405020304" pitchFamily="18" charset="0"/>
              </a:rPr>
              <a:t>!</a:t>
            </a:r>
            <a:endParaRPr lang="ru-RU" sz="9600" dirty="0">
              <a:solidFill>
                <a:srgbClr val="FF0000"/>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49</a:t>
            </a:fld>
            <a:endParaRPr lang="ru-RU" spc="-4" dirty="0">
              <a:latin typeface="Arial"/>
              <a:cs typeface="Arial"/>
            </a:endParaRPr>
          </a:p>
        </p:txBody>
      </p:sp>
    </p:spTree>
    <p:extLst>
      <p:ext uri="{BB962C8B-B14F-4D97-AF65-F5344CB8AC3E}">
        <p14:creationId xmlns:p14="http://schemas.microsoft.com/office/powerpoint/2010/main" xmlns="" val="15174104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63438" y="839153"/>
            <a:ext cx="2185147" cy="359989"/>
          </a:xfrm>
          <a:prstGeom prst="rect">
            <a:avLst/>
          </a:prstGeom>
          <a:blipFill>
            <a:blip r:embed="rId2" cstate="print"/>
            <a:stretch>
              <a:fillRect/>
            </a:stretch>
          </a:blipFill>
        </p:spPr>
        <p:txBody>
          <a:bodyPr wrap="square" lIns="0" tIns="0" rIns="0" bIns="0" rtlCol="0"/>
          <a:lstStyle/>
          <a:p>
            <a:pPr defTabSz="806867">
              <a:defRPr/>
            </a:pPr>
            <a:endParaRPr sz="1588" dirty="0">
              <a:solidFill>
                <a:prstClr val="black"/>
              </a:solidFill>
              <a:latin typeface="Calibri"/>
            </a:endParaRPr>
          </a:p>
        </p:txBody>
      </p:sp>
      <p:sp>
        <p:nvSpPr>
          <p:cNvPr id="3" name="object 3"/>
          <p:cNvSpPr/>
          <p:nvPr/>
        </p:nvSpPr>
        <p:spPr>
          <a:xfrm>
            <a:off x="584515" y="647967"/>
            <a:ext cx="3350559" cy="1225388"/>
          </a:xfrm>
          <a:custGeom>
            <a:avLst/>
            <a:gdLst/>
            <a:ahLst/>
            <a:cxnLst/>
            <a:rect l="l" t="t" r="r" b="b"/>
            <a:pathLst>
              <a:path w="3505200" h="762000">
                <a:moveTo>
                  <a:pt x="0" y="762000"/>
                </a:moveTo>
                <a:lnTo>
                  <a:pt x="3505200" y="762000"/>
                </a:lnTo>
                <a:lnTo>
                  <a:pt x="3505200" y="0"/>
                </a:lnTo>
                <a:lnTo>
                  <a:pt x="0" y="0"/>
                </a:lnTo>
                <a:lnTo>
                  <a:pt x="0" y="762000"/>
                </a:lnTo>
                <a:close/>
              </a:path>
            </a:pathLst>
          </a:custGeom>
          <a:solidFill>
            <a:srgbClr val="FFFFFF"/>
          </a:solidFill>
        </p:spPr>
        <p:txBody>
          <a:bodyPr wrap="square" lIns="0" tIns="0" rIns="0" bIns="0" rtlCol="0"/>
          <a:lstStyle/>
          <a:p>
            <a:pPr defTabSz="806867">
              <a:defRPr/>
            </a:pPr>
            <a:endParaRPr sz="1588" dirty="0">
              <a:solidFill>
                <a:prstClr val="black"/>
              </a:solidFill>
              <a:latin typeface="Calibri"/>
            </a:endParaRPr>
          </a:p>
        </p:txBody>
      </p:sp>
      <p:sp>
        <p:nvSpPr>
          <p:cNvPr id="4" name="object 4"/>
          <p:cNvSpPr/>
          <p:nvPr/>
        </p:nvSpPr>
        <p:spPr>
          <a:xfrm flipH="1">
            <a:off x="1882182" y="1873355"/>
            <a:ext cx="49529" cy="2419740"/>
          </a:xfrm>
          <a:custGeom>
            <a:avLst/>
            <a:gdLst/>
            <a:ahLst/>
            <a:cxnLst/>
            <a:rect l="l" t="t" r="r" b="b"/>
            <a:pathLst>
              <a:path h="2249804">
                <a:moveTo>
                  <a:pt x="0" y="0"/>
                </a:moveTo>
                <a:lnTo>
                  <a:pt x="0" y="2249424"/>
                </a:lnTo>
              </a:path>
            </a:pathLst>
          </a:custGeom>
          <a:ln w="76200">
            <a:solidFill>
              <a:srgbClr val="096234"/>
            </a:solidFill>
          </a:ln>
        </p:spPr>
        <p:txBody>
          <a:bodyPr wrap="square" lIns="0" tIns="0" rIns="0" bIns="0" rtlCol="0"/>
          <a:lstStyle/>
          <a:p>
            <a:pPr defTabSz="806867">
              <a:defRPr/>
            </a:pPr>
            <a:endParaRPr sz="1588" dirty="0">
              <a:solidFill>
                <a:prstClr val="black"/>
              </a:solidFill>
              <a:latin typeface="Calibri"/>
            </a:endParaRPr>
          </a:p>
        </p:txBody>
      </p:sp>
      <p:sp>
        <p:nvSpPr>
          <p:cNvPr id="5" name="object 5"/>
          <p:cNvSpPr/>
          <p:nvPr/>
        </p:nvSpPr>
        <p:spPr>
          <a:xfrm>
            <a:off x="7839320" y="1873355"/>
            <a:ext cx="49529" cy="2419741"/>
          </a:xfrm>
          <a:custGeom>
            <a:avLst/>
            <a:gdLst/>
            <a:ahLst/>
            <a:cxnLst/>
            <a:rect l="l" t="t" r="r" b="b"/>
            <a:pathLst>
              <a:path h="2249804">
                <a:moveTo>
                  <a:pt x="0" y="0"/>
                </a:moveTo>
                <a:lnTo>
                  <a:pt x="0" y="2249424"/>
                </a:lnTo>
              </a:path>
            </a:pathLst>
          </a:custGeom>
          <a:ln w="76200">
            <a:solidFill>
              <a:srgbClr val="096234"/>
            </a:solidFill>
          </a:ln>
        </p:spPr>
        <p:txBody>
          <a:bodyPr wrap="square" lIns="0" tIns="0" rIns="0" bIns="0" rtlCol="0"/>
          <a:lstStyle/>
          <a:p>
            <a:pPr defTabSz="806867">
              <a:defRPr/>
            </a:pPr>
            <a:endParaRPr sz="1588" dirty="0">
              <a:solidFill>
                <a:prstClr val="black"/>
              </a:solidFill>
              <a:latin typeface="Calibri"/>
            </a:endParaRPr>
          </a:p>
        </p:txBody>
      </p:sp>
      <p:sp>
        <p:nvSpPr>
          <p:cNvPr id="6" name="object 6"/>
          <p:cNvSpPr txBox="1">
            <a:spLocks noGrp="1"/>
          </p:cNvSpPr>
          <p:nvPr>
            <p:ph type="title"/>
          </p:nvPr>
        </p:nvSpPr>
        <p:spPr>
          <a:xfrm>
            <a:off x="2156010" y="1876654"/>
            <a:ext cx="5477799" cy="1723549"/>
          </a:xfrm>
          <a:prstGeom prst="rect">
            <a:avLst/>
          </a:prstGeom>
          <a:solidFill>
            <a:schemeClr val="accent3">
              <a:lumMod val="20000"/>
              <a:lumOff val="80000"/>
            </a:schemeClr>
          </a:solidFill>
        </p:spPr>
        <p:txBody>
          <a:bodyPr vert="horz" wrap="square" lIns="0" tIns="0" rIns="0" bIns="0" rtlCol="0">
            <a:spAutoFit/>
          </a:bodyPr>
          <a:lstStyle/>
          <a:p>
            <a:pPr algn="ctr">
              <a:spcAft>
                <a:spcPts val="0"/>
              </a:spcAft>
            </a:pPr>
            <a:r>
              <a:rPr lang="ru-RU" sz="2800" b="0" dirty="0" smtClean="0">
                <a:solidFill>
                  <a:schemeClr val="tx1"/>
                </a:solidFill>
                <a:latin typeface="Times New Roman" panose="02020603050405020304" pitchFamily="18" charset="0"/>
                <a:ea typeface="Times New Roman" panose="02020603050405020304" pitchFamily="18" charset="0"/>
              </a:rPr>
              <a:t/>
            </a:r>
            <a:br>
              <a:rPr lang="ru-RU" sz="2800" b="0" dirty="0" smtClean="0">
                <a:solidFill>
                  <a:schemeClr val="tx1"/>
                </a:solidFill>
                <a:latin typeface="Times New Roman" panose="02020603050405020304" pitchFamily="18" charset="0"/>
                <a:ea typeface="Times New Roman" panose="02020603050405020304" pitchFamily="18" charset="0"/>
              </a:rPr>
            </a:br>
            <a:r>
              <a:rPr lang="ru-RU" sz="6600" b="0" dirty="0" smtClean="0">
                <a:solidFill>
                  <a:schemeClr val="tx1"/>
                </a:solidFill>
                <a:latin typeface="Times New Roman" panose="02020603050405020304" pitchFamily="18" charset="0"/>
                <a:ea typeface="Times New Roman" panose="02020603050405020304" pitchFamily="18" charset="0"/>
              </a:rPr>
              <a:t>Учетная политика</a:t>
            </a:r>
            <a:endParaRPr sz="6600" dirty="0"/>
          </a:p>
        </p:txBody>
      </p:sp>
      <p:sp>
        <p:nvSpPr>
          <p:cNvPr id="9" name="object 9"/>
          <p:cNvSpPr/>
          <p:nvPr/>
        </p:nvSpPr>
        <p:spPr>
          <a:xfrm>
            <a:off x="8445995" y="5877273"/>
            <a:ext cx="1092121" cy="720081"/>
          </a:xfrm>
          <a:prstGeom prst="rect">
            <a:avLst/>
          </a:prstGeom>
          <a:blipFill>
            <a:blip r:embed="rId3" cstate="print"/>
            <a:stretch>
              <a:fillRect/>
            </a:stretch>
          </a:blipFill>
        </p:spPr>
        <p:txBody>
          <a:bodyPr wrap="square" lIns="0" tIns="0" rIns="0" bIns="0" rtlCol="0"/>
          <a:lstStyle/>
          <a:p>
            <a:pPr defTabSz="806867">
              <a:defRPr/>
            </a:pPr>
            <a:endParaRPr sz="1588" dirty="0">
              <a:solidFill>
                <a:prstClr val="black"/>
              </a:solidFill>
              <a:latin typeface="Calibri"/>
            </a:endParaRPr>
          </a:p>
        </p:txBody>
      </p:sp>
      <p:sp>
        <p:nvSpPr>
          <p:cNvPr id="7" name="Номер слайда 6"/>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5</a:t>
            </a:fld>
            <a:endParaRPr lang="ru-RU" spc="-4" dirty="0">
              <a:latin typeface="Arial"/>
              <a:cs typeface="Arial"/>
            </a:endParaRPr>
          </a:p>
        </p:txBody>
      </p:sp>
    </p:spTree>
    <p:extLst>
      <p:ext uri="{BB962C8B-B14F-4D97-AF65-F5344CB8AC3E}">
        <p14:creationId xmlns:p14="http://schemas.microsoft.com/office/powerpoint/2010/main" xmlns="" val="21205791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63438" y="839153"/>
            <a:ext cx="2185147" cy="359989"/>
          </a:xfrm>
          <a:prstGeom prst="rect">
            <a:avLst/>
          </a:prstGeom>
          <a:blipFill>
            <a:blip r:embed="rId2" cstate="print"/>
            <a:stretch>
              <a:fillRect/>
            </a:stretch>
          </a:blipFill>
        </p:spPr>
        <p:txBody>
          <a:bodyPr wrap="square" lIns="0" tIns="0" rIns="0" bIns="0" rtlCol="0"/>
          <a:lstStyle/>
          <a:p>
            <a:pPr defTabSz="806867">
              <a:defRPr/>
            </a:pPr>
            <a:endParaRPr sz="1588" dirty="0">
              <a:solidFill>
                <a:prstClr val="black"/>
              </a:solidFill>
            </a:endParaRPr>
          </a:p>
        </p:txBody>
      </p:sp>
      <p:sp>
        <p:nvSpPr>
          <p:cNvPr id="3" name="object 3"/>
          <p:cNvSpPr/>
          <p:nvPr/>
        </p:nvSpPr>
        <p:spPr>
          <a:xfrm>
            <a:off x="584515" y="647967"/>
            <a:ext cx="3350559" cy="1225388"/>
          </a:xfrm>
          <a:custGeom>
            <a:avLst/>
            <a:gdLst/>
            <a:ahLst/>
            <a:cxnLst/>
            <a:rect l="l" t="t" r="r" b="b"/>
            <a:pathLst>
              <a:path w="3505200" h="762000">
                <a:moveTo>
                  <a:pt x="0" y="762000"/>
                </a:moveTo>
                <a:lnTo>
                  <a:pt x="3505200" y="762000"/>
                </a:lnTo>
                <a:lnTo>
                  <a:pt x="3505200" y="0"/>
                </a:lnTo>
                <a:lnTo>
                  <a:pt x="0" y="0"/>
                </a:lnTo>
                <a:lnTo>
                  <a:pt x="0" y="762000"/>
                </a:lnTo>
                <a:close/>
              </a:path>
            </a:pathLst>
          </a:custGeom>
          <a:solidFill>
            <a:srgbClr val="FFFFFF"/>
          </a:solidFill>
        </p:spPr>
        <p:txBody>
          <a:bodyPr wrap="square" lIns="0" tIns="0" rIns="0" bIns="0" rtlCol="0"/>
          <a:lstStyle/>
          <a:p>
            <a:pPr defTabSz="806867">
              <a:defRPr/>
            </a:pPr>
            <a:endParaRPr sz="1588" dirty="0">
              <a:solidFill>
                <a:prstClr val="black"/>
              </a:solidFill>
            </a:endParaRPr>
          </a:p>
        </p:txBody>
      </p:sp>
      <p:sp>
        <p:nvSpPr>
          <p:cNvPr id="4" name="object 4"/>
          <p:cNvSpPr/>
          <p:nvPr/>
        </p:nvSpPr>
        <p:spPr>
          <a:xfrm flipH="1">
            <a:off x="1882182" y="1873355"/>
            <a:ext cx="49529" cy="2419740"/>
          </a:xfrm>
          <a:custGeom>
            <a:avLst/>
            <a:gdLst/>
            <a:ahLst/>
            <a:cxnLst/>
            <a:rect l="l" t="t" r="r" b="b"/>
            <a:pathLst>
              <a:path h="2249804">
                <a:moveTo>
                  <a:pt x="0" y="0"/>
                </a:moveTo>
                <a:lnTo>
                  <a:pt x="0" y="2249424"/>
                </a:lnTo>
              </a:path>
            </a:pathLst>
          </a:custGeom>
          <a:ln w="76200">
            <a:solidFill>
              <a:srgbClr val="096234"/>
            </a:solidFill>
          </a:ln>
        </p:spPr>
        <p:txBody>
          <a:bodyPr wrap="square" lIns="0" tIns="0" rIns="0" bIns="0" rtlCol="0"/>
          <a:lstStyle/>
          <a:p>
            <a:pPr defTabSz="806867">
              <a:defRPr/>
            </a:pPr>
            <a:endParaRPr sz="1588" dirty="0">
              <a:solidFill>
                <a:prstClr val="black"/>
              </a:solidFill>
            </a:endParaRPr>
          </a:p>
        </p:txBody>
      </p:sp>
      <p:sp>
        <p:nvSpPr>
          <p:cNvPr id="5" name="object 5"/>
          <p:cNvSpPr/>
          <p:nvPr/>
        </p:nvSpPr>
        <p:spPr>
          <a:xfrm>
            <a:off x="7839320" y="1873355"/>
            <a:ext cx="49529" cy="2419741"/>
          </a:xfrm>
          <a:custGeom>
            <a:avLst/>
            <a:gdLst/>
            <a:ahLst/>
            <a:cxnLst/>
            <a:rect l="l" t="t" r="r" b="b"/>
            <a:pathLst>
              <a:path h="2249804">
                <a:moveTo>
                  <a:pt x="0" y="0"/>
                </a:moveTo>
                <a:lnTo>
                  <a:pt x="0" y="2249424"/>
                </a:lnTo>
              </a:path>
            </a:pathLst>
          </a:custGeom>
          <a:ln w="76200">
            <a:solidFill>
              <a:srgbClr val="096234"/>
            </a:solidFill>
          </a:ln>
        </p:spPr>
        <p:txBody>
          <a:bodyPr wrap="square" lIns="0" tIns="0" rIns="0" bIns="0" rtlCol="0"/>
          <a:lstStyle/>
          <a:p>
            <a:pPr defTabSz="806867">
              <a:defRPr/>
            </a:pPr>
            <a:endParaRPr sz="1588" dirty="0">
              <a:solidFill>
                <a:prstClr val="black"/>
              </a:solidFill>
            </a:endParaRPr>
          </a:p>
        </p:txBody>
      </p:sp>
      <p:sp>
        <p:nvSpPr>
          <p:cNvPr id="6" name="object 6"/>
          <p:cNvSpPr txBox="1">
            <a:spLocks noGrp="1"/>
          </p:cNvSpPr>
          <p:nvPr>
            <p:ph type="title"/>
          </p:nvPr>
        </p:nvSpPr>
        <p:spPr>
          <a:xfrm>
            <a:off x="2156010" y="1876654"/>
            <a:ext cx="5477799" cy="1723549"/>
          </a:xfrm>
          <a:prstGeom prst="rect">
            <a:avLst/>
          </a:prstGeom>
          <a:solidFill>
            <a:schemeClr val="accent3">
              <a:lumMod val="20000"/>
              <a:lumOff val="80000"/>
            </a:schemeClr>
          </a:solidFill>
        </p:spPr>
        <p:txBody>
          <a:bodyPr vert="horz" wrap="square" lIns="0" tIns="0" rIns="0" bIns="0" rtlCol="0">
            <a:spAutoFit/>
          </a:bodyPr>
          <a:lstStyle/>
          <a:p>
            <a:pPr algn="ctr">
              <a:spcAft>
                <a:spcPts val="0"/>
              </a:spcAft>
            </a:pPr>
            <a:r>
              <a:rPr lang="ru-RU" sz="2800" b="0" dirty="0" smtClean="0">
                <a:solidFill>
                  <a:schemeClr val="tx1"/>
                </a:solidFill>
                <a:latin typeface="Times New Roman" panose="02020603050405020304" pitchFamily="18" charset="0"/>
                <a:ea typeface="Times New Roman" panose="02020603050405020304" pitchFamily="18" charset="0"/>
              </a:rPr>
              <a:t/>
            </a:r>
            <a:br>
              <a:rPr lang="ru-RU" sz="2800" b="0" dirty="0" smtClean="0">
                <a:solidFill>
                  <a:schemeClr val="tx1"/>
                </a:solidFill>
                <a:latin typeface="Times New Roman" panose="02020603050405020304" pitchFamily="18" charset="0"/>
                <a:ea typeface="Times New Roman" panose="02020603050405020304" pitchFamily="18" charset="0"/>
              </a:rPr>
            </a:br>
            <a:r>
              <a:rPr lang="ru-RU" sz="6600" b="0" dirty="0">
                <a:solidFill>
                  <a:schemeClr val="tx1"/>
                </a:solidFill>
                <a:latin typeface="Times New Roman" panose="02020603050405020304" pitchFamily="18" charset="0"/>
                <a:ea typeface="Times New Roman" panose="02020603050405020304" pitchFamily="18" charset="0"/>
              </a:rPr>
              <a:t>Оценочные </a:t>
            </a:r>
            <a:r>
              <a:rPr lang="ru-RU" sz="6600" b="0" dirty="0" smtClean="0">
                <a:solidFill>
                  <a:schemeClr val="tx1"/>
                </a:solidFill>
                <a:latin typeface="Times New Roman" panose="02020603050405020304" pitchFamily="18" charset="0"/>
                <a:ea typeface="Times New Roman" panose="02020603050405020304" pitchFamily="18" charset="0"/>
              </a:rPr>
              <a:t>значения</a:t>
            </a:r>
            <a:endParaRPr sz="6600" dirty="0"/>
          </a:p>
        </p:txBody>
      </p:sp>
      <p:sp>
        <p:nvSpPr>
          <p:cNvPr id="9" name="object 9"/>
          <p:cNvSpPr/>
          <p:nvPr/>
        </p:nvSpPr>
        <p:spPr>
          <a:xfrm>
            <a:off x="8445995" y="5877273"/>
            <a:ext cx="1092121" cy="720081"/>
          </a:xfrm>
          <a:prstGeom prst="rect">
            <a:avLst/>
          </a:prstGeom>
          <a:blipFill>
            <a:blip r:embed="rId3" cstate="print"/>
            <a:stretch>
              <a:fillRect/>
            </a:stretch>
          </a:blipFill>
        </p:spPr>
        <p:txBody>
          <a:bodyPr wrap="square" lIns="0" tIns="0" rIns="0" bIns="0" rtlCol="0"/>
          <a:lstStyle/>
          <a:p>
            <a:pPr defTabSz="806867">
              <a:defRPr/>
            </a:pPr>
            <a:endParaRPr sz="1588" dirty="0">
              <a:solidFill>
                <a:prstClr val="black"/>
              </a:solidFill>
            </a:endParaRPr>
          </a:p>
        </p:txBody>
      </p:sp>
      <p:sp>
        <p:nvSpPr>
          <p:cNvPr id="7" name="Номер слайда 6"/>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50</a:t>
            </a:fld>
            <a:endParaRPr lang="ru-RU" spc="-4" dirty="0">
              <a:latin typeface="Arial"/>
              <a:cs typeface="Arial"/>
            </a:endParaRPr>
          </a:p>
        </p:txBody>
      </p:sp>
    </p:spTree>
    <p:extLst>
      <p:ext uri="{BB962C8B-B14F-4D97-AF65-F5344CB8AC3E}">
        <p14:creationId xmlns:p14="http://schemas.microsoft.com/office/powerpoint/2010/main" xmlns="" val="19588726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34366" y="1172023"/>
            <a:ext cx="9437266" cy="4678204"/>
          </a:xfrm>
        </p:spPr>
        <p:txBody>
          <a:bodyPr/>
          <a:lstStyle/>
          <a:p>
            <a:pPr marL="12700" marR="12700" indent="457200" algn="just">
              <a:spcAft>
                <a:spcPts val="0"/>
              </a:spcAft>
            </a:pPr>
            <a:r>
              <a:rPr lang="ru-RU" sz="3600" dirty="0">
                <a:solidFill>
                  <a:srgbClr val="000000"/>
                </a:solidFill>
                <a:latin typeface="Times New Roman" panose="02020603050405020304" pitchFamily="18" charset="0"/>
                <a:ea typeface="Times New Roman" panose="02020603050405020304" pitchFamily="18" charset="0"/>
              </a:rPr>
              <a:t>Под оценочным значением понимается рассчитанное или приблизительно определенное значение какого-либо показателя, необходимого для ведения бухгалтерского учета и (или) отражаемого в бухгалтерской (финансовой) отчетности, </a:t>
            </a:r>
            <a:r>
              <a:rPr lang="ru-RU" sz="3600" dirty="0">
                <a:solidFill>
                  <a:srgbClr val="FF0000"/>
                </a:solidFill>
                <a:latin typeface="Times New Roman" panose="02020603050405020304" pitchFamily="18" charset="0"/>
                <a:ea typeface="Times New Roman" panose="02020603050405020304" pitchFamily="18" charset="0"/>
              </a:rPr>
              <a:t>при отсутствии точного способа его </a:t>
            </a:r>
            <a:r>
              <a:rPr lang="ru-RU" sz="3600" dirty="0" smtClean="0">
                <a:solidFill>
                  <a:srgbClr val="FF0000"/>
                </a:solidFill>
                <a:latin typeface="Times New Roman" panose="02020603050405020304" pitchFamily="18" charset="0"/>
                <a:ea typeface="Times New Roman" panose="02020603050405020304" pitchFamily="18" charset="0"/>
              </a:rPr>
              <a:t>определения</a:t>
            </a:r>
            <a:endParaRPr lang="ru-RU" sz="3600" dirty="0">
              <a:solidFill>
                <a:srgbClr val="FF0000"/>
              </a:solidFill>
              <a:latin typeface="Times New Roman" panose="02020603050405020304" pitchFamily="18" charset="0"/>
              <a:ea typeface="Times New Roman" panose="02020603050405020304" pitchFamily="18" charset="0"/>
            </a:endParaRPr>
          </a:p>
          <a:p>
            <a:endParaRPr lang="ru-RU" sz="1600" dirty="0"/>
          </a:p>
        </p:txBody>
      </p:sp>
      <p:sp>
        <p:nvSpPr>
          <p:cNvPr id="2" name="Номер слайда 1"/>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51</a:t>
            </a:fld>
            <a:endParaRPr lang="ru-RU" spc="-4" dirty="0">
              <a:latin typeface="Arial"/>
              <a:cs typeface="Arial"/>
            </a:endParaRPr>
          </a:p>
        </p:txBody>
      </p:sp>
    </p:spTree>
    <p:extLst>
      <p:ext uri="{BB962C8B-B14F-4D97-AF65-F5344CB8AC3E}">
        <p14:creationId xmlns:p14="http://schemas.microsoft.com/office/powerpoint/2010/main" xmlns="" val="30988824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02" y="207422"/>
            <a:ext cx="8580197" cy="430887"/>
          </a:xfrm>
        </p:spPr>
        <p:txBody>
          <a:bodyPr/>
          <a:lstStyle/>
          <a:p>
            <a:pPr algn="ctr"/>
            <a:r>
              <a:rPr lang="ru-RU" sz="2800" dirty="0" smtClean="0">
                <a:solidFill>
                  <a:srgbClr val="000000"/>
                </a:solidFill>
                <a:latin typeface="Times New Roman" panose="02020603050405020304" pitchFamily="18" charset="0"/>
                <a:ea typeface="Times New Roman" panose="02020603050405020304" pitchFamily="18" charset="0"/>
              </a:rPr>
              <a:t>Оценочные значения</a:t>
            </a:r>
            <a:endParaRPr lang="ru-RU" dirty="0"/>
          </a:p>
        </p:txBody>
      </p:sp>
      <p:sp>
        <p:nvSpPr>
          <p:cNvPr id="3" name="Текст 2"/>
          <p:cNvSpPr>
            <a:spLocks noGrp="1"/>
          </p:cNvSpPr>
          <p:nvPr>
            <p:ph type="body" idx="1"/>
          </p:nvPr>
        </p:nvSpPr>
        <p:spPr>
          <a:xfrm>
            <a:off x="116462" y="1052737"/>
            <a:ext cx="9437266" cy="4861011"/>
          </a:xfrm>
        </p:spPr>
        <p:txBody>
          <a:bodyPr/>
          <a:lstStyle/>
          <a:p>
            <a:pPr marL="298450" marR="12700" indent="-285750" algn="just">
              <a:spcAft>
                <a:spcPts val="0"/>
              </a:spcAft>
              <a:buFont typeface="Arial" panose="020B0604020202020204" pitchFamily="34" charset="0"/>
              <a:buChar char="•"/>
            </a:pPr>
            <a:r>
              <a:rPr lang="ru-RU" sz="2000" dirty="0">
                <a:solidFill>
                  <a:srgbClr val="000000"/>
                </a:solidFill>
                <a:latin typeface="Times New Roman" panose="02020603050405020304" pitchFamily="18" charset="0"/>
                <a:ea typeface="Times New Roman" panose="02020603050405020304" pitchFamily="18" charset="0"/>
              </a:rPr>
              <a:t> </a:t>
            </a:r>
            <a:r>
              <a:rPr lang="ru-RU" sz="2000" b="1" dirty="0">
                <a:solidFill>
                  <a:srgbClr val="FF0000"/>
                </a:solidFill>
                <a:latin typeface="Times New Roman" panose="02020603050405020304" pitchFamily="18" charset="0"/>
                <a:ea typeface="Times New Roman" panose="02020603050405020304" pitchFamily="18" charset="0"/>
              </a:rPr>
              <a:t>сроки полезного использования </a:t>
            </a:r>
            <a:r>
              <a:rPr lang="ru-RU" sz="2000" dirty="0">
                <a:solidFill>
                  <a:srgbClr val="000000"/>
                </a:solidFill>
                <a:latin typeface="Times New Roman" panose="02020603050405020304" pitchFamily="18" charset="0"/>
                <a:ea typeface="Times New Roman" panose="02020603050405020304" pitchFamily="18" charset="0"/>
              </a:rPr>
              <a:t>объектов основных средств</a:t>
            </a:r>
            <a:r>
              <a:rPr lang="x-none" sz="2000" dirty="0">
                <a:solidFill>
                  <a:srgbClr val="000000"/>
                </a:solidFill>
                <a:latin typeface="Times New Roman" panose="02020603050405020304" pitchFamily="18" charset="0"/>
                <a:ea typeface="Times New Roman" panose="02020603050405020304" pitchFamily="18" charset="0"/>
              </a:rPr>
              <a:t>, </a:t>
            </a:r>
            <a:r>
              <a:rPr lang="ru-RU" sz="2000" dirty="0">
                <a:solidFill>
                  <a:srgbClr val="000000"/>
                </a:solidFill>
                <a:latin typeface="Times New Roman" panose="02020603050405020304" pitchFamily="18" charset="0"/>
                <a:ea typeface="Times New Roman" panose="02020603050405020304" pitchFamily="18" charset="0"/>
              </a:rPr>
              <a:t>нематериальных активов</a:t>
            </a:r>
            <a:r>
              <a:rPr lang="x-none" sz="2000" dirty="0">
                <a:solidFill>
                  <a:srgbClr val="000000"/>
                </a:solidFill>
                <a:latin typeface="Times New Roman" panose="02020603050405020304" pitchFamily="18" charset="0"/>
                <a:ea typeface="Times New Roman" panose="02020603050405020304" pitchFamily="18" charset="0"/>
              </a:rPr>
              <a:t>, прав пользования активами (в том числе условно определенные по договорам аренды с неопределенным сроком аренды</a:t>
            </a:r>
            <a:r>
              <a:rPr lang="x-none" sz="2000" dirty="0" smtClean="0">
                <a:solidFill>
                  <a:srgbClr val="000000"/>
                </a:solidFill>
                <a:latin typeface="Times New Roman" panose="02020603050405020304" pitchFamily="18" charset="0"/>
                <a:ea typeface="Times New Roman" panose="02020603050405020304" pitchFamily="18" charset="0"/>
              </a:rPr>
              <a:t>)</a:t>
            </a:r>
            <a:endParaRPr lang="ru-RU" sz="2000" dirty="0" smtClean="0">
              <a:solidFill>
                <a:srgbClr val="000000"/>
              </a:solidFill>
              <a:latin typeface="Times New Roman" panose="02020603050405020304" pitchFamily="18" charset="0"/>
              <a:ea typeface="Times New Roman" panose="02020603050405020304" pitchFamily="18" charset="0"/>
            </a:endParaRPr>
          </a:p>
          <a:p>
            <a:pPr marL="298450" marR="12700" indent="-285750" algn="just">
              <a:spcAft>
                <a:spcPts val="0"/>
              </a:spcAft>
              <a:buFont typeface="Arial" panose="020B0604020202020204" pitchFamily="34" charset="0"/>
              <a:buChar char="•"/>
            </a:pPr>
            <a:r>
              <a:rPr lang="ru-RU" sz="2000" dirty="0">
                <a:solidFill>
                  <a:srgbClr val="000000"/>
                </a:solidFill>
                <a:latin typeface="Times New Roman" panose="02020603050405020304" pitchFamily="18" charset="0"/>
                <a:ea typeface="Times New Roman" panose="02020603050405020304" pitchFamily="18" charset="0"/>
              </a:rPr>
              <a:t> </a:t>
            </a:r>
            <a:r>
              <a:rPr lang="ru-RU" sz="2000" b="1" dirty="0">
                <a:solidFill>
                  <a:srgbClr val="FF0000"/>
                </a:solidFill>
                <a:latin typeface="Times New Roman" panose="02020603050405020304" pitchFamily="18" charset="0"/>
                <a:ea typeface="Times New Roman" panose="02020603050405020304" pitchFamily="18" charset="0"/>
              </a:rPr>
              <a:t>величины оценочных резервов</a:t>
            </a:r>
            <a:r>
              <a:rPr lang="x-none" sz="2000" b="1" dirty="0">
                <a:solidFill>
                  <a:srgbClr val="FF0000"/>
                </a:solidFill>
                <a:latin typeface="Times New Roman" panose="02020603050405020304" pitchFamily="18" charset="0"/>
                <a:ea typeface="Times New Roman" panose="02020603050405020304" pitchFamily="18" charset="0"/>
              </a:rPr>
              <a:t> </a:t>
            </a:r>
            <a:r>
              <a:rPr lang="x-none" sz="2000" dirty="0">
                <a:solidFill>
                  <a:srgbClr val="000000"/>
                </a:solidFill>
                <a:latin typeface="Times New Roman" panose="02020603050405020304" pitchFamily="18" charset="0"/>
                <a:ea typeface="Times New Roman" panose="02020603050405020304" pitchFamily="18" charset="0"/>
              </a:rPr>
              <a:t>(</a:t>
            </a:r>
            <a:r>
              <a:rPr lang="x-none" sz="2000" dirty="0" smtClean="0">
                <a:solidFill>
                  <a:srgbClr val="000000"/>
                </a:solidFill>
                <a:latin typeface="Times New Roman" panose="02020603050405020304" pitchFamily="18" charset="0"/>
                <a:ea typeface="Times New Roman" panose="02020603050405020304" pitchFamily="18" charset="0"/>
              </a:rPr>
              <a:t>Например: </a:t>
            </a:r>
            <a:r>
              <a:rPr lang="x-none" sz="2000" dirty="0">
                <a:solidFill>
                  <a:srgbClr val="000000"/>
                </a:solidFill>
                <a:latin typeface="Times New Roman" panose="02020603050405020304" pitchFamily="18" charset="0"/>
                <a:ea typeface="Times New Roman" panose="02020603050405020304" pitchFamily="18" charset="0"/>
              </a:rPr>
              <a:t>гарантийных</a:t>
            </a:r>
            <a:r>
              <a:rPr lang="ru-RU" sz="2000" dirty="0">
                <a:solidFill>
                  <a:srgbClr val="000000"/>
                </a:solidFill>
                <a:latin typeface="Times New Roman" panose="02020603050405020304" pitchFamily="18" charset="0"/>
                <a:ea typeface="Times New Roman" panose="02020603050405020304" pitchFamily="18" charset="0"/>
              </a:rPr>
              <a:t> обязательств, резервов </a:t>
            </a:r>
            <a:r>
              <a:rPr lang="ru-RU" sz="2000" dirty="0" smtClean="0">
                <a:solidFill>
                  <a:srgbClr val="000000"/>
                </a:solidFill>
                <a:latin typeface="Times New Roman" panose="02020603050405020304" pitchFamily="18" charset="0"/>
                <a:ea typeface="Times New Roman" panose="02020603050405020304" pitchFamily="18" charset="0"/>
              </a:rPr>
              <a:t>отпускных</a:t>
            </a:r>
            <a:endParaRPr lang="ru-RU" sz="2000" dirty="0" smtClean="0">
              <a:latin typeface="Times New Roman" panose="02020603050405020304" pitchFamily="18" charset="0"/>
              <a:ea typeface="Times New Roman" panose="02020603050405020304" pitchFamily="18" charset="0"/>
            </a:endParaRPr>
          </a:p>
          <a:p>
            <a:pPr marL="298450" marR="12700" indent="-285750" algn="just">
              <a:spcAft>
                <a:spcPts val="0"/>
              </a:spcAft>
              <a:buFont typeface="Arial" panose="020B0604020202020204" pitchFamily="34" charset="0"/>
              <a:buChar char="•"/>
            </a:pPr>
            <a:r>
              <a:rPr lang="ru-RU" sz="2000" dirty="0">
                <a:solidFill>
                  <a:srgbClr val="FF0000"/>
                </a:solidFill>
                <a:latin typeface="Times New Roman" panose="02020603050405020304" pitchFamily="18" charset="0"/>
                <a:ea typeface="Times New Roman" panose="02020603050405020304" pitchFamily="18" charset="0"/>
              </a:rPr>
              <a:t> </a:t>
            </a:r>
            <a:r>
              <a:rPr lang="ru-RU" sz="2000" b="1" dirty="0">
                <a:solidFill>
                  <a:srgbClr val="FF0000"/>
                </a:solidFill>
                <a:latin typeface="Times New Roman" panose="02020603050405020304" pitchFamily="18" charset="0"/>
                <a:ea typeface="Times New Roman" panose="02020603050405020304" pitchFamily="18" charset="0"/>
              </a:rPr>
              <a:t>величины амортизационных </a:t>
            </a:r>
            <a:r>
              <a:rPr lang="ru-RU" sz="2000" b="1" dirty="0" smtClean="0">
                <a:solidFill>
                  <a:srgbClr val="FF0000"/>
                </a:solidFill>
                <a:latin typeface="Times New Roman" panose="02020603050405020304" pitchFamily="18" charset="0"/>
                <a:ea typeface="Times New Roman" panose="02020603050405020304" pitchFamily="18" charset="0"/>
              </a:rPr>
              <a:t>отчислений</a:t>
            </a:r>
          </a:p>
          <a:p>
            <a:pPr marL="298450" marR="12700" indent="-285750" algn="just">
              <a:spcAft>
                <a:spcPts val="0"/>
              </a:spcAft>
              <a:buFont typeface="Arial" panose="020B0604020202020204" pitchFamily="34" charset="0"/>
              <a:buChar char="•"/>
            </a:pPr>
            <a:r>
              <a:rPr lang="ru-RU" sz="2000" b="1" dirty="0" smtClean="0">
                <a:solidFill>
                  <a:srgbClr val="FF0000"/>
                </a:solidFill>
                <a:latin typeface="Times New Roman" panose="02020603050405020304" pitchFamily="18" charset="0"/>
                <a:ea typeface="Times New Roman" panose="02020603050405020304" pitchFamily="18" charset="0"/>
              </a:rPr>
              <a:t>величины </a:t>
            </a:r>
            <a:r>
              <a:rPr lang="ru-RU" sz="2000" b="1" dirty="0">
                <a:solidFill>
                  <a:srgbClr val="FF0000"/>
                </a:solidFill>
                <a:latin typeface="Times New Roman" panose="02020603050405020304" pitchFamily="18" charset="0"/>
                <a:ea typeface="Times New Roman" panose="02020603050405020304" pitchFamily="18" charset="0"/>
              </a:rPr>
              <a:t>стоимости нефинансовых активов </a:t>
            </a:r>
            <a:r>
              <a:rPr lang="ru-RU" sz="2000" dirty="0">
                <a:solidFill>
                  <a:srgbClr val="000000"/>
                </a:solidFill>
                <a:latin typeface="Times New Roman" panose="02020603050405020304" pitchFamily="18" charset="0"/>
                <a:ea typeface="Times New Roman" panose="02020603050405020304" pitchFamily="18" charset="0"/>
              </a:rPr>
              <a:t>в случаях, предусмотренных федеральными и (или) отраслевыми стандартами бухгалтерского учета для организаций государственного </a:t>
            </a:r>
            <a:r>
              <a:rPr lang="ru-RU" sz="2000" dirty="0" smtClean="0">
                <a:solidFill>
                  <a:srgbClr val="000000"/>
                </a:solidFill>
                <a:latin typeface="Times New Roman" panose="02020603050405020304" pitchFamily="18" charset="0"/>
                <a:ea typeface="Times New Roman" panose="02020603050405020304" pitchFamily="18" charset="0"/>
              </a:rPr>
              <a:t>сектора. </a:t>
            </a:r>
            <a:r>
              <a:rPr lang="ru-RU" sz="2000" dirty="0">
                <a:solidFill>
                  <a:srgbClr val="000000"/>
                </a:solidFill>
                <a:latin typeface="Times New Roman" panose="02020603050405020304" pitchFamily="18" charset="0"/>
                <a:ea typeface="Times New Roman" panose="02020603050405020304" pitchFamily="18" charset="0"/>
              </a:rPr>
              <a:t>(</a:t>
            </a:r>
            <a:r>
              <a:rPr lang="ru-RU" sz="2000" b="1" i="1" dirty="0">
                <a:solidFill>
                  <a:srgbClr val="000000"/>
                </a:solidFill>
                <a:latin typeface="Times New Roman" panose="02020603050405020304" pitchFamily="18" charset="0"/>
                <a:ea typeface="Times New Roman" panose="02020603050405020304" pitchFamily="18" charset="0"/>
              </a:rPr>
              <a:t>Например:</a:t>
            </a:r>
            <a:r>
              <a:rPr lang="ru-RU" sz="2000" dirty="0">
                <a:solidFill>
                  <a:srgbClr val="000000"/>
                </a:solidFill>
                <a:latin typeface="Times New Roman" panose="02020603050405020304" pitchFamily="18" charset="0"/>
                <a:ea typeface="Times New Roman" panose="02020603050405020304" pitchFamily="18" charset="0"/>
              </a:rPr>
              <a:t> стоимостные значения справедливых стоимостей нефинансовых активов</a:t>
            </a:r>
            <a:r>
              <a:rPr lang="ru-RU" sz="2000" dirty="0" smtClean="0">
                <a:solidFill>
                  <a:srgbClr val="000000"/>
                </a:solidFill>
                <a:latin typeface="Times New Roman" panose="02020603050405020304" pitchFamily="18" charset="0"/>
                <a:ea typeface="Times New Roman" panose="02020603050405020304" pitchFamily="18" charset="0"/>
              </a:rPr>
              <a:t>)</a:t>
            </a:r>
          </a:p>
          <a:p>
            <a:pPr marL="298450" marR="12700" indent="-285750" algn="just">
              <a:spcAft>
                <a:spcPts val="0"/>
              </a:spcAft>
              <a:buFont typeface="Arial" panose="020B0604020202020204" pitchFamily="34" charset="0"/>
              <a:buChar char="•"/>
            </a:pPr>
            <a:r>
              <a:rPr lang="ru-RU" sz="2000" dirty="0">
                <a:solidFill>
                  <a:srgbClr val="000000"/>
                </a:solidFill>
                <a:latin typeface="Times New Roman" panose="02020603050405020304" pitchFamily="18" charset="0"/>
                <a:ea typeface="Times New Roman" panose="02020603050405020304" pitchFamily="18" charset="0"/>
              </a:rPr>
              <a:t> </a:t>
            </a:r>
            <a:r>
              <a:rPr lang="ru-RU" sz="2000" b="1" dirty="0">
                <a:solidFill>
                  <a:srgbClr val="FF0000"/>
                </a:solidFill>
                <a:latin typeface="Times New Roman" panose="02020603050405020304" pitchFamily="18" charset="0"/>
                <a:ea typeface="Times New Roman" panose="02020603050405020304" pitchFamily="18" charset="0"/>
              </a:rPr>
              <a:t>иные значения показателей</a:t>
            </a:r>
            <a:r>
              <a:rPr lang="ru-RU" sz="2000" dirty="0">
                <a:solidFill>
                  <a:srgbClr val="000000"/>
                </a:solidFill>
                <a:latin typeface="Times New Roman" panose="02020603050405020304" pitchFamily="18" charset="0"/>
                <a:ea typeface="Times New Roman" panose="02020603050405020304" pitchFamily="18" charset="0"/>
              </a:rPr>
              <a:t>, необходимых для ведения бухгалтерского учета и (или) отражаемых в бухгалтерской (финансовой) отчетности, рассчитываемые или приблизительно (оценочно) определяемые </a:t>
            </a:r>
            <a:r>
              <a:rPr lang="ru-RU" sz="2000" b="1" dirty="0">
                <a:solidFill>
                  <a:srgbClr val="000000"/>
                </a:solidFill>
                <a:latin typeface="Times New Roman" panose="02020603050405020304" pitchFamily="18" charset="0"/>
                <a:ea typeface="Times New Roman" panose="02020603050405020304" pitchFamily="18" charset="0"/>
              </a:rPr>
              <a:t>на основе экспертных заключений (профессиональных суждений) при отсутствии точного способа их определения</a:t>
            </a:r>
            <a:r>
              <a:rPr lang="ru-RU" sz="2000" b="1" dirty="0">
                <a:latin typeface="Times New Roman" panose="02020603050405020304" pitchFamily="18" charset="0"/>
                <a:ea typeface="Times New Roman" panose="02020603050405020304" pitchFamily="18" charset="0"/>
              </a:rPr>
              <a:t> (</a:t>
            </a:r>
            <a:r>
              <a:rPr lang="ru-RU" sz="2000" b="1" dirty="0">
                <a:solidFill>
                  <a:srgbClr val="000000"/>
                </a:solidFill>
                <a:latin typeface="Times New Roman" panose="02020603050405020304" pitchFamily="18" charset="0"/>
                <a:ea typeface="Times New Roman" panose="02020603050405020304" pitchFamily="18" charset="0"/>
              </a:rPr>
              <a:t>расчетная оценка</a:t>
            </a:r>
            <a:r>
              <a:rPr lang="ru-RU" sz="2000" b="1" dirty="0" smtClean="0">
                <a:solidFill>
                  <a:srgbClr val="000000"/>
                </a:solidFill>
                <a:latin typeface="Times New Roman" panose="02020603050405020304" pitchFamily="18" charset="0"/>
                <a:ea typeface="Times New Roman" panose="02020603050405020304" pitchFamily="18" charset="0"/>
              </a:rPr>
              <a:t>)</a:t>
            </a:r>
            <a:endParaRPr lang="ru-RU" sz="2000" b="1" dirty="0">
              <a:latin typeface="Times New Roman" panose="02020603050405020304" pitchFamily="18" charset="0"/>
              <a:ea typeface="Times New Roman" panose="02020603050405020304" pitchFamily="18" charset="0"/>
            </a:endParaRPr>
          </a:p>
          <a:p>
            <a:endParaRPr lang="ru-RU" dirty="0"/>
          </a:p>
        </p:txBody>
      </p:sp>
      <p:sp>
        <p:nvSpPr>
          <p:cNvPr id="4" name="Номер слайда 3"/>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52</a:t>
            </a:fld>
            <a:endParaRPr lang="ru-RU" spc="-4" dirty="0">
              <a:latin typeface="Arial"/>
              <a:cs typeface="Arial"/>
            </a:endParaRPr>
          </a:p>
        </p:txBody>
      </p:sp>
    </p:spTree>
    <p:extLst>
      <p:ext uri="{BB962C8B-B14F-4D97-AF65-F5344CB8AC3E}">
        <p14:creationId xmlns:p14="http://schemas.microsoft.com/office/powerpoint/2010/main" xmlns="" val="21916326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50488" y="404664"/>
            <a:ext cx="9437266" cy="5539978"/>
          </a:xfrm>
        </p:spPr>
        <p:txBody>
          <a:bodyPr/>
          <a:lstStyle/>
          <a:p>
            <a:pPr marL="12700" marR="12700" lvl="0" indent="444500" algn="just" defTabSz="914400" eaLnBrk="1" fontAlgn="auto" latinLnBrk="0" hangingPunct="1">
              <a:lnSpc>
                <a:spcPct val="150000"/>
              </a:lnSpc>
              <a:spcBef>
                <a:spcPts val="0"/>
              </a:spcBef>
              <a:spcAft>
                <a:spcPts val="0"/>
              </a:spcAft>
              <a:buClrTx/>
              <a:buSzTx/>
              <a:buFontTx/>
              <a:buNone/>
              <a:tabLst/>
              <a:defRPr/>
            </a:pPr>
            <a:r>
              <a:rPr lang="ru-RU" sz="2000" b="1" i="1" dirty="0">
                <a:solidFill>
                  <a:srgbClr val="000000"/>
                </a:solidFill>
                <a:latin typeface="Times New Roman" panose="02020603050405020304" pitchFamily="18" charset="0"/>
                <a:ea typeface="Times New Roman" panose="02020603050405020304" pitchFamily="18" charset="0"/>
              </a:rPr>
              <a:t>Например</a:t>
            </a:r>
            <a:r>
              <a:rPr lang="ru-RU" sz="2000" dirty="0">
                <a:solidFill>
                  <a:srgbClr val="000000"/>
                </a:solidFill>
                <a:latin typeface="Times New Roman" panose="02020603050405020304" pitchFamily="18" charset="0"/>
                <a:ea typeface="Times New Roman" panose="02020603050405020304" pitchFamily="18" charset="0"/>
              </a:rPr>
              <a:t>: </a:t>
            </a:r>
            <a:r>
              <a:rPr lang="ru-RU" sz="2400" dirty="0">
                <a:solidFill>
                  <a:srgbClr val="000000"/>
                </a:solidFill>
                <a:latin typeface="Times New Roman" panose="02020603050405020304" pitchFamily="18" charset="0"/>
                <a:ea typeface="Times New Roman" panose="02020603050405020304" pitchFamily="18" charset="0"/>
              </a:rPr>
              <a:t>оценка ожидаемых доходов от  предоставления имущества в аренду (доходов будущих периодов), прогнозные показатели доходов бюджета, оценка безнадежных долгов по налоговым (неналоговым) доходам).</a:t>
            </a:r>
            <a:endParaRPr lang="ru-RU" sz="2400" dirty="0">
              <a:solidFill>
                <a:prstClr val="black"/>
              </a:solidFill>
              <a:latin typeface="Times New Roman" panose="02020603050405020304" pitchFamily="18" charset="0"/>
              <a:ea typeface="Times New Roman" panose="02020603050405020304" pitchFamily="18" charset="0"/>
            </a:endParaRPr>
          </a:p>
          <a:p>
            <a:pPr lvl="0" indent="457200" algn="just">
              <a:lnSpc>
                <a:spcPct val="150000"/>
              </a:lnSpc>
            </a:pPr>
            <a:r>
              <a:rPr lang="ru-RU" sz="2400" dirty="0">
                <a:solidFill>
                  <a:srgbClr val="000000"/>
                </a:solidFill>
                <a:latin typeface="Times New Roman" panose="02020603050405020304" pitchFamily="18" charset="0"/>
                <a:ea typeface="Times New Roman" panose="02020603050405020304" pitchFamily="18" charset="0"/>
              </a:rPr>
              <a:t>При этом  в бухгалтерском учете и (или) бухгалтерской (финансовой) отчетности следует применять обоснованные оценочные значения (оценки) (подтвержденные расчетом, прогнозом, оценочным экспертным суждением (в частности, </a:t>
            </a:r>
            <a:r>
              <a:rPr lang="ru-RU" sz="2400" dirty="0" smtClean="0">
                <a:solidFill>
                  <a:srgbClr val="000000"/>
                </a:solidFill>
                <a:latin typeface="Times New Roman" panose="02020603050405020304" pitchFamily="18" charset="0"/>
                <a:ea typeface="Times New Roman" panose="02020603050405020304" pitchFamily="18" charset="0"/>
              </a:rPr>
              <a:t>решение </a:t>
            </a:r>
            <a:r>
              <a:rPr lang="ru-RU" sz="2400" dirty="0">
                <a:solidFill>
                  <a:srgbClr val="000000"/>
                </a:solidFill>
                <a:latin typeface="Times New Roman" panose="02020603050405020304" pitchFamily="18" charset="0"/>
                <a:ea typeface="Times New Roman" panose="02020603050405020304" pitchFamily="18" charset="0"/>
              </a:rPr>
              <a:t>комиссии по поступлению и выбытию нефинансовых </a:t>
            </a:r>
            <a:r>
              <a:rPr lang="ru-RU" sz="2400" dirty="0" smtClean="0">
                <a:solidFill>
                  <a:srgbClr val="000000"/>
                </a:solidFill>
                <a:latin typeface="Times New Roman" panose="02020603050405020304" pitchFamily="18" charset="0"/>
                <a:ea typeface="Times New Roman" panose="02020603050405020304" pitchFamily="18" charset="0"/>
              </a:rPr>
              <a:t>активов, заключение оценщика </a:t>
            </a:r>
            <a:r>
              <a:rPr lang="ru-RU" sz="2400" dirty="0">
                <a:solidFill>
                  <a:srgbClr val="000000"/>
                </a:solidFill>
                <a:latin typeface="Times New Roman" panose="02020603050405020304" pitchFamily="18" charset="0"/>
                <a:ea typeface="Times New Roman" panose="02020603050405020304" pitchFamily="18" charset="0"/>
              </a:rPr>
              <a:t>) </a:t>
            </a:r>
            <a:endParaRPr lang="ru-RU" sz="2400" dirty="0"/>
          </a:p>
        </p:txBody>
      </p:sp>
      <p:sp>
        <p:nvSpPr>
          <p:cNvPr id="2" name="Номер слайда 1"/>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53</a:t>
            </a:fld>
            <a:endParaRPr lang="ru-RU" spc="-4" dirty="0">
              <a:latin typeface="Arial"/>
              <a:cs typeface="Arial"/>
            </a:endParaRPr>
          </a:p>
        </p:txBody>
      </p:sp>
    </p:spTree>
    <p:extLst>
      <p:ext uri="{BB962C8B-B14F-4D97-AF65-F5344CB8AC3E}">
        <p14:creationId xmlns:p14="http://schemas.microsoft.com/office/powerpoint/2010/main" xmlns="" val="25503689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34366" y="1172024"/>
            <a:ext cx="9437266" cy="3693319"/>
          </a:xfrm>
        </p:spPr>
        <p:txBody>
          <a:bodyPr/>
          <a:lstStyle/>
          <a:p>
            <a:pPr algn="just"/>
            <a:r>
              <a:rPr lang="ru-RU" sz="2400" dirty="0">
                <a:solidFill>
                  <a:srgbClr val="000000"/>
                </a:solidFill>
                <a:latin typeface="Times New Roman" panose="02020603050405020304" pitchFamily="18" charset="0"/>
                <a:ea typeface="Times New Roman" panose="02020603050405020304" pitchFamily="18" charset="0"/>
              </a:rPr>
              <a:t>Пересмотр (</a:t>
            </a:r>
            <a:r>
              <a:rPr lang="ru-RU" sz="2400" dirty="0" smtClean="0">
                <a:solidFill>
                  <a:srgbClr val="000000"/>
                </a:solidFill>
                <a:latin typeface="Times New Roman" panose="02020603050405020304" pitchFamily="18" charset="0"/>
                <a:ea typeface="Times New Roman" panose="02020603050405020304" pitchFamily="18" charset="0"/>
              </a:rPr>
              <a:t>корректировка</a:t>
            </a:r>
            <a:r>
              <a:rPr lang="ru-RU" sz="2400" dirty="0">
                <a:solidFill>
                  <a:srgbClr val="000000"/>
                </a:solidFill>
                <a:latin typeface="Times New Roman" panose="02020603050405020304" pitchFamily="18" charset="0"/>
                <a:ea typeface="Times New Roman" panose="02020603050405020304" pitchFamily="18" charset="0"/>
              </a:rPr>
              <a:t>) оценочных значений, отраженных в бухгалтерском учете, бухгалтерской (финансовой) отчетности </a:t>
            </a:r>
            <a:r>
              <a:rPr lang="ru-RU" sz="2400" dirty="0" smtClean="0">
                <a:solidFill>
                  <a:srgbClr val="000000"/>
                </a:solidFill>
                <a:latin typeface="Times New Roman" panose="02020603050405020304" pitchFamily="18" charset="0"/>
                <a:ea typeface="Times New Roman" panose="02020603050405020304" pitchFamily="18" charset="0"/>
              </a:rPr>
              <a:t>в </a:t>
            </a:r>
            <a:r>
              <a:rPr lang="ru-RU" sz="2400" dirty="0">
                <a:solidFill>
                  <a:srgbClr val="000000"/>
                </a:solidFill>
                <a:latin typeface="Times New Roman" panose="02020603050405020304" pitchFamily="18" charset="0"/>
                <a:ea typeface="Times New Roman" panose="02020603050405020304" pitchFamily="18" charset="0"/>
              </a:rPr>
              <a:t>результате появления новой информации, накопления опыта, вследствие изменения допущений, обстоятельств, или последующих событий, в том числе изменение информации, на основе которых были определены суммовые величины оценочных </a:t>
            </a:r>
            <a:r>
              <a:rPr lang="ru-RU" sz="2400" dirty="0" smtClean="0">
                <a:solidFill>
                  <a:srgbClr val="000000"/>
                </a:solidFill>
                <a:latin typeface="Times New Roman" panose="02020603050405020304" pitchFamily="18" charset="0"/>
                <a:ea typeface="Times New Roman" panose="02020603050405020304" pitchFamily="18" charset="0"/>
              </a:rPr>
              <a:t>значений</a:t>
            </a:r>
          </a:p>
          <a:p>
            <a:pPr algn="just"/>
            <a:endParaRPr lang="ru-RU" sz="2400" dirty="0" smtClean="0">
              <a:solidFill>
                <a:srgbClr val="000000"/>
              </a:solidFill>
              <a:latin typeface="Times New Roman" panose="02020603050405020304" pitchFamily="18" charset="0"/>
              <a:ea typeface="Times New Roman" panose="02020603050405020304" pitchFamily="18" charset="0"/>
            </a:endParaRPr>
          </a:p>
          <a:p>
            <a:pPr algn="just"/>
            <a:r>
              <a:rPr lang="ru-RU" sz="2400" dirty="0" smtClean="0">
                <a:solidFill>
                  <a:srgbClr val="000000"/>
                </a:solidFill>
                <a:latin typeface="Times New Roman" panose="02020603050405020304" pitchFamily="18" charset="0"/>
                <a:ea typeface="Times New Roman" panose="02020603050405020304" pitchFamily="18" charset="0"/>
              </a:rPr>
              <a:t>Информация </a:t>
            </a:r>
            <a:r>
              <a:rPr lang="ru-RU" sz="2400" dirty="0">
                <a:solidFill>
                  <a:srgbClr val="000000"/>
                </a:solidFill>
                <a:latin typeface="Times New Roman" panose="02020603050405020304" pitchFamily="18" charset="0"/>
                <a:ea typeface="Times New Roman" panose="02020603050405020304" pitchFamily="18" charset="0"/>
              </a:rPr>
              <a:t>о таких корректировках </a:t>
            </a:r>
            <a:r>
              <a:rPr lang="ru-RU" sz="2400" b="1" i="1" dirty="0">
                <a:solidFill>
                  <a:srgbClr val="000000"/>
                </a:solidFill>
                <a:latin typeface="Times New Roman" panose="02020603050405020304" pitchFamily="18" charset="0"/>
                <a:ea typeface="Times New Roman" panose="02020603050405020304" pitchFamily="18" charset="0"/>
              </a:rPr>
              <a:t>не подлежит раскрытию в бухгалтерской (финансовой) отчетности</a:t>
            </a:r>
            <a:endParaRPr lang="ru-RU" sz="2400" b="1" i="1" dirty="0"/>
          </a:p>
        </p:txBody>
      </p:sp>
      <p:sp>
        <p:nvSpPr>
          <p:cNvPr id="2" name="Прямоугольник 1"/>
          <p:cNvSpPr/>
          <p:nvPr/>
        </p:nvSpPr>
        <p:spPr>
          <a:xfrm>
            <a:off x="584513" y="0"/>
            <a:ext cx="8736971" cy="954107"/>
          </a:xfrm>
          <a:prstGeom prst="rect">
            <a:avLst/>
          </a:prstGeom>
        </p:spPr>
        <p:txBody>
          <a:bodyPr wrap="square">
            <a:spAutoFit/>
          </a:bodyPr>
          <a:lstStyle/>
          <a:p>
            <a:r>
              <a:rPr lang="ru-RU" sz="2800" b="1" i="1" dirty="0" smtClean="0">
                <a:solidFill>
                  <a:schemeClr val="tx2">
                    <a:lumMod val="75000"/>
                  </a:schemeClr>
                </a:solidFill>
                <a:latin typeface="Times New Roman" panose="02020603050405020304" pitchFamily="18" charset="0"/>
                <a:ea typeface="Times New Roman" panose="02020603050405020304" pitchFamily="18" charset="0"/>
              </a:rPr>
              <a:t>Не является изменением учетной политики</a:t>
            </a:r>
            <a:r>
              <a:rPr lang="ru-RU" sz="2800" dirty="0" smtClean="0">
                <a:solidFill>
                  <a:schemeClr val="tx2">
                    <a:lumMod val="75000"/>
                  </a:schemeClr>
                </a:solidFill>
                <a:latin typeface="Times New Roman" panose="02020603050405020304" pitchFamily="18" charset="0"/>
                <a:ea typeface="Times New Roman" panose="02020603050405020304" pitchFamily="18" charset="0"/>
              </a:rPr>
              <a:t> </a:t>
            </a:r>
            <a:r>
              <a:rPr lang="ru-RU" sz="2800" b="1" i="1" dirty="0" smtClean="0">
                <a:solidFill>
                  <a:schemeClr val="tx2">
                    <a:lumMod val="75000"/>
                  </a:schemeClr>
                </a:solidFill>
                <a:latin typeface="Times New Roman" panose="02020603050405020304" pitchFamily="18" charset="0"/>
                <a:ea typeface="Times New Roman" panose="02020603050405020304" pitchFamily="18" charset="0"/>
              </a:rPr>
              <a:t>и исправлением </a:t>
            </a:r>
            <a:r>
              <a:rPr lang="ru-RU" sz="2800" b="1" i="1" dirty="0">
                <a:solidFill>
                  <a:schemeClr val="tx2">
                    <a:lumMod val="75000"/>
                  </a:schemeClr>
                </a:solidFill>
                <a:latin typeface="Times New Roman" panose="02020603050405020304" pitchFamily="18" charset="0"/>
                <a:ea typeface="Times New Roman" panose="02020603050405020304" pitchFamily="18" charset="0"/>
              </a:rPr>
              <a:t>ошибки </a:t>
            </a:r>
            <a:endParaRPr lang="ru-RU" sz="2800" dirty="0">
              <a:solidFill>
                <a:schemeClr val="tx2">
                  <a:lumMod val="75000"/>
                </a:schemeClr>
              </a:solidFill>
            </a:endParaRPr>
          </a:p>
        </p:txBody>
      </p:sp>
      <p:sp>
        <p:nvSpPr>
          <p:cNvPr id="4" name="Номер слайда 3"/>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54</a:t>
            </a:fld>
            <a:endParaRPr lang="ru-RU" spc="-4" dirty="0">
              <a:latin typeface="Arial"/>
              <a:cs typeface="Arial"/>
            </a:endParaRPr>
          </a:p>
        </p:txBody>
      </p:sp>
    </p:spTree>
    <p:extLst>
      <p:ext uri="{BB962C8B-B14F-4D97-AF65-F5344CB8AC3E}">
        <p14:creationId xmlns:p14="http://schemas.microsoft.com/office/powerpoint/2010/main" xmlns="" val="32059708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94471" y="1124745"/>
            <a:ext cx="9437266" cy="4676345"/>
          </a:xfrm>
        </p:spPr>
        <p:txBody>
          <a:bodyPr/>
          <a:lstStyle/>
          <a:p>
            <a:pPr algn="just"/>
            <a:r>
              <a:rPr lang="ru-RU" sz="2400" dirty="0"/>
              <a:t>Изменение оценочного значения отражается в бухгалтерской (финансовой) отчетности </a:t>
            </a:r>
            <a:r>
              <a:rPr lang="ru-RU" sz="2400" b="1" dirty="0" smtClean="0">
                <a:solidFill>
                  <a:srgbClr val="FF0000"/>
                </a:solidFill>
              </a:rPr>
              <a:t>перспективно</a:t>
            </a:r>
          </a:p>
          <a:p>
            <a:pPr algn="just"/>
            <a:endParaRPr lang="ru-RU" sz="2400" b="1" dirty="0" smtClean="0"/>
          </a:p>
          <a:p>
            <a:pPr algn="just"/>
            <a:r>
              <a:rPr lang="ru-RU" sz="2400" dirty="0" smtClean="0"/>
              <a:t>Перспективное </a:t>
            </a:r>
            <a:r>
              <a:rPr lang="ru-RU" sz="2400" dirty="0"/>
              <a:t>признание результатов изменения оценочного значения и отражение их в бухгалтерской (финансовой) отчетности осуществляется:</a:t>
            </a:r>
          </a:p>
          <a:p>
            <a:pPr algn="just"/>
            <a:r>
              <a:rPr lang="ru-RU" sz="2400" dirty="0"/>
              <a:t>в том отчетном периоде, </a:t>
            </a:r>
            <a:r>
              <a:rPr lang="ru-RU" sz="2400" b="1" i="1" dirty="0"/>
              <a:t>в котором произошло изменение, если такое изменение влияет на показатели бухгалтерской (финансовой) отчетности только данного отчетного </a:t>
            </a:r>
            <a:r>
              <a:rPr lang="ru-RU" sz="2400" b="1" i="1" dirty="0" smtClean="0"/>
              <a:t>периода</a:t>
            </a:r>
            <a:endParaRPr lang="ru-RU" sz="2400" dirty="0"/>
          </a:p>
          <a:p>
            <a:pPr algn="just"/>
            <a:r>
              <a:rPr lang="ru-RU" sz="2400" dirty="0"/>
              <a:t>в периоде, в котором произошло изменение и </a:t>
            </a:r>
            <a:r>
              <a:rPr lang="ru-RU" sz="2400" b="1" i="1" dirty="0"/>
              <a:t>в будущих отчетных периодах, на которые указанное изменение оказывает влияние</a:t>
            </a:r>
          </a:p>
          <a:p>
            <a:endParaRPr lang="ru-RU" dirty="0"/>
          </a:p>
        </p:txBody>
      </p:sp>
      <p:sp>
        <p:nvSpPr>
          <p:cNvPr id="2" name="Номер слайда 1"/>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55</a:t>
            </a:fld>
            <a:endParaRPr lang="ru-RU" spc="-4" dirty="0">
              <a:latin typeface="Arial"/>
              <a:cs typeface="Arial"/>
            </a:endParaRPr>
          </a:p>
        </p:txBody>
      </p:sp>
    </p:spTree>
    <p:extLst>
      <p:ext uri="{BB962C8B-B14F-4D97-AF65-F5344CB8AC3E}">
        <p14:creationId xmlns:p14="http://schemas.microsoft.com/office/powerpoint/2010/main" xmlns="" val="42263658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72480" y="1124744"/>
            <a:ext cx="9437266" cy="5170646"/>
          </a:xfrm>
        </p:spPr>
        <p:txBody>
          <a:bodyPr/>
          <a:lstStyle/>
          <a:p>
            <a:pPr algn="just"/>
            <a:r>
              <a:rPr lang="ru-RU" sz="2800" b="1" i="1" dirty="0" smtClean="0"/>
              <a:t>Например,</a:t>
            </a:r>
            <a:r>
              <a:rPr lang="ru-RU" sz="2800" dirty="0" smtClean="0"/>
              <a:t> резерв по реорганизации (в части оплаты выходного пособия) может быть уточнен (пересчитаны суммовые значения ожидаемых выплат) в связи с появившимися новыми обстоятельствами - сокращением сотрудников, изъявивших желание продолжить работу на новых условиях оплаты труда</a:t>
            </a:r>
          </a:p>
          <a:p>
            <a:pPr algn="just"/>
            <a:endParaRPr lang="ru-RU" sz="2800" dirty="0" smtClean="0"/>
          </a:p>
          <a:p>
            <a:pPr algn="just"/>
            <a:r>
              <a:rPr lang="ru-RU" sz="2800" dirty="0" smtClean="0"/>
              <a:t>Оценочные значения и их изменения отражаются в бухгалтерском учете согласно нормативным правовым актам, регулирующим ведение бухгалтерского учета и составление бухгалтерской (финансовой) отчетности</a:t>
            </a:r>
          </a:p>
          <a:p>
            <a:pPr algn="just"/>
            <a:endParaRPr lang="ru-RU" sz="2800" dirty="0"/>
          </a:p>
        </p:txBody>
      </p:sp>
      <p:sp>
        <p:nvSpPr>
          <p:cNvPr id="2" name="Номер слайда 1"/>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56</a:t>
            </a:fld>
            <a:endParaRPr lang="ru-RU" spc="-4" dirty="0">
              <a:latin typeface="Arial"/>
              <a:cs typeface="Arial"/>
            </a:endParaRPr>
          </a:p>
        </p:txBody>
      </p:sp>
    </p:spTree>
    <p:extLst>
      <p:ext uri="{BB962C8B-B14F-4D97-AF65-F5344CB8AC3E}">
        <p14:creationId xmlns:p14="http://schemas.microsoft.com/office/powerpoint/2010/main" xmlns="" val="1420117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72480" y="775272"/>
            <a:ext cx="9281248" cy="5755422"/>
          </a:xfrm>
        </p:spPr>
        <p:txBody>
          <a:bodyPr/>
          <a:lstStyle/>
          <a:p>
            <a:endParaRPr lang="ru-RU" sz="1800" dirty="0" smtClean="0">
              <a:solidFill>
                <a:srgbClr val="000000"/>
              </a:solidFill>
              <a:latin typeface="Times New Roman" panose="02020603050405020304" pitchFamily="18" charset="0"/>
              <a:ea typeface="Times New Roman" panose="02020603050405020304" pitchFamily="18" charset="0"/>
            </a:endParaRPr>
          </a:p>
          <a:p>
            <a:pPr algn="just"/>
            <a:r>
              <a:rPr lang="ru-RU" sz="2800" dirty="0" smtClean="0">
                <a:solidFill>
                  <a:srgbClr val="000000"/>
                </a:solidFill>
                <a:latin typeface="Times New Roman" panose="02020603050405020304" pitchFamily="18" charset="0"/>
                <a:ea typeface="Times New Roman" panose="02020603050405020304" pitchFamily="18" charset="0"/>
              </a:rPr>
              <a:t>Изменение </a:t>
            </a:r>
            <a:r>
              <a:rPr lang="ru-RU" sz="2800" b="1" dirty="0">
                <a:solidFill>
                  <a:srgbClr val="000000"/>
                </a:solidFill>
                <a:latin typeface="Times New Roman" panose="02020603050405020304" pitchFamily="18" charset="0"/>
                <a:ea typeface="Times New Roman" panose="02020603050405020304" pitchFamily="18" charset="0"/>
              </a:rPr>
              <a:t>метода определения (расчета) оценочного значения </a:t>
            </a:r>
            <a:r>
              <a:rPr lang="ru-RU" sz="2800" dirty="0">
                <a:solidFill>
                  <a:srgbClr val="000000"/>
                </a:solidFill>
                <a:latin typeface="Times New Roman" panose="02020603050405020304" pitchFamily="18" charset="0"/>
                <a:ea typeface="Times New Roman" panose="02020603050405020304" pitchFamily="18" charset="0"/>
              </a:rPr>
              <a:t>является изменением учетной политики и подлежит раскрытию в бухгалтерской (финансовой) отчетности субъекта учета </a:t>
            </a:r>
            <a:r>
              <a:rPr lang="ru-RU" sz="2800" b="1" dirty="0">
                <a:solidFill>
                  <a:srgbClr val="000000"/>
                </a:solidFill>
                <a:latin typeface="Times New Roman" panose="02020603050405020304" pitchFamily="18" charset="0"/>
                <a:ea typeface="Times New Roman" panose="02020603050405020304" pitchFamily="18" charset="0"/>
              </a:rPr>
              <a:t>путем ретроспективного применения измененной учетной </a:t>
            </a:r>
            <a:r>
              <a:rPr lang="ru-RU" sz="2800" b="1" dirty="0" smtClean="0">
                <a:solidFill>
                  <a:srgbClr val="000000"/>
                </a:solidFill>
                <a:latin typeface="Times New Roman" panose="02020603050405020304" pitchFamily="18" charset="0"/>
                <a:ea typeface="Times New Roman" panose="02020603050405020304" pitchFamily="18" charset="0"/>
              </a:rPr>
              <a:t>политики</a:t>
            </a:r>
          </a:p>
          <a:p>
            <a:pPr algn="just"/>
            <a:r>
              <a:rPr lang="ru-RU" sz="2800" b="1" i="1" dirty="0" smtClean="0">
                <a:solidFill>
                  <a:srgbClr val="000000"/>
                </a:solidFill>
                <a:latin typeface="Times New Roman" panose="02020603050405020304" pitchFamily="18" charset="0"/>
                <a:ea typeface="Times New Roman" panose="02020603050405020304" pitchFamily="18" charset="0"/>
              </a:rPr>
              <a:t>Например,</a:t>
            </a:r>
            <a:r>
              <a:rPr lang="ru-RU" sz="2800" dirty="0" smtClean="0">
                <a:solidFill>
                  <a:srgbClr val="000000"/>
                </a:solidFill>
                <a:latin typeface="Times New Roman" panose="02020603050405020304" pitchFamily="18" charset="0"/>
                <a:ea typeface="Times New Roman" panose="02020603050405020304" pitchFamily="18" charset="0"/>
              </a:rPr>
              <a:t> </a:t>
            </a:r>
            <a:r>
              <a:rPr lang="ru-RU" sz="2800" dirty="0">
                <a:solidFill>
                  <a:srgbClr val="000000"/>
                </a:solidFill>
                <a:latin typeface="Times New Roman" panose="02020603050405020304" pitchFamily="18" charset="0"/>
                <a:ea typeface="Times New Roman" panose="02020603050405020304" pitchFamily="18" charset="0"/>
              </a:rPr>
              <a:t>в 2017 году для определения оценочного значения поступившего объекта основных средств (его справедливой стоимости) применялся метод рыночных цен, а с 01.01.2018 внесено изменение в учетную политику и пересчитана справедливая стоимость объекта основных средств по методу амортизационной стоимости замещения</a:t>
            </a:r>
            <a:endParaRPr lang="ru-RU" sz="2800" b="1" dirty="0">
              <a:solidFill>
                <a:srgbClr val="000000"/>
              </a:solidFill>
              <a:latin typeface="Times New Roman" panose="02020603050405020304" pitchFamily="18" charset="0"/>
              <a:ea typeface="Times New Roman" panose="02020603050405020304" pitchFamily="18" charset="0"/>
            </a:endParaRPr>
          </a:p>
          <a:p>
            <a:pPr algn="just"/>
            <a:endParaRPr lang="ru-RU" sz="2000" dirty="0" smtClean="0">
              <a:solidFill>
                <a:srgbClr val="000000"/>
              </a:solidFill>
              <a:latin typeface="Times New Roman" panose="02020603050405020304" pitchFamily="18" charset="0"/>
              <a:ea typeface="Times New Roman" panose="02020603050405020304" pitchFamily="18" charset="0"/>
            </a:endParaRPr>
          </a:p>
        </p:txBody>
      </p:sp>
      <p:sp>
        <p:nvSpPr>
          <p:cNvPr id="2" name="Номер слайда 1"/>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57</a:t>
            </a:fld>
            <a:endParaRPr lang="ru-RU" spc="-4" dirty="0">
              <a:latin typeface="Arial"/>
              <a:cs typeface="Arial"/>
            </a:endParaRPr>
          </a:p>
        </p:txBody>
      </p:sp>
    </p:spTree>
    <p:extLst>
      <p:ext uri="{BB962C8B-B14F-4D97-AF65-F5344CB8AC3E}">
        <p14:creationId xmlns:p14="http://schemas.microsoft.com/office/powerpoint/2010/main" xmlns="" val="7057804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02" y="207422"/>
            <a:ext cx="8580197" cy="1140697"/>
          </a:xfrm>
        </p:spPr>
        <p:txBody>
          <a:bodyPr/>
          <a:lstStyle/>
          <a:p>
            <a:pPr algn="ctr"/>
            <a:r>
              <a:rPr lang="ru-RU" dirty="0" smtClean="0"/>
              <a:t>Раскрытие </a:t>
            </a:r>
            <a:r>
              <a:rPr lang="ru-RU" dirty="0"/>
              <a:t>информации об изменении оценочного </a:t>
            </a:r>
            <a:r>
              <a:rPr lang="ru-RU" dirty="0" smtClean="0"/>
              <a:t>значения</a:t>
            </a:r>
            <a:r>
              <a:rPr lang="ru-RU" dirty="0"/>
              <a:t/>
            </a:r>
            <a:br>
              <a:rPr lang="ru-RU" dirty="0"/>
            </a:br>
            <a:endParaRPr lang="ru-RU" dirty="0"/>
          </a:p>
        </p:txBody>
      </p:sp>
      <p:sp>
        <p:nvSpPr>
          <p:cNvPr id="3" name="Текст 2"/>
          <p:cNvSpPr>
            <a:spLocks noGrp="1"/>
          </p:cNvSpPr>
          <p:nvPr>
            <p:ph type="body" idx="1"/>
          </p:nvPr>
        </p:nvSpPr>
        <p:spPr>
          <a:xfrm>
            <a:off x="234366" y="1172024"/>
            <a:ext cx="9437266" cy="5413149"/>
          </a:xfrm>
        </p:spPr>
        <p:txBody>
          <a:bodyPr/>
          <a:lstStyle/>
          <a:p>
            <a:pPr algn="just"/>
            <a:r>
              <a:rPr lang="ru-RU" dirty="0" smtClean="0"/>
              <a:t> </a:t>
            </a:r>
            <a:r>
              <a:rPr lang="ru-RU" sz="2000" b="1" dirty="0" smtClean="0"/>
              <a:t>Описание </a:t>
            </a:r>
            <a:r>
              <a:rPr lang="ru-RU" sz="2000" b="1" dirty="0"/>
              <a:t>изменения оценочного </a:t>
            </a:r>
            <a:r>
              <a:rPr lang="ru-RU" sz="2000" b="1" dirty="0" smtClean="0"/>
              <a:t>значения:</a:t>
            </a:r>
          </a:p>
          <a:p>
            <a:pPr marL="342900" indent="-342900" algn="just">
              <a:buFont typeface="Arial" panose="020B0604020202020204" pitchFamily="34" charset="0"/>
              <a:buChar char="•"/>
            </a:pPr>
            <a:r>
              <a:rPr lang="ru-RU" sz="2000" dirty="0" smtClean="0"/>
              <a:t> </a:t>
            </a:r>
            <a:r>
              <a:rPr lang="ru-RU" sz="2000" dirty="0"/>
              <a:t>повлиявшего на показатели бухгалтерской (финансовой) отчетности за отчетный период, с указанием денежных (стоимостных) значений таких </a:t>
            </a:r>
            <a:r>
              <a:rPr lang="ru-RU" sz="2000" dirty="0" smtClean="0"/>
              <a:t>изменений</a:t>
            </a:r>
            <a:endParaRPr lang="ru-RU" sz="2000" dirty="0"/>
          </a:p>
          <a:p>
            <a:pPr marL="342900" indent="-342900" algn="just">
              <a:buFont typeface="Arial" panose="020B0604020202020204" pitchFamily="34" charset="0"/>
              <a:buChar char="•"/>
            </a:pPr>
            <a:r>
              <a:rPr lang="ru-RU" sz="2000" dirty="0" smtClean="0"/>
              <a:t>которое </a:t>
            </a:r>
            <a:r>
              <a:rPr lang="ru-RU" sz="2000" dirty="0"/>
              <a:t>повлияет на показатели бухгалтерской (финансовой) отчетности за периоды, следующие за отчетным, с указанием денежных (стоимостных) значений таких </a:t>
            </a:r>
            <a:r>
              <a:rPr lang="ru-RU" sz="2000" dirty="0" smtClean="0"/>
              <a:t>изменений</a:t>
            </a:r>
          </a:p>
          <a:p>
            <a:pPr algn="just"/>
            <a:r>
              <a:rPr lang="ru-RU" sz="2000" dirty="0" smtClean="0"/>
              <a:t> </a:t>
            </a:r>
            <a:r>
              <a:rPr lang="ru-RU" sz="2000" dirty="0"/>
              <a:t>В случае, когда определить влияние изменения оценочного значения на показатели бухгалтерской (финансовой) отчетности за будущие периоды в денежном (стоимостном) значении не представляется возможным, об этом указывается в текстовой части Пояснительной записки (ф. 0503160), Пояснительной записки к Балансу учреждения (ф. 0503760) соответственно в разделе 5 «Прочие вопросы деятельности субъекта бюджетной отчетности», «Прочие вопросы деятельности учреждения» или в сопроводительном документе, содержащем пояснения к бухгалтерской (финансовой) отчетности при представлении </a:t>
            </a:r>
            <a:r>
              <a:rPr lang="ru-RU" sz="2000" dirty="0" smtClean="0"/>
              <a:t>отчетности</a:t>
            </a:r>
            <a:endParaRPr lang="ru-RU" sz="2000" dirty="0"/>
          </a:p>
          <a:p>
            <a:endParaRPr lang="ru-RU" dirty="0"/>
          </a:p>
          <a:p>
            <a:endParaRPr lang="ru-RU" dirty="0"/>
          </a:p>
        </p:txBody>
      </p:sp>
      <p:sp>
        <p:nvSpPr>
          <p:cNvPr id="4" name="Номер слайда 3"/>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58</a:t>
            </a:fld>
            <a:endParaRPr lang="ru-RU" spc="-4" dirty="0">
              <a:latin typeface="Arial"/>
              <a:cs typeface="Arial"/>
            </a:endParaRPr>
          </a:p>
        </p:txBody>
      </p:sp>
    </p:spTree>
    <p:extLst>
      <p:ext uri="{BB962C8B-B14F-4D97-AF65-F5344CB8AC3E}">
        <p14:creationId xmlns:p14="http://schemas.microsoft.com/office/powerpoint/2010/main" xmlns="" val="5949928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63438" y="839153"/>
            <a:ext cx="2185147" cy="359989"/>
          </a:xfrm>
          <a:prstGeom prst="rect">
            <a:avLst/>
          </a:prstGeom>
          <a:blipFill>
            <a:blip r:embed="rId2" cstate="print"/>
            <a:stretch>
              <a:fillRect/>
            </a:stretch>
          </a:blipFill>
        </p:spPr>
        <p:txBody>
          <a:bodyPr wrap="square" lIns="0" tIns="0" rIns="0" bIns="0" rtlCol="0"/>
          <a:lstStyle/>
          <a:p>
            <a:pPr defTabSz="806867">
              <a:defRPr/>
            </a:pPr>
            <a:endParaRPr sz="1588" dirty="0">
              <a:solidFill>
                <a:prstClr val="black"/>
              </a:solidFill>
            </a:endParaRPr>
          </a:p>
        </p:txBody>
      </p:sp>
      <p:sp>
        <p:nvSpPr>
          <p:cNvPr id="3" name="object 3"/>
          <p:cNvSpPr/>
          <p:nvPr/>
        </p:nvSpPr>
        <p:spPr>
          <a:xfrm>
            <a:off x="584515" y="647967"/>
            <a:ext cx="3350559" cy="1225388"/>
          </a:xfrm>
          <a:custGeom>
            <a:avLst/>
            <a:gdLst/>
            <a:ahLst/>
            <a:cxnLst/>
            <a:rect l="l" t="t" r="r" b="b"/>
            <a:pathLst>
              <a:path w="3505200" h="762000">
                <a:moveTo>
                  <a:pt x="0" y="762000"/>
                </a:moveTo>
                <a:lnTo>
                  <a:pt x="3505200" y="762000"/>
                </a:lnTo>
                <a:lnTo>
                  <a:pt x="3505200" y="0"/>
                </a:lnTo>
                <a:lnTo>
                  <a:pt x="0" y="0"/>
                </a:lnTo>
                <a:lnTo>
                  <a:pt x="0" y="762000"/>
                </a:lnTo>
                <a:close/>
              </a:path>
            </a:pathLst>
          </a:custGeom>
          <a:solidFill>
            <a:srgbClr val="FFFFFF"/>
          </a:solidFill>
        </p:spPr>
        <p:txBody>
          <a:bodyPr wrap="square" lIns="0" tIns="0" rIns="0" bIns="0" rtlCol="0"/>
          <a:lstStyle/>
          <a:p>
            <a:pPr defTabSz="806867">
              <a:defRPr/>
            </a:pPr>
            <a:endParaRPr sz="1588" dirty="0">
              <a:solidFill>
                <a:prstClr val="black"/>
              </a:solidFill>
            </a:endParaRPr>
          </a:p>
        </p:txBody>
      </p:sp>
      <p:sp>
        <p:nvSpPr>
          <p:cNvPr id="4" name="object 4"/>
          <p:cNvSpPr/>
          <p:nvPr/>
        </p:nvSpPr>
        <p:spPr>
          <a:xfrm flipH="1">
            <a:off x="1882182" y="1873355"/>
            <a:ext cx="49529" cy="2419740"/>
          </a:xfrm>
          <a:custGeom>
            <a:avLst/>
            <a:gdLst/>
            <a:ahLst/>
            <a:cxnLst/>
            <a:rect l="l" t="t" r="r" b="b"/>
            <a:pathLst>
              <a:path h="2249804">
                <a:moveTo>
                  <a:pt x="0" y="0"/>
                </a:moveTo>
                <a:lnTo>
                  <a:pt x="0" y="2249424"/>
                </a:lnTo>
              </a:path>
            </a:pathLst>
          </a:custGeom>
          <a:ln w="76200">
            <a:solidFill>
              <a:srgbClr val="096234"/>
            </a:solidFill>
          </a:ln>
        </p:spPr>
        <p:txBody>
          <a:bodyPr wrap="square" lIns="0" tIns="0" rIns="0" bIns="0" rtlCol="0"/>
          <a:lstStyle/>
          <a:p>
            <a:pPr defTabSz="806867">
              <a:defRPr/>
            </a:pPr>
            <a:endParaRPr sz="1588" dirty="0">
              <a:solidFill>
                <a:prstClr val="black"/>
              </a:solidFill>
            </a:endParaRPr>
          </a:p>
        </p:txBody>
      </p:sp>
      <p:sp>
        <p:nvSpPr>
          <p:cNvPr id="5" name="object 5"/>
          <p:cNvSpPr/>
          <p:nvPr/>
        </p:nvSpPr>
        <p:spPr>
          <a:xfrm>
            <a:off x="7839320" y="1873355"/>
            <a:ext cx="49529" cy="2419741"/>
          </a:xfrm>
          <a:custGeom>
            <a:avLst/>
            <a:gdLst/>
            <a:ahLst/>
            <a:cxnLst/>
            <a:rect l="l" t="t" r="r" b="b"/>
            <a:pathLst>
              <a:path h="2249804">
                <a:moveTo>
                  <a:pt x="0" y="0"/>
                </a:moveTo>
                <a:lnTo>
                  <a:pt x="0" y="2249424"/>
                </a:lnTo>
              </a:path>
            </a:pathLst>
          </a:custGeom>
          <a:ln w="76200">
            <a:solidFill>
              <a:srgbClr val="096234"/>
            </a:solidFill>
          </a:ln>
        </p:spPr>
        <p:txBody>
          <a:bodyPr wrap="square" lIns="0" tIns="0" rIns="0" bIns="0" rtlCol="0"/>
          <a:lstStyle/>
          <a:p>
            <a:pPr defTabSz="806867">
              <a:defRPr/>
            </a:pPr>
            <a:endParaRPr sz="1588" dirty="0">
              <a:solidFill>
                <a:prstClr val="black"/>
              </a:solidFill>
            </a:endParaRPr>
          </a:p>
        </p:txBody>
      </p:sp>
      <p:sp>
        <p:nvSpPr>
          <p:cNvPr id="6" name="object 6"/>
          <p:cNvSpPr txBox="1">
            <a:spLocks noGrp="1"/>
          </p:cNvSpPr>
          <p:nvPr>
            <p:ph type="title"/>
          </p:nvPr>
        </p:nvSpPr>
        <p:spPr>
          <a:xfrm>
            <a:off x="2156010" y="1982450"/>
            <a:ext cx="5477799" cy="1012585"/>
          </a:xfrm>
          <a:prstGeom prst="rect">
            <a:avLst/>
          </a:prstGeom>
          <a:solidFill>
            <a:schemeClr val="accent3">
              <a:lumMod val="20000"/>
              <a:lumOff val="80000"/>
            </a:schemeClr>
          </a:solidFill>
        </p:spPr>
        <p:txBody>
          <a:bodyPr vert="horz" wrap="square" lIns="0" tIns="0" rIns="0" bIns="0" rtlCol="0">
            <a:spAutoFit/>
          </a:bodyPr>
          <a:lstStyle/>
          <a:p>
            <a:pPr algn="ctr">
              <a:spcAft>
                <a:spcPts val="0"/>
              </a:spcAft>
            </a:pPr>
            <a:r>
              <a:rPr lang="ru-RU" sz="2800" b="0" dirty="0" smtClean="0">
                <a:solidFill>
                  <a:schemeClr val="tx1"/>
                </a:solidFill>
                <a:latin typeface="Times New Roman" panose="02020603050405020304" pitchFamily="18" charset="0"/>
                <a:ea typeface="Times New Roman" panose="02020603050405020304" pitchFamily="18" charset="0"/>
              </a:rPr>
              <a:t/>
            </a:r>
            <a:br>
              <a:rPr lang="ru-RU" sz="2800" b="0" dirty="0" smtClean="0">
                <a:solidFill>
                  <a:schemeClr val="tx1"/>
                </a:solidFill>
                <a:latin typeface="Times New Roman" panose="02020603050405020304" pitchFamily="18" charset="0"/>
                <a:ea typeface="Times New Roman" panose="02020603050405020304" pitchFamily="18" charset="0"/>
              </a:rPr>
            </a:br>
            <a:r>
              <a:rPr lang="ru-RU" sz="6600" b="0" dirty="0" smtClean="0">
                <a:solidFill>
                  <a:schemeClr val="tx1"/>
                </a:solidFill>
                <a:latin typeface="Times New Roman" panose="02020603050405020304" pitchFamily="18" charset="0"/>
                <a:ea typeface="Times New Roman" panose="02020603050405020304" pitchFamily="18" charset="0"/>
              </a:rPr>
              <a:t>Ошибки</a:t>
            </a:r>
            <a:endParaRPr sz="6600" dirty="0"/>
          </a:p>
        </p:txBody>
      </p:sp>
      <p:sp>
        <p:nvSpPr>
          <p:cNvPr id="9" name="object 9"/>
          <p:cNvSpPr/>
          <p:nvPr/>
        </p:nvSpPr>
        <p:spPr>
          <a:xfrm>
            <a:off x="8445995" y="5877273"/>
            <a:ext cx="1092121" cy="720081"/>
          </a:xfrm>
          <a:prstGeom prst="rect">
            <a:avLst/>
          </a:prstGeom>
          <a:blipFill>
            <a:blip r:embed="rId3" cstate="print"/>
            <a:stretch>
              <a:fillRect/>
            </a:stretch>
          </a:blipFill>
        </p:spPr>
        <p:txBody>
          <a:bodyPr wrap="square" lIns="0" tIns="0" rIns="0" bIns="0" rtlCol="0"/>
          <a:lstStyle/>
          <a:p>
            <a:pPr defTabSz="806867">
              <a:defRPr/>
            </a:pPr>
            <a:endParaRPr sz="1588" dirty="0">
              <a:solidFill>
                <a:prstClr val="black"/>
              </a:solidFill>
            </a:endParaRPr>
          </a:p>
        </p:txBody>
      </p:sp>
      <p:sp>
        <p:nvSpPr>
          <p:cNvPr id="7" name="Номер слайда 6"/>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59</a:t>
            </a:fld>
            <a:endParaRPr lang="ru-RU" spc="-4" dirty="0">
              <a:latin typeface="Arial"/>
              <a:cs typeface="Arial"/>
            </a:endParaRPr>
          </a:p>
        </p:txBody>
      </p:sp>
    </p:spTree>
    <p:extLst>
      <p:ext uri="{BB962C8B-B14F-4D97-AF65-F5344CB8AC3E}">
        <p14:creationId xmlns:p14="http://schemas.microsoft.com/office/powerpoint/2010/main" xmlns="" val="3940036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63438" y="839153"/>
            <a:ext cx="2185147" cy="359989"/>
          </a:xfrm>
          <a:prstGeom prst="rect">
            <a:avLst/>
          </a:prstGeom>
          <a:blipFill>
            <a:blip r:embed="rId2" cstate="print"/>
            <a:stretch>
              <a:fillRect/>
            </a:stretch>
          </a:blipFill>
        </p:spPr>
        <p:txBody>
          <a:bodyPr wrap="square" lIns="0" tIns="0" rIns="0" bIns="0" rtlCol="0"/>
          <a:lstStyle/>
          <a:p>
            <a:pPr defTabSz="806867">
              <a:defRPr/>
            </a:pPr>
            <a:endParaRPr sz="1588" dirty="0">
              <a:solidFill>
                <a:prstClr val="black"/>
              </a:solidFill>
              <a:latin typeface="Calibri"/>
            </a:endParaRPr>
          </a:p>
        </p:txBody>
      </p:sp>
      <p:sp>
        <p:nvSpPr>
          <p:cNvPr id="3" name="object 3"/>
          <p:cNvSpPr/>
          <p:nvPr/>
        </p:nvSpPr>
        <p:spPr>
          <a:xfrm>
            <a:off x="584515" y="647967"/>
            <a:ext cx="3350559" cy="1225388"/>
          </a:xfrm>
          <a:custGeom>
            <a:avLst/>
            <a:gdLst/>
            <a:ahLst/>
            <a:cxnLst/>
            <a:rect l="l" t="t" r="r" b="b"/>
            <a:pathLst>
              <a:path w="3505200" h="762000">
                <a:moveTo>
                  <a:pt x="0" y="762000"/>
                </a:moveTo>
                <a:lnTo>
                  <a:pt x="3505200" y="762000"/>
                </a:lnTo>
                <a:lnTo>
                  <a:pt x="3505200" y="0"/>
                </a:lnTo>
                <a:lnTo>
                  <a:pt x="0" y="0"/>
                </a:lnTo>
                <a:lnTo>
                  <a:pt x="0" y="762000"/>
                </a:lnTo>
                <a:close/>
              </a:path>
            </a:pathLst>
          </a:custGeom>
          <a:solidFill>
            <a:srgbClr val="FFFFFF"/>
          </a:solidFill>
        </p:spPr>
        <p:txBody>
          <a:bodyPr wrap="square" lIns="0" tIns="0" rIns="0" bIns="0" rtlCol="0"/>
          <a:lstStyle/>
          <a:p>
            <a:pPr defTabSz="806867">
              <a:defRPr/>
            </a:pPr>
            <a:endParaRPr sz="1588" dirty="0">
              <a:solidFill>
                <a:prstClr val="black"/>
              </a:solidFill>
              <a:latin typeface="Calibri"/>
            </a:endParaRPr>
          </a:p>
        </p:txBody>
      </p:sp>
      <p:sp>
        <p:nvSpPr>
          <p:cNvPr id="4" name="object 4"/>
          <p:cNvSpPr/>
          <p:nvPr/>
        </p:nvSpPr>
        <p:spPr>
          <a:xfrm flipH="1">
            <a:off x="1882182" y="1873355"/>
            <a:ext cx="49529" cy="2419740"/>
          </a:xfrm>
          <a:custGeom>
            <a:avLst/>
            <a:gdLst/>
            <a:ahLst/>
            <a:cxnLst/>
            <a:rect l="l" t="t" r="r" b="b"/>
            <a:pathLst>
              <a:path h="2249804">
                <a:moveTo>
                  <a:pt x="0" y="0"/>
                </a:moveTo>
                <a:lnTo>
                  <a:pt x="0" y="2249424"/>
                </a:lnTo>
              </a:path>
            </a:pathLst>
          </a:custGeom>
          <a:ln w="76200">
            <a:solidFill>
              <a:srgbClr val="096234"/>
            </a:solidFill>
          </a:ln>
        </p:spPr>
        <p:txBody>
          <a:bodyPr wrap="square" lIns="0" tIns="0" rIns="0" bIns="0" rtlCol="0"/>
          <a:lstStyle/>
          <a:p>
            <a:pPr defTabSz="806867">
              <a:defRPr/>
            </a:pPr>
            <a:endParaRPr sz="1588" dirty="0">
              <a:solidFill>
                <a:prstClr val="black"/>
              </a:solidFill>
              <a:latin typeface="Calibri"/>
            </a:endParaRPr>
          </a:p>
        </p:txBody>
      </p:sp>
      <p:sp>
        <p:nvSpPr>
          <p:cNvPr id="5" name="object 5"/>
          <p:cNvSpPr/>
          <p:nvPr/>
        </p:nvSpPr>
        <p:spPr>
          <a:xfrm>
            <a:off x="7839320" y="1873355"/>
            <a:ext cx="49529" cy="2419741"/>
          </a:xfrm>
          <a:custGeom>
            <a:avLst/>
            <a:gdLst/>
            <a:ahLst/>
            <a:cxnLst/>
            <a:rect l="l" t="t" r="r" b="b"/>
            <a:pathLst>
              <a:path h="2249804">
                <a:moveTo>
                  <a:pt x="0" y="0"/>
                </a:moveTo>
                <a:lnTo>
                  <a:pt x="0" y="2249424"/>
                </a:lnTo>
              </a:path>
            </a:pathLst>
          </a:custGeom>
          <a:ln w="76200">
            <a:solidFill>
              <a:srgbClr val="096234"/>
            </a:solidFill>
          </a:ln>
        </p:spPr>
        <p:txBody>
          <a:bodyPr wrap="square" lIns="0" tIns="0" rIns="0" bIns="0" rtlCol="0"/>
          <a:lstStyle/>
          <a:p>
            <a:pPr defTabSz="806867">
              <a:defRPr/>
            </a:pPr>
            <a:endParaRPr sz="1588" dirty="0">
              <a:solidFill>
                <a:prstClr val="black"/>
              </a:solidFill>
              <a:latin typeface="Calibri"/>
            </a:endParaRPr>
          </a:p>
        </p:txBody>
      </p:sp>
      <p:sp>
        <p:nvSpPr>
          <p:cNvPr id="6" name="object 6"/>
          <p:cNvSpPr txBox="1">
            <a:spLocks noGrp="1"/>
          </p:cNvSpPr>
          <p:nvPr>
            <p:ph type="title"/>
          </p:nvPr>
        </p:nvSpPr>
        <p:spPr>
          <a:xfrm>
            <a:off x="2156010" y="1876654"/>
            <a:ext cx="5477799" cy="1723549"/>
          </a:xfrm>
          <a:prstGeom prst="rect">
            <a:avLst/>
          </a:prstGeom>
          <a:solidFill>
            <a:schemeClr val="accent3">
              <a:lumMod val="20000"/>
              <a:lumOff val="80000"/>
            </a:schemeClr>
          </a:solidFill>
        </p:spPr>
        <p:txBody>
          <a:bodyPr vert="horz" wrap="square" lIns="0" tIns="0" rIns="0" bIns="0" rtlCol="0">
            <a:spAutoFit/>
          </a:bodyPr>
          <a:lstStyle/>
          <a:p>
            <a:pPr algn="ctr">
              <a:spcAft>
                <a:spcPts val="0"/>
              </a:spcAft>
            </a:pPr>
            <a:r>
              <a:rPr lang="ru-RU" sz="2800" b="0" dirty="0" smtClean="0">
                <a:solidFill>
                  <a:schemeClr val="tx1"/>
                </a:solidFill>
                <a:latin typeface="Times New Roman" panose="02020603050405020304" pitchFamily="18" charset="0"/>
                <a:ea typeface="Times New Roman" panose="02020603050405020304" pitchFamily="18" charset="0"/>
              </a:rPr>
              <a:t/>
            </a:r>
            <a:br>
              <a:rPr lang="ru-RU" sz="2800" b="0" dirty="0" smtClean="0">
                <a:solidFill>
                  <a:schemeClr val="tx1"/>
                </a:solidFill>
                <a:latin typeface="Times New Roman" panose="02020603050405020304" pitchFamily="18" charset="0"/>
                <a:ea typeface="Times New Roman" panose="02020603050405020304" pitchFamily="18" charset="0"/>
              </a:rPr>
            </a:br>
            <a:r>
              <a:rPr lang="ru-RU" sz="6600" b="0" dirty="0" smtClean="0">
                <a:solidFill>
                  <a:schemeClr val="tx1"/>
                </a:solidFill>
                <a:latin typeface="Times New Roman" panose="02020603050405020304" pitchFamily="18" charset="0"/>
                <a:ea typeface="Times New Roman" panose="02020603050405020304" pitchFamily="18" charset="0"/>
              </a:rPr>
              <a:t>Учетная политика</a:t>
            </a:r>
            <a:endParaRPr sz="6600" dirty="0"/>
          </a:p>
        </p:txBody>
      </p:sp>
      <p:sp>
        <p:nvSpPr>
          <p:cNvPr id="9" name="object 9"/>
          <p:cNvSpPr/>
          <p:nvPr/>
        </p:nvSpPr>
        <p:spPr>
          <a:xfrm>
            <a:off x="8445995" y="5877273"/>
            <a:ext cx="1092121" cy="720081"/>
          </a:xfrm>
          <a:prstGeom prst="rect">
            <a:avLst/>
          </a:prstGeom>
          <a:blipFill>
            <a:blip r:embed="rId3" cstate="print"/>
            <a:stretch>
              <a:fillRect/>
            </a:stretch>
          </a:blipFill>
        </p:spPr>
        <p:txBody>
          <a:bodyPr wrap="square" lIns="0" tIns="0" rIns="0" bIns="0" rtlCol="0"/>
          <a:lstStyle/>
          <a:p>
            <a:pPr defTabSz="806867">
              <a:defRPr/>
            </a:pPr>
            <a:endParaRPr sz="1588" dirty="0">
              <a:solidFill>
                <a:prstClr val="black"/>
              </a:solidFill>
              <a:latin typeface="Calibri"/>
            </a:endParaRPr>
          </a:p>
        </p:txBody>
      </p:sp>
      <p:sp>
        <p:nvSpPr>
          <p:cNvPr id="7" name="Номер слайда 6"/>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6</a:t>
            </a:fld>
            <a:endParaRPr lang="ru-RU" spc="-4" dirty="0">
              <a:latin typeface="Arial"/>
              <a:cs typeface="Arial"/>
            </a:endParaRPr>
          </a:p>
        </p:txBody>
      </p:sp>
    </p:spTree>
    <p:extLst>
      <p:ext uri="{BB962C8B-B14F-4D97-AF65-F5344CB8AC3E}">
        <p14:creationId xmlns:p14="http://schemas.microsoft.com/office/powerpoint/2010/main" xmlns="" val="30603838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6506" y="23540"/>
            <a:ext cx="8580197" cy="861774"/>
          </a:xfrm>
        </p:spPr>
        <p:txBody>
          <a:bodyPr/>
          <a:lstStyle/>
          <a:p>
            <a:pPr algn="ctr"/>
            <a:r>
              <a:rPr lang="ru-RU" sz="2800" dirty="0">
                <a:solidFill>
                  <a:srgbClr val="000000"/>
                </a:solidFill>
                <a:latin typeface="Times New Roman" panose="02020603050405020304" pitchFamily="18" charset="0"/>
                <a:ea typeface="Times New Roman" panose="02020603050405020304" pitchFamily="18" charset="0"/>
              </a:rPr>
              <a:t>Ошибкой в бухгалтерской (финансовой) отчетности считается </a:t>
            </a:r>
            <a:endParaRPr lang="ru-RU" dirty="0"/>
          </a:p>
        </p:txBody>
      </p:sp>
      <p:sp>
        <p:nvSpPr>
          <p:cNvPr id="3" name="Текст 2"/>
          <p:cNvSpPr>
            <a:spLocks noGrp="1"/>
          </p:cNvSpPr>
          <p:nvPr>
            <p:ph type="body" idx="1"/>
          </p:nvPr>
        </p:nvSpPr>
        <p:spPr>
          <a:xfrm>
            <a:off x="50504" y="1108963"/>
            <a:ext cx="9739033" cy="5539978"/>
          </a:xfrm>
        </p:spPr>
        <p:style>
          <a:lnRef idx="2">
            <a:schemeClr val="accent6"/>
          </a:lnRef>
          <a:fillRef idx="1">
            <a:schemeClr val="lt1"/>
          </a:fillRef>
          <a:effectRef idx="0">
            <a:schemeClr val="accent6"/>
          </a:effectRef>
          <a:fontRef idx="minor">
            <a:schemeClr val="dk1"/>
          </a:fontRef>
        </p:style>
        <p:txBody>
          <a:bodyPr/>
          <a:lstStyle/>
          <a:p>
            <a:pPr marR="12700" lvl="0" algn="just">
              <a:spcAft>
                <a:spcPts val="0"/>
              </a:spcAft>
            </a:pPr>
            <a:r>
              <a:rPr lang="ru-RU" sz="2400" dirty="0" smtClean="0">
                <a:solidFill>
                  <a:srgbClr val="000000"/>
                </a:solidFill>
                <a:latin typeface="Times New Roman" panose="02020603050405020304" pitchFamily="18" charset="0"/>
                <a:ea typeface="Times New Roman" panose="02020603050405020304" pitchFamily="18" charset="0"/>
              </a:rPr>
              <a:t>Пропуск </a:t>
            </a:r>
            <a:r>
              <a:rPr lang="ru-RU" sz="2400" dirty="0">
                <a:solidFill>
                  <a:srgbClr val="000000"/>
                </a:solidFill>
                <a:latin typeface="Times New Roman" panose="02020603050405020304" pitchFamily="18" charset="0"/>
                <a:ea typeface="Times New Roman" panose="02020603050405020304" pitchFamily="18" charset="0"/>
              </a:rPr>
              <a:t>и (или) </a:t>
            </a:r>
            <a:r>
              <a:rPr lang="ru-RU" sz="2400" dirty="0" smtClean="0">
                <a:solidFill>
                  <a:srgbClr val="000000"/>
                </a:solidFill>
                <a:latin typeface="Times New Roman" panose="02020603050405020304" pitchFamily="18" charset="0"/>
                <a:ea typeface="Times New Roman" panose="02020603050405020304" pitchFamily="18" charset="0"/>
              </a:rPr>
              <a:t>искажение информации, </a:t>
            </a:r>
            <a:r>
              <a:rPr lang="ru-RU" sz="2400" dirty="0">
                <a:solidFill>
                  <a:srgbClr val="000000"/>
                </a:solidFill>
                <a:latin typeface="Times New Roman" panose="02020603050405020304" pitchFamily="18" charset="0"/>
                <a:ea typeface="Times New Roman" panose="02020603050405020304" pitchFamily="18" charset="0"/>
              </a:rPr>
              <a:t>возникшее при ведении бухгалтерского учета и (или) формировании бухгалтерской (</a:t>
            </a:r>
            <a:r>
              <a:rPr lang="ru-RU" sz="2400" dirty="0" smtClean="0">
                <a:solidFill>
                  <a:srgbClr val="000000"/>
                </a:solidFill>
                <a:latin typeface="Times New Roman" panose="02020603050405020304" pitchFamily="18" charset="0"/>
                <a:ea typeface="Times New Roman" panose="02020603050405020304" pitchFamily="18" charset="0"/>
              </a:rPr>
              <a:t>финансовой</a:t>
            </a:r>
            <a:r>
              <a:rPr lang="ru-RU" sz="2400" dirty="0">
                <a:solidFill>
                  <a:srgbClr val="000000"/>
                </a:solidFill>
                <a:latin typeface="Times New Roman" panose="02020603050405020304" pitchFamily="18" charset="0"/>
                <a:ea typeface="Times New Roman" panose="02020603050405020304" pitchFamily="18" charset="0"/>
              </a:rPr>
              <a:t>) отчетности </a:t>
            </a:r>
            <a:r>
              <a:rPr lang="ru-RU" sz="2400" b="1" dirty="0" smtClean="0">
                <a:latin typeface="Times New Roman" panose="02020603050405020304" pitchFamily="18" charset="0"/>
                <a:ea typeface="Times New Roman" panose="02020603050405020304" pitchFamily="18" charset="0"/>
              </a:rPr>
              <a:t>в результате:</a:t>
            </a:r>
          </a:p>
          <a:p>
            <a:pPr marR="12700" lvl="0" algn="just">
              <a:spcAft>
                <a:spcPts val="0"/>
              </a:spcAft>
            </a:pPr>
            <a:r>
              <a:rPr lang="ru-RU" sz="2400" b="1" dirty="0">
                <a:latin typeface="Times New Roman" panose="02020603050405020304" pitchFamily="18" charset="0"/>
                <a:ea typeface="Times New Roman" panose="02020603050405020304" pitchFamily="18" charset="0"/>
              </a:rPr>
              <a:t> </a:t>
            </a:r>
            <a:endParaRPr lang="ru-RU" sz="2400" b="1" dirty="0" smtClean="0">
              <a:latin typeface="Times New Roman" panose="02020603050405020304" pitchFamily="18" charset="0"/>
              <a:ea typeface="Times New Roman" panose="02020603050405020304" pitchFamily="18" charset="0"/>
            </a:endParaRPr>
          </a:p>
          <a:p>
            <a:pPr marR="12700" indent="450215" algn="just">
              <a:spcAft>
                <a:spcPts val="0"/>
              </a:spcAft>
            </a:pPr>
            <a:endParaRPr lang="ru-RU" sz="2400" dirty="0" smtClean="0">
              <a:solidFill>
                <a:srgbClr val="000000"/>
              </a:solidFill>
              <a:latin typeface="Times New Roman" panose="02020603050405020304" pitchFamily="18" charset="0"/>
              <a:ea typeface="Times New Roman" panose="02020603050405020304" pitchFamily="18" charset="0"/>
            </a:endParaRPr>
          </a:p>
          <a:p>
            <a:pPr marR="12700" indent="450215" algn="just">
              <a:spcAft>
                <a:spcPts val="0"/>
              </a:spcAft>
            </a:pPr>
            <a:endParaRPr lang="ru-RU" sz="2400" dirty="0">
              <a:solidFill>
                <a:srgbClr val="000000"/>
              </a:solidFill>
              <a:latin typeface="Times New Roman" panose="02020603050405020304" pitchFamily="18" charset="0"/>
              <a:ea typeface="Times New Roman" panose="02020603050405020304" pitchFamily="18" charset="0"/>
            </a:endParaRPr>
          </a:p>
          <a:p>
            <a:pPr marR="12700" indent="450215" algn="just">
              <a:spcAft>
                <a:spcPts val="0"/>
              </a:spcAft>
            </a:pPr>
            <a:endParaRPr lang="ru-RU" sz="2400" dirty="0" smtClean="0">
              <a:solidFill>
                <a:srgbClr val="000000"/>
              </a:solidFill>
              <a:latin typeface="Times New Roman" panose="02020603050405020304" pitchFamily="18" charset="0"/>
              <a:ea typeface="Times New Roman" panose="02020603050405020304" pitchFamily="18" charset="0"/>
            </a:endParaRPr>
          </a:p>
          <a:p>
            <a:pPr marR="12700" indent="450215" algn="just">
              <a:spcAft>
                <a:spcPts val="0"/>
              </a:spcAft>
            </a:pPr>
            <a:endParaRPr lang="ru-RU" sz="2400" dirty="0">
              <a:solidFill>
                <a:srgbClr val="000000"/>
              </a:solidFill>
              <a:latin typeface="Times New Roman" panose="02020603050405020304" pitchFamily="18" charset="0"/>
              <a:ea typeface="Times New Roman" panose="02020603050405020304" pitchFamily="18" charset="0"/>
            </a:endParaRPr>
          </a:p>
          <a:p>
            <a:pPr marR="12700" indent="450215" algn="just">
              <a:spcAft>
                <a:spcPts val="0"/>
              </a:spcAft>
            </a:pPr>
            <a:endParaRPr lang="ru-RU" sz="2400" dirty="0" smtClean="0">
              <a:solidFill>
                <a:srgbClr val="000000"/>
              </a:solidFill>
              <a:latin typeface="Times New Roman" panose="02020603050405020304" pitchFamily="18" charset="0"/>
              <a:ea typeface="Times New Roman" panose="02020603050405020304" pitchFamily="18" charset="0"/>
            </a:endParaRPr>
          </a:p>
          <a:p>
            <a:pPr marR="12700" indent="450215" algn="just">
              <a:spcAft>
                <a:spcPts val="0"/>
              </a:spcAft>
            </a:pPr>
            <a:endParaRPr lang="ru-RU" sz="2400" dirty="0" smtClean="0">
              <a:solidFill>
                <a:srgbClr val="000000"/>
              </a:solidFill>
              <a:latin typeface="Times New Roman" panose="02020603050405020304" pitchFamily="18" charset="0"/>
              <a:ea typeface="Times New Roman" panose="02020603050405020304" pitchFamily="18" charset="0"/>
            </a:endParaRPr>
          </a:p>
          <a:p>
            <a:pPr marR="12700" indent="450215" algn="just">
              <a:spcAft>
                <a:spcPts val="0"/>
              </a:spcAft>
            </a:pPr>
            <a:endParaRPr lang="ru-RU" sz="2400" dirty="0">
              <a:solidFill>
                <a:srgbClr val="000000"/>
              </a:solidFill>
              <a:latin typeface="Times New Roman" panose="02020603050405020304" pitchFamily="18" charset="0"/>
              <a:ea typeface="Times New Roman" panose="02020603050405020304" pitchFamily="18" charset="0"/>
            </a:endParaRPr>
          </a:p>
          <a:p>
            <a:pPr marR="12700" indent="450215" algn="just">
              <a:spcAft>
                <a:spcPts val="0"/>
              </a:spcAft>
            </a:pPr>
            <a:r>
              <a:rPr lang="ru-RU" sz="2400" dirty="0" smtClean="0">
                <a:solidFill>
                  <a:srgbClr val="000000"/>
                </a:solidFill>
                <a:latin typeface="Times New Roman" panose="02020603050405020304" pitchFamily="18" charset="0"/>
                <a:ea typeface="Times New Roman" panose="02020603050405020304" pitchFamily="18" charset="0"/>
              </a:rPr>
              <a:t>Датой подписания бухгалтерской (финансовой) отчетности считается дата подписания полного комплекта бухгалтерской (финансовой) отчетности. </a:t>
            </a:r>
            <a:endParaRPr lang="ru-RU" sz="2400" dirty="0" smtClean="0">
              <a:latin typeface="Times New Roman" panose="02020603050405020304" pitchFamily="18" charset="0"/>
              <a:ea typeface="Times New Roman" panose="02020603050405020304" pitchFamily="18" charset="0"/>
            </a:endParaRPr>
          </a:p>
          <a:p>
            <a:endParaRPr lang="ru-RU" sz="2400" dirty="0"/>
          </a:p>
        </p:txBody>
      </p:sp>
      <p:sp>
        <p:nvSpPr>
          <p:cNvPr id="4" name="Номер слайда 3"/>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60</a:t>
            </a:fld>
            <a:endParaRPr lang="ru-RU" spc="-4" dirty="0">
              <a:latin typeface="Arial"/>
              <a:cs typeface="Arial"/>
            </a:endParaRPr>
          </a:p>
        </p:txBody>
      </p:sp>
      <p:sp>
        <p:nvSpPr>
          <p:cNvPr id="5" name="TextBox 4"/>
          <p:cNvSpPr txBox="1"/>
          <p:nvPr/>
        </p:nvSpPr>
        <p:spPr>
          <a:xfrm>
            <a:off x="1442611" y="3239265"/>
            <a:ext cx="673598" cy="369332"/>
          </a:xfrm>
          <a:prstGeom prst="rect">
            <a:avLst/>
          </a:prstGeom>
          <a:noFill/>
        </p:spPr>
        <p:txBody>
          <a:bodyPr wrap="square" rtlCol="0">
            <a:spAutoFit/>
          </a:bodyPr>
          <a:lstStyle/>
          <a:p>
            <a:endParaRPr lang="ru-RU" dirty="0"/>
          </a:p>
        </p:txBody>
      </p:sp>
      <p:sp>
        <p:nvSpPr>
          <p:cNvPr id="6" name="Прямоугольник 5"/>
          <p:cNvSpPr/>
          <p:nvPr/>
        </p:nvSpPr>
        <p:spPr>
          <a:xfrm>
            <a:off x="337523" y="3501009"/>
            <a:ext cx="8697074" cy="15340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b="1" u="sng" dirty="0">
                <a:solidFill>
                  <a:srgbClr val="FF0000"/>
                </a:solidFill>
                <a:latin typeface="Times New Roman" panose="02020603050405020304" pitchFamily="18" charset="0"/>
                <a:ea typeface="Times New Roman" panose="02020603050405020304" pitchFamily="18" charset="0"/>
              </a:rPr>
              <a:t>информации</a:t>
            </a:r>
            <a:r>
              <a:rPr lang="ru-RU" b="1" dirty="0">
                <a:latin typeface="Times New Roman" panose="02020603050405020304" pitchFamily="18" charset="0"/>
                <a:ea typeface="Times New Roman" panose="02020603050405020304" pitchFamily="18" charset="0"/>
              </a:rPr>
              <a:t> о фактах хозяйственной жизни отчетного периода, </a:t>
            </a:r>
            <a:r>
              <a:rPr lang="ru-RU" b="1" dirty="0" smtClean="0">
                <a:latin typeface="Times New Roman" panose="02020603050405020304" pitchFamily="18" charset="0"/>
                <a:ea typeface="Times New Roman" panose="02020603050405020304" pitchFamily="18" charset="0"/>
              </a:rPr>
              <a:t>которая</a:t>
            </a:r>
          </a:p>
          <a:p>
            <a:pPr algn="ctr"/>
            <a:r>
              <a:rPr lang="ru-RU" b="1" dirty="0" smtClean="0">
                <a:latin typeface="Times New Roman" panose="02020603050405020304" pitchFamily="18" charset="0"/>
                <a:ea typeface="Times New Roman" panose="02020603050405020304" pitchFamily="18" charset="0"/>
              </a:rPr>
              <a:t> </a:t>
            </a:r>
            <a:r>
              <a:rPr lang="ru-RU" sz="2000" b="1" u="sng" dirty="0">
                <a:solidFill>
                  <a:srgbClr val="FF0000"/>
                </a:solidFill>
                <a:latin typeface="Times New Roman" panose="02020603050405020304" pitchFamily="18" charset="0"/>
                <a:ea typeface="Times New Roman" panose="02020603050405020304" pitchFamily="18" charset="0"/>
              </a:rPr>
              <a:t>была доступна </a:t>
            </a:r>
            <a:r>
              <a:rPr lang="ru-RU" b="1" u="sng" dirty="0">
                <a:solidFill>
                  <a:srgbClr val="FF0000"/>
                </a:solidFill>
                <a:latin typeface="Times New Roman" panose="02020603050405020304" pitchFamily="18" charset="0"/>
                <a:ea typeface="Times New Roman" panose="02020603050405020304" pitchFamily="18" charset="0"/>
              </a:rPr>
              <a:t>на дату подписания </a:t>
            </a:r>
            <a:r>
              <a:rPr lang="ru-RU" b="1" dirty="0">
                <a:latin typeface="Times New Roman" panose="02020603050405020304" pitchFamily="18" charset="0"/>
                <a:ea typeface="Times New Roman" panose="02020603050405020304" pitchFamily="18" charset="0"/>
              </a:rPr>
              <a:t>бухгалтерской (финансовой) отчетности </a:t>
            </a:r>
            <a:r>
              <a:rPr lang="ru-RU" b="1" u="sng" dirty="0" smtClean="0">
                <a:solidFill>
                  <a:srgbClr val="FF0000"/>
                </a:solidFill>
                <a:latin typeface="Times New Roman" panose="02020603050405020304" pitchFamily="18" charset="0"/>
                <a:ea typeface="Times New Roman" panose="02020603050405020304" pitchFamily="18" charset="0"/>
              </a:rPr>
              <a:t>или</a:t>
            </a:r>
          </a:p>
          <a:p>
            <a:pPr algn="ctr"/>
            <a:r>
              <a:rPr lang="ru-RU" b="1" u="sng" dirty="0" smtClean="0">
                <a:solidFill>
                  <a:srgbClr val="FF0000"/>
                </a:solidFill>
                <a:latin typeface="Times New Roman" panose="02020603050405020304" pitchFamily="18" charset="0"/>
                <a:ea typeface="Times New Roman" panose="02020603050405020304" pitchFamily="18" charset="0"/>
              </a:rPr>
              <a:t> </a:t>
            </a:r>
            <a:r>
              <a:rPr lang="ru-RU" sz="2000" b="1" u="sng" dirty="0">
                <a:solidFill>
                  <a:srgbClr val="FF0000"/>
                </a:solidFill>
                <a:latin typeface="Times New Roman" panose="02020603050405020304" pitchFamily="18" charset="0"/>
                <a:ea typeface="Times New Roman" panose="02020603050405020304" pitchFamily="18" charset="0"/>
              </a:rPr>
              <a:t>должна была быть  получена </a:t>
            </a:r>
            <a:r>
              <a:rPr lang="ru-RU" b="1" u="sng" dirty="0">
                <a:solidFill>
                  <a:srgbClr val="FF0000"/>
                </a:solidFill>
                <a:latin typeface="Times New Roman" panose="02020603050405020304" pitchFamily="18" charset="0"/>
                <a:ea typeface="Times New Roman" panose="02020603050405020304" pitchFamily="18" charset="0"/>
              </a:rPr>
              <a:t>и использована </a:t>
            </a:r>
            <a:r>
              <a:rPr lang="ru-RU" dirty="0">
                <a:solidFill>
                  <a:srgbClr val="000000"/>
                </a:solidFill>
                <a:latin typeface="Times New Roman" panose="02020603050405020304" pitchFamily="18" charset="0"/>
                <a:ea typeface="Times New Roman" panose="02020603050405020304" pitchFamily="18" charset="0"/>
              </a:rPr>
              <a:t>при подготовке бухгалтерской (финансовой) отчетности</a:t>
            </a:r>
            <a:endParaRPr lang="ru-RU" dirty="0">
              <a:latin typeface="Times New Roman" panose="02020603050405020304" pitchFamily="18" charset="0"/>
              <a:ea typeface="Times New Roman" panose="02020603050405020304" pitchFamily="18" charset="0"/>
            </a:endParaRPr>
          </a:p>
          <a:p>
            <a:pPr algn="ctr"/>
            <a:endParaRPr lang="ru-RU" dirty="0"/>
          </a:p>
        </p:txBody>
      </p:sp>
      <p:sp>
        <p:nvSpPr>
          <p:cNvPr id="7" name="Прямоугольник 6"/>
          <p:cNvSpPr/>
          <p:nvPr/>
        </p:nvSpPr>
        <p:spPr>
          <a:xfrm>
            <a:off x="6161242" y="2446681"/>
            <a:ext cx="3120347" cy="6004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400" b="1" dirty="0" smtClean="0">
                <a:latin typeface="Times New Roman" panose="02020603050405020304" pitchFamily="18" charset="0"/>
                <a:ea typeface="Times New Roman" panose="02020603050405020304" pitchFamily="18" charset="0"/>
              </a:rPr>
              <a:t>не использования</a:t>
            </a:r>
            <a:endParaRPr lang="ru-RU" dirty="0"/>
          </a:p>
        </p:txBody>
      </p:sp>
      <p:sp>
        <p:nvSpPr>
          <p:cNvPr id="8" name="TextBox 7"/>
          <p:cNvSpPr txBox="1"/>
          <p:nvPr/>
        </p:nvSpPr>
        <p:spPr>
          <a:xfrm>
            <a:off x="234367" y="2421900"/>
            <a:ext cx="4843077" cy="7386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R="12700" lvl="0" algn="just">
              <a:spcAft>
                <a:spcPts val="0"/>
              </a:spcAft>
            </a:pPr>
            <a:r>
              <a:rPr lang="ru-RU" sz="2400" b="1" dirty="0">
                <a:latin typeface="Times New Roman" panose="02020603050405020304" pitchFamily="18" charset="0"/>
                <a:ea typeface="Times New Roman" panose="02020603050405020304" pitchFamily="18" charset="0"/>
              </a:rPr>
              <a:t>неправильного </a:t>
            </a:r>
            <a:r>
              <a:rPr lang="ru-RU" sz="2400" b="1" dirty="0" smtClean="0">
                <a:latin typeface="Times New Roman" panose="02020603050405020304" pitchFamily="18" charset="0"/>
                <a:ea typeface="Times New Roman" panose="02020603050405020304" pitchFamily="18" charset="0"/>
              </a:rPr>
              <a:t>использования</a:t>
            </a:r>
            <a:endParaRPr lang="ru-RU" b="1" dirty="0">
              <a:latin typeface="Times New Roman" panose="02020603050405020304" pitchFamily="18" charset="0"/>
              <a:ea typeface="Times New Roman" panose="02020603050405020304" pitchFamily="18" charset="0"/>
            </a:endParaRPr>
          </a:p>
          <a:p>
            <a:endParaRPr lang="ru-RU" dirty="0"/>
          </a:p>
        </p:txBody>
      </p:sp>
      <p:sp>
        <p:nvSpPr>
          <p:cNvPr id="9" name="Прямоугольник 8"/>
          <p:cNvSpPr/>
          <p:nvPr/>
        </p:nvSpPr>
        <p:spPr>
          <a:xfrm flipH="1">
            <a:off x="5302111" y="2490274"/>
            <a:ext cx="634464" cy="4350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b="1" dirty="0" smtClean="0">
              <a:latin typeface="Times New Roman" panose="02020603050405020304" pitchFamily="18" charset="0"/>
              <a:ea typeface="Times New Roman" panose="02020603050405020304" pitchFamily="18" charset="0"/>
            </a:endParaRPr>
          </a:p>
          <a:p>
            <a:pPr algn="ctr"/>
            <a:r>
              <a:rPr lang="ru-RU" b="1" dirty="0" smtClean="0">
                <a:latin typeface="Times New Roman" panose="02020603050405020304" pitchFamily="18" charset="0"/>
                <a:ea typeface="Times New Roman" panose="02020603050405020304" pitchFamily="18" charset="0"/>
              </a:rPr>
              <a:t>или</a:t>
            </a:r>
            <a:endParaRPr lang="ru-RU" b="1" dirty="0">
              <a:latin typeface="Times New Roman" panose="02020603050405020304" pitchFamily="18" charset="0"/>
              <a:ea typeface="Times New Roman" panose="02020603050405020304" pitchFamily="18" charset="0"/>
            </a:endParaRPr>
          </a:p>
          <a:p>
            <a:pPr algn="ctr"/>
            <a:endParaRPr lang="ru-RU" dirty="0"/>
          </a:p>
        </p:txBody>
      </p:sp>
      <p:sp>
        <p:nvSpPr>
          <p:cNvPr id="10" name="TextBox 9"/>
          <p:cNvSpPr txBox="1"/>
          <p:nvPr/>
        </p:nvSpPr>
        <p:spPr>
          <a:xfrm>
            <a:off x="3002784" y="2641225"/>
            <a:ext cx="49529" cy="369332"/>
          </a:xfrm>
          <a:prstGeom prst="rect">
            <a:avLst/>
          </a:prstGeom>
          <a:noFill/>
        </p:spPr>
        <p:txBody>
          <a:bodyPr wrap="square" rtlCol="0">
            <a:spAutoFit/>
          </a:bodyPr>
          <a:lstStyle/>
          <a:p>
            <a:endParaRPr lang="ru-RU" dirty="0"/>
          </a:p>
        </p:txBody>
      </p:sp>
    </p:spTree>
    <p:extLst>
      <p:ext uri="{BB962C8B-B14F-4D97-AF65-F5344CB8AC3E}">
        <p14:creationId xmlns:p14="http://schemas.microsoft.com/office/powerpoint/2010/main" xmlns="" val="162086613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2654" y="372008"/>
            <a:ext cx="8915400" cy="490066"/>
          </a:xfrm>
          <a:ln w="38100">
            <a:solidFill>
              <a:schemeClr val="accent2">
                <a:lumMod val="75000"/>
              </a:schemeClr>
            </a:solidFill>
          </a:ln>
        </p:spPr>
        <p:txBody>
          <a:bodyPr>
            <a:normAutofit fontScale="90000"/>
          </a:bodyPr>
          <a:lstStyle/>
          <a:p>
            <a:r>
              <a:rPr lang="ru-RU" b="1" dirty="0" smtClean="0">
                <a:ln w="22225">
                  <a:solidFill>
                    <a:schemeClr val="accent2"/>
                  </a:solidFill>
                  <a:prstDash val="solid"/>
                </a:ln>
                <a:solidFill>
                  <a:schemeClr val="accent2">
                    <a:lumMod val="40000"/>
                    <a:lumOff val="60000"/>
                  </a:schemeClr>
                </a:solidFill>
              </a:rPr>
              <a:t>Существенность ошибок </a:t>
            </a:r>
            <a:endParaRPr lang="ru-RU" b="1" dirty="0">
              <a:ln w="22225">
                <a:solidFill>
                  <a:schemeClr val="accent2"/>
                </a:solidFill>
                <a:prstDash val="solid"/>
              </a:ln>
              <a:solidFill>
                <a:schemeClr val="accent2">
                  <a:lumMod val="40000"/>
                  <a:lumOff val="60000"/>
                </a:schemeClr>
              </a:solidFill>
            </a:endParaRPr>
          </a:p>
        </p:txBody>
      </p:sp>
      <p:sp>
        <p:nvSpPr>
          <p:cNvPr id="3" name="Объект 2"/>
          <p:cNvSpPr>
            <a:spLocks noGrp="1"/>
          </p:cNvSpPr>
          <p:nvPr>
            <p:ph idx="1"/>
          </p:nvPr>
        </p:nvSpPr>
        <p:spPr>
          <a:xfrm>
            <a:off x="400345" y="1202209"/>
            <a:ext cx="9383452" cy="5519266"/>
          </a:xfrm>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marL="0" indent="0" algn="just">
              <a:buNone/>
            </a:pPr>
            <a:r>
              <a:rPr lang="ru-RU" sz="4200" b="1" dirty="0" smtClean="0">
                <a:solidFill>
                  <a:prstClr val="black"/>
                </a:solidFill>
              </a:rPr>
              <a:t>Ошибки </a:t>
            </a:r>
            <a:r>
              <a:rPr lang="ru-RU" sz="4200" b="1" dirty="0">
                <a:solidFill>
                  <a:prstClr val="black"/>
                </a:solidFill>
              </a:rPr>
              <a:t>и  искажения </a:t>
            </a:r>
            <a:r>
              <a:rPr lang="ru-RU" sz="4200" b="1" dirty="0" smtClean="0">
                <a:solidFill>
                  <a:prstClr val="black"/>
                </a:solidFill>
              </a:rPr>
              <a:t>являются существенными, если </a:t>
            </a:r>
            <a:r>
              <a:rPr lang="ru-RU" sz="4200" dirty="0" smtClean="0">
                <a:solidFill>
                  <a:prstClr val="black"/>
                </a:solidFill>
              </a:rPr>
              <a:t> показатели </a:t>
            </a:r>
            <a:r>
              <a:rPr lang="ru-RU" sz="4200" dirty="0">
                <a:solidFill>
                  <a:prstClr val="black"/>
                </a:solidFill>
              </a:rPr>
              <a:t>(</a:t>
            </a:r>
            <a:r>
              <a:rPr lang="ru-RU" sz="4200" dirty="0" smtClean="0">
                <a:solidFill>
                  <a:prstClr val="black"/>
                </a:solidFill>
              </a:rPr>
              <a:t>аналитические показатели) </a:t>
            </a:r>
            <a:r>
              <a:rPr lang="ru-RU" sz="4200" dirty="0">
                <a:solidFill>
                  <a:prstClr val="black"/>
                </a:solidFill>
              </a:rPr>
              <a:t>бухгалтерской (финансовой) отчетности субъекта учета </a:t>
            </a:r>
            <a:r>
              <a:rPr lang="ru-RU" sz="4200" b="1" dirty="0" smtClean="0">
                <a:solidFill>
                  <a:srgbClr val="FF0000"/>
                </a:solidFill>
              </a:rPr>
              <a:t>влияют </a:t>
            </a:r>
            <a:r>
              <a:rPr lang="ru-RU" sz="4200" b="1" dirty="0">
                <a:solidFill>
                  <a:srgbClr val="FF0000"/>
                </a:solidFill>
              </a:rPr>
              <a:t>на достоверность бухгалтерской (финансовой) отчетности и  </a:t>
            </a:r>
            <a:r>
              <a:rPr lang="ru-RU" sz="4200" b="1" dirty="0" smtClean="0">
                <a:solidFill>
                  <a:srgbClr val="FF0000"/>
                </a:solidFill>
              </a:rPr>
              <a:t>на </a:t>
            </a:r>
            <a:r>
              <a:rPr lang="ru-RU" sz="4200" b="1" dirty="0">
                <a:solidFill>
                  <a:srgbClr val="FF0000"/>
                </a:solidFill>
              </a:rPr>
              <a:t>экономическое решение учредителей учреждения </a:t>
            </a:r>
            <a:r>
              <a:rPr lang="ru-RU" sz="4200" dirty="0">
                <a:solidFill>
                  <a:prstClr val="black"/>
                </a:solidFill>
              </a:rPr>
              <a:t>(пользователей информации), </a:t>
            </a:r>
            <a:r>
              <a:rPr lang="ru-RU" sz="4200" dirty="0" smtClean="0">
                <a:solidFill>
                  <a:prstClr val="black"/>
                </a:solidFill>
              </a:rPr>
              <a:t>а также на принимаемое </a:t>
            </a:r>
            <a:r>
              <a:rPr lang="ru-RU" sz="4200" dirty="0">
                <a:solidFill>
                  <a:prstClr val="black"/>
                </a:solidFill>
              </a:rPr>
              <a:t>на </a:t>
            </a:r>
            <a:r>
              <a:rPr lang="ru-RU" sz="4200" dirty="0" smtClean="0">
                <a:solidFill>
                  <a:prstClr val="black"/>
                </a:solidFill>
              </a:rPr>
              <a:t>их основании решений  </a:t>
            </a:r>
            <a:r>
              <a:rPr lang="ru-RU" sz="4200" dirty="0" smtClean="0"/>
              <a:t>для оценки:</a:t>
            </a:r>
          </a:p>
          <a:p>
            <a:pPr marL="0" indent="0" algn="just">
              <a:buNone/>
            </a:pPr>
            <a:endParaRPr lang="ru-RU" sz="3600" dirty="0" smtClean="0"/>
          </a:p>
          <a:p>
            <a:pPr marL="0" indent="0" algn="just">
              <a:buNone/>
            </a:pPr>
            <a:r>
              <a:rPr lang="ru-RU" sz="4200" dirty="0" smtClean="0"/>
              <a:t> </a:t>
            </a:r>
          </a:p>
          <a:p>
            <a:pPr marL="0" indent="0" algn="just">
              <a:buNone/>
            </a:pPr>
            <a:r>
              <a:rPr lang="ru-RU" sz="4200" dirty="0" smtClean="0"/>
              <a:t> </a:t>
            </a:r>
          </a:p>
          <a:p>
            <a:pPr marL="0" indent="0" algn="just">
              <a:buNone/>
            </a:pPr>
            <a:r>
              <a:rPr lang="ru-RU" sz="4200" dirty="0" smtClean="0"/>
              <a:t> </a:t>
            </a:r>
            <a:endParaRPr lang="ru-RU" sz="3600" dirty="0"/>
          </a:p>
          <a:p>
            <a:pPr marL="0" indent="0" algn="just">
              <a:buNone/>
            </a:pPr>
            <a:endParaRPr lang="ru-RU" sz="3600" dirty="0"/>
          </a:p>
          <a:p>
            <a:pPr marL="0" indent="0" algn="just">
              <a:buNone/>
            </a:pPr>
            <a:endParaRPr lang="ru-RU" sz="4200" dirty="0" smtClean="0"/>
          </a:p>
          <a:p>
            <a:pPr marL="0" indent="0" algn="just">
              <a:buNone/>
            </a:pPr>
            <a:endParaRPr lang="ru-RU" sz="4200" dirty="0"/>
          </a:p>
          <a:p>
            <a:pPr marL="0" indent="0" algn="just">
              <a:buNone/>
            </a:pPr>
            <a:endParaRPr lang="ru-RU" sz="3600" dirty="0" smtClean="0"/>
          </a:p>
          <a:p>
            <a:pPr marL="0" indent="0" algn="just">
              <a:buNone/>
            </a:pPr>
            <a:endParaRPr lang="ru-RU" sz="3600" dirty="0"/>
          </a:p>
        </p:txBody>
      </p:sp>
      <p:sp>
        <p:nvSpPr>
          <p:cNvPr id="5" name="Скругленный прямоугольник 4"/>
          <p:cNvSpPr/>
          <p:nvPr/>
        </p:nvSpPr>
        <p:spPr>
          <a:xfrm>
            <a:off x="537057" y="4117404"/>
            <a:ext cx="8970997" cy="914400"/>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prstClr val="black"/>
                </a:solidFill>
              </a:rPr>
              <a:t>(определения) исполнения субъектом учета (субъектом отчетности) условий получения субсидий бюджетными (автономными) учреждениями</a:t>
            </a:r>
            <a:endParaRPr lang="ru-RU" dirty="0">
              <a:solidFill>
                <a:prstClr val="white"/>
              </a:solidFill>
            </a:endParaRPr>
          </a:p>
        </p:txBody>
      </p:sp>
      <p:sp>
        <p:nvSpPr>
          <p:cNvPr id="6" name="Скругленный прямоугольник 5"/>
          <p:cNvSpPr/>
          <p:nvPr/>
        </p:nvSpPr>
        <p:spPr>
          <a:xfrm>
            <a:off x="1910662" y="5096055"/>
            <a:ext cx="6162685" cy="510028"/>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20000"/>
              </a:spcBef>
            </a:pPr>
            <a:r>
              <a:rPr lang="ru-RU" sz="2000" dirty="0">
                <a:solidFill>
                  <a:prstClr val="black"/>
                </a:solidFill>
              </a:rPr>
              <a:t>условий получения бюджетных кредитов</a:t>
            </a:r>
          </a:p>
        </p:txBody>
      </p:sp>
      <p:sp>
        <p:nvSpPr>
          <p:cNvPr id="10" name="Скругленный прямоугольник 9"/>
          <p:cNvSpPr/>
          <p:nvPr/>
        </p:nvSpPr>
        <p:spPr>
          <a:xfrm>
            <a:off x="506506" y="5734586"/>
            <a:ext cx="3891076" cy="721457"/>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prstClr val="black"/>
                </a:solidFill>
              </a:rPr>
              <a:t>межбюджетных трансфертов</a:t>
            </a:r>
            <a:endParaRPr lang="ru-RU" dirty="0">
              <a:solidFill>
                <a:prstClr val="white"/>
              </a:solidFill>
            </a:endParaRPr>
          </a:p>
        </p:txBody>
      </p:sp>
      <p:sp>
        <p:nvSpPr>
          <p:cNvPr id="11" name="Скругленный прямоугольник 10"/>
          <p:cNvSpPr/>
          <p:nvPr/>
        </p:nvSpPr>
        <p:spPr>
          <a:xfrm>
            <a:off x="4869055" y="5763838"/>
            <a:ext cx="4836537" cy="721457"/>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20000"/>
              </a:spcBef>
            </a:pPr>
            <a:r>
              <a:rPr lang="ru-RU" sz="2000" dirty="0" smtClean="0">
                <a:solidFill>
                  <a:prstClr val="black"/>
                </a:solidFill>
              </a:rPr>
              <a:t>иных бюджетных ограничений</a:t>
            </a:r>
          </a:p>
          <a:p>
            <a:pPr algn="just">
              <a:spcBef>
                <a:spcPct val="20000"/>
              </a:spcBef>
            </a:pPr>
            <a:endParaRPr lang="ru-RU" sz="2000" dirty="0">
              <a:solidFill>
                <a:prstClr val="black"/>
              </a:solidFill>
            </a:endParaRPr>
          </a:p>
        </p:txBody>
      </p:sp>
      <p:sp>
        <p:nvSpPr>
          <p:cNvPr id="4" name="Номер слайда 3"/>
          <p:cNvSpPr>
            <a:spLocks noGrp="1"/>
          </p:cNvSpPr>
          <p:nvPr>
            <p:ph type="sldNum" sz="quarter" idx="12"/>
          </p:nvPr>
        </p:nvSpPr>
        <p:spPr/>
        <p:txBody>
          <a:bodyPr/>
          <a:lstStyle/>
          <a:p>
            <a:fld id="{C318D0E1-6172-4638-BCC1-0B70ED483AF8}" type="slidenum">
              <a:rPr lang="ru-RU" smtClean="0"/>
              <a:pPr/>
              <a:t>61</a:t>
            </a:fld>
            <a:endParaRPr lang="ru-RU"/>
          </a:p>
        </p:txBody>
      </p:sp>
    </p:spTree>
    <p:extLst>
      <p:ext uri="{BB962C8B-B14F-4D97-AF65-F5344CB8AC3E}">
        <p14:creationId xmlns:p14="http://schemas.microsoft.com/office/powerpoint/2010/main" xmlns="" val="41120444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4366" y="207421"/>
            <a:ext cx="9437266" cy="553998"/>
          </a:xfrm>
        </p:spPr>
        <p:txBody>
          <a:bodyPr/>
          <a:lstStyle/>
          <a:p>
            <a:r>
              <a:rPr lang="ru-RU" sz="3600" kern="12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libri"/>
                <a:ea typeface="+mn-ea"/>
                <a:cs typeface="+mn-cs"/>
              </a:rPr>
              <a:t>ИСПРАВЛЕНИЕ ОШИБОК отчетного периода</a:t>
            </a:r>
            <a:endParaRPr lang="ru-RU"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3" name="Текст 2"/>
          <p:cNvSpPr>
            <a:spLocks noGrp="1"/>
          </p:cNvSpPr>
          <p:nvPr>
            <p:ph type="body" idx="1"/>
          </p:nvPr>
        </p:nvSpPr>
        <p:spPr>
          <a:xfrm>
            <a:off x="468734" y="1303213"/>
            <a:ext cx="9437266" cy="4733604"/>
          </a:xfrm>
        </p:spPr>
        <p:txBody>
          <a:bodyPr/>
          <a:lstStyle/>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Char char="Ø"/>
              <a:tabLst/>
              <a:defRPr/>
            </a:pPr>
            <a:r>
              <a:rPr lang="ru-RU" sz="3200" b="1" kern="1200" dirty="0" smtClean="0">
                <a:solidFill>
                  <a:schemeClr val="tx2">
                    <a:lumMod val="50000"/>
                  </a:schemeClr>
                </a:solidFill>
                <a:latin typeface="Calibri"/>
                <a:cs typeface="+mn-cs"/>
              </a:rPr>
              <a:t>По </a:t>
            </a:r>
            <a:r>
              <a:rPr lang="ru-RU" sz="3200" b="1" kern="1200" dirty="0">
                <a:solidFill>
                  <a:schemeClr val="tx2">
                    <a:lumMod val="50000"/>
                  </a:schemeClr>
                </a:solidFill>
                <a:latin typeface="Calibri"/>
                <a:cs typeface="+mn-cs"/>
              </a:rPr>
              <a:t>решению субъекта </a:t>
            </a:r>
            <a:r>
              <a:rPr lang="ru-RU" sz="3200" b="1" kern="1200" dirty="0" smtClean="0">
                <a:solidFill>
                  <a:schemeClr val="tx2">
                    <a:lumMod val="50000"/>
                  </a:schemeClr>
                </a:solidFill>
                <a:latin typeface="Calibri"/>
                <a:cs typeface="+mn-cs"/>
              </a:rPr>
              <a:t>учета</a:t>
            </a:r>
          </a:p>
          <a:p>
            <a:pPr marR="0" lvl="0" algn="ctr" defTabSz="914400" rtl="0" eaLnBrk="1" fontAlgn="auto" latinLnBrk="0" hangingPunct="1">
              <a:lnSpc>
                <a:spcPct val="100000"/>
              </a:lnSpc>
              <a:spcBef>
                <a:spcPct val="20000"/>
              </a:spcBef>
              <a:spcAft>
                <a:spcPts val="0"/>
              </a:spcAft>
              <a:buClrTx/>
              <a:buSzTx/>
              <a:tabLst/>
              <a:defRPr/>
            </a:pPr>
            <a:endParaRPr lang="ru-RU" sz="3200" b="1" kern="1200" dirty="0">
              <a:solidFill>
                <a:schemeClr val="tx2">
                  <a:lumMod val="50000"/>
                </a:schemeClr>
              </a:solidFill>
              <a:latin typeface="Calibri"/>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ru-RU" sz="3200" b="1" kern="1200" dirty="0" smtClean="0">
                <a:solidFill>
                  <a:prstClr val="black"/>
                </a:solidFill>
                <a:latin typeface="Calibri"/>
                <a:cs typeface="+mn-cs"/>
              </a:rPr>
              <a:t>до </a:t>
            </a:r>
            <a:r>
              <a:rPr lang="ru-RU" sz="3200" b="1" kern="1200" dirty="0">
                <a:solidFill>
                  <a:prstClr val="black"/>
                </a:solidFill>
                <a:latin typeface="Calibri"/>
                <a:cs typeface="+mn-cs"/>
              </a:rPr>
              <a:t>подписания отчетности</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ru-RU" sz="3200" b="1" kern="1200" dirty="0">
                <a:solidFill>
                  <a:prstClr val="black"/>
                </a:solidFill>
                <a:latin typeface="Calibri"/>
                <a:cs typeface="+mn-cs"/>
              </a:rPr>
              <a:t>после осуществления </a:t>
            </a:r>
            <a:r>
              <a:rPr lang="ru-RU" sz="3800" b="1" kern="1200" dirty="0">
                <a:solidFill>
                  <a:srgbClr val="FF0000"/>
                </a:solidFill>
                <a:latin typeface="Calibri"/>
                <a:cs typeface="+mn-cs"/>
              </a:rPr>
              <a:t>внутреннего контроля </a:t>
            </a:r>
            <a:r>
              <a:rPr lang="ru-RU" sz="3200" b="1" kern="1200" dirty="0">
                <a:solidFill>
                  <a:prstClr val="black"/>
                </a:solidFill>
                <a:latin typeface="Calibri"/>
                <a:cs typeface="+mn-cs"/>
              </a:rPr>
              <a:t>после подписания </a:t>
            </a:r>
            <a:r>
              <a:rPr lang="ru-RU" sz="3200" b="1" kern="1200" dirty="0" smtClean="0">
                <a:solidFill>
                  <a:prstClr val="black"/>
                </a:solidFill>
                <a:latin typeface="Calibri"/>
                <a:cs typeface="+mn-cs"/>
              </a:rPr>
              <a:t>отчетности </a:t>
            </a:r>
          </a:p>
          <a:p>
            <a:pPr marR="0" lvl="0" algn="ctr" defTabSz="914400" rtl="0" eaLnBrk="1" fontAlgn="auto" latinLnBrk="0" hangingPunct="1">
              <a:lnSpc>
                <a:spcPct val="100000"/>
              </a:lnSpc>
              <a:spcBef>
                <a:spcPct val="20000"/>
              </a:spcBef>
              <a:spcAft>
                <a:spcPts val="0"/>
              </a:spcAft>
              <a:buClrTx/>
              <a:buSzTx/>
              <a:tabLst/>
              <a:defRPr/>
            </a:pPr>
            <a:endParaRPr lang="ru-RU" sz="3200" b="1" kern="1200" dirty="0" smtClean="0">
              <a:solidFill>
                <a:prstClr val="black"/>
              </a:solidFill>
              <a:latin typeface="Calibri"/>
              <a:cs typeface="+mn-cs"/>
            </a:endParaRPr>
          </a:p>
          <a:p>
            <a:pPr marR="0" lvl="0" algn="ctr" defTabSz="914400" rtl="0" eaLnBrk="1" fontAlgn="auto" latinLnBrk="0" hangingPunct="1">
              <a:lnSpc>
                <a:spcPct val="100000"/>
              </a:lnSpc>
              <a:spcBef>
                <a:spcPct val="20000"/>
              </a:spcBef>
              <a:spcAft>
                <a:spcPts val="0"/>
              </a:spcAft>
              <a:buClrTx/>
              <a:buSzTx/>
              <a:tabLst/>
              <a:defRPr/>
            </a:pPr>
            <a:r>
              <a:rPr lang="ru-RU" sz="3200" b="1" kern="1200" dirty="0" smtClean="0">
                <a:solidFill>
                  <a:prstClr val="black"/>
                </a:solidFill>
                <a:latin typeface="Calibri"/>
                <a:cs typeface="+mn-cs"/>
              </a:rPr>
              <a:t>но </a:t>
            </a:r>
            <a:r>
              <a:rPr lang="ru-RU" sz="3200" b="1" kern="1200" dirty="0">
                <a:solidFill>
                  <a:prstClr val="black"/>
                </a:solidFill>
                <a:latin typeface="Calibri"/>
                <a:cs typeface="+mn-cs"/>
              </a:rPr>
              <a:t>до предельной даты ее </a:t>
            </a:r>
            <a:r>
              <a:rPr lang="ru-RU" sz="3200" b="1" kern="1200" dirty="0" smtClean="0">
                <a:solidFill>
                  <a:prstClr val="black"/>
                </a:solidFill>
                <a:latin typeface="Calibri"/>
                <a:cs typeface="+mn-cs"/>
              </a:rPr>
              <a:t>представления</a:t>
            </a:r>
          </a:p>
          <a:p>
            <a:pPr marR="0" lvl="0" algn="ctr" defTabSz="914400" rtl="0" eaLnBrk="1" fontAlgn="auto" latinLnBrk="0" hangingPunct="1">
              <a:lnSpc>
                <a:spcPct val="100000"/>
              </a:lnSpc>
              <a:spcBef>
                <a:spcPct val="20000"/>
              </a:spcBef>
              <a:spcAft>
                <a:spcPts val="0"/>
              </a:spcAft>
              <a:buClrTx/>
              <a:buSzTx/>
              <a:tabLst/>
              <a:defRPr/>
            </a:pPr>
            <a:r>
              <a:rPr lang="ru-RU" sz="3200" b="1" kern="1200" dirty="0" smtClean="0">
                <a:solidFill>
                  <a:prstClr val="black"/>
                </a:solidFill>
                <a:latin typeface="Calibri"/>
                <a:cs typeface="+mn-cs"/>
              </a:rPr>
              <a:t> </a:t>
            </a:r>
            <a:r>
              <a:rPr lang="ru-RU" sz="3200" b="1" kern="1200" dirty="0">
                <a:solidFill>
                  <a:prstClr val="black"/>
                </a:solidFill>
                <a:latin typeface="Calibri"/>
                <a:cs typeface="+mn-cs"/>
              </a:rPr>
              <a:t>ГРБС (Учредителю)</a:t>
            </a:r>
            <a:endParaRPr lang="ru-RU" dirty="0"/>
          </a:p>
        </p:txBody>
      </p:sp>
      <p:sp>
        <p:nvSpPr>
          <p:cNvPr id="4" name="Номер слайда 3"/>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62</a:t>
            </a:fld>
            <a:endParaRPr lang="ru-RU" spc="-4" dirty="0">
              <a:latin typeface="Arial"/>
              <a:cs typeface="Arial"/>
            </a:endParaRPr>
          </a:p>
        </p:txBody>
      </p:sp>
      <p:sp>
        <p:nvSpPr>
          <p:cNvPr id="5" name="Выгнутая вниз стрелка 4"/>
          <p:cNvSpPr/>
          <p:nvPr/>
        </p:nvSpPr>
        <p:spPr>
          <a:xfrm rot="4996236">
            <a:off x="-771263" y="3810153"/>
            <a:ext cx="2553716" cy="53560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 name="Выгнутая вправо стрелка 5"/>
          <p:cNvSpPr/>
          <p:nvPr/>
        </p:nvSpPr>
        <p:spPr>
          <a:xfrm rot="20148382">
            <a:off x="9079489" y="3832228"/>
            <a:ext cx="546403" cy="136992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xmlns="" val="304479317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0532" y="169799"/>
            <a:ext cx="8612138" cy="344710"/>
          </a:xfrm>
          <a:prstGeom prst="rect">
            <a:avLst/>
          </a:prstGeom>
        </p:spPr>
        <p:txBody>
          <a:bodyPr vert="horz" wrap="square" lIns="0" tIns="0" rIns="0" bIns="0" rtlCol="0">
            <a:spAutoFit/>
          </a:bodyPr>
          <a:lstStyle/>
          <a:p>
            <a:pPr marL="302575" indent="-302575" algn="ctr"/>
            <a:r>
              <a:rPr lang="ru-RU" sz="3200" kern="12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libri"/>
                <a:cs typeface="+mj-cs"/>
              </a:rPr>
              <a:t>ИСПРАВЛЕНИЕ ОШИБОК отчетного </a:t>
            </a:r>
            <a:r>
              <a:rPr lang="ru-RU" sz="3200" kern="120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libri"/>
                <a:cs typeface="+mj-cs"/>
              </a:rPr>
              <a:t>периода</a:t>
            </a:r>
            <a:endParaRPr lang="ru-RU" sz="24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61165" y="4834024"/>
            <a:ext cx="2189106" cy="1323439"/>
          </a:xfrm>
          <a:prstGeom prst="rect">
            <a:avLst/>
          </a:prstGeom>
        </p:spPr>
        <p:txBody>
          <a:bodyPr wrap="square">
            <a:spAutoFit/>
          </a:bodyPr>
          <a:lstStyle/>
          <a:p>
            <a:pPr indent="342900" algn="ctr"/>
            <a:r>
              <a:rPr lang="ru-RU" sz="2000" b="1" dirty="0" smtClean="0">
                <a:solidFill>
                  <a:prstClr val="black"/>
                </a:solidFill>
                <a:latin typeface="Times New Roman" panose="02020603050405020304" pitchFamily="18" charset="0"/>
                <a:cs typeface="Times New Roman" panose="02020603050405020304" pitchFamily="18" charset="0"/>
              </a:rPr>
              <a:t>Предельная дата  представления отчетности</a:t>
            </a:r>
            <a:endParaRPr lang="ru-RU" sz="2000" b="1" dirty="0">
              <a:solidFill>
                <a:prstClr val="black"/>
              </a:solidFill>
              <a:latin typeface="Times New Roman" panose="02020603050405020304" pitchFamily="18" charset="0"/>
              <a:ea typeface="Times New Roman" panose="02020603050405020304" pitchFamily="18" charset="0"/>
            </a:endParaRPr>
          </a:p>
        </p:txBody>
      </p:sp>
      <p:sp>
        <p:nvSpPr>
          <p:cNvPr id="3" name="Номер слайда 2"/>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63</a:t>
            </a:fld>
            <a:endParaRPr lang="ru-RU" spc="-4" dirty="0">
              <a:latin typeface="Arial"/>
              <a:cs typeface="Arial"/>
            </a:endParaRPr>
          </a:p>
        </p:txBody>
      </p:sp>
      <p:grpSp>
        <p:nvGrpSpPr>
          <p:cNvPr id="4" name="Группа 11">
            <a:extLst>
              <a:ext uri="{FF2B5EF4-FFF2-40B4-BE49-F238E27FC236}">
                <a16:creationId xmlns="" xmlns:a16="http://schemas.microsoft.com/office/drawing/2014/main" id="{FB54CEDD-D23B-4DA3-AC26-6025B440CABF}"/>
              </a:ext>
            </a:extLst>
          </p:cNvPr>
          <p:cNvGrpSpPr/>
          <p:nvPr/>
        </p:nvGrpSpPr>
        <p:grpSpPr>
          <a:xfrm>
            <a:off x="631410" y="3568531"/>
            <a:ext cx="8721261" cy="2424536"/>
            <a:chOff x="609600" y="3354081"/>
            <a:chExt cx="8050395" cy="2424536"/>
          </a:xfrm>
        </p:grpSpPr>
        <p:sp>
          <p:nvSpPr>
            <p:cNvPr id="13" name="Стрелка: пятиугольник 5">
              <a:extLst>
                <a:ext uri="{FF2B5EF4-FFF2-40B4-BE49-F238E27FC236}">
                  <a16:creationId xmlns="" xmlns:a16="http://schemas.microsoft.com/office/drawing/2014/main" id="{09973AD9-F0B8-4C97-8B85-70D96A482DCB}"/>
                </a:ext>
              </a:extLst>
            </p:cNvPr>
            <p:cNvSpPr/>
            <p:nvPr/>
          </p:nvSpPr>
          <p:spPr>
            <a:xfrm>
              <a:off x="609600" y="3354081"/>
              <a:ext cx="8050395" cy="271145"/>
            </a:xfrm>
            <a:prstGeom prst="homePlate">
              <a:avLst/>
            </a:prstGeom>
            <a:solidFill>
              <a:srgbClr val="00B050"/>
            </a:soli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457200">
                <a:defRPr/>
              </a:pPr>
              <a:endParaRPr lang="ru-RU" kern="0" smtClean="0">
                <a:solidFill>
                  <a:prstClr val="white"/>
                </a:solidFill>
              </a:endParaRPr>
            </a:p>
          </p:txBody>
        </p:sp>
        <p:sp>
          <p:nvSpPr>
            <p:cNvPr id="14" name="Равнобедренный треугольник 13">
              <a:extLst>
                <a:ext uri="{FF2B5EF4-FFF2-40B4-BE49-F238E27FC236}">
                  <a16:creationId xmlns="" xmlns:a16="http://schemas.microsoft.com/office/drawing/2014/main" id="{175D113F-EE64-4D8A-BF1A-0011F1F33951}"/>
                </a:ext>
              </a:extLst>
            </p:cNvPr>
            <p:cNvSpPr/>
            <p:nvPr/>
          </p:nvSpPr>
          <p:spPr>
            <a:xfrm>
              <a:off x="7662936" y="3757201"/>
              <a:ext cx="543200" cy="770298"/>
            </a:xfrm>
            <a:prstGeom prst="triangle">
              <a:avLst/>
            </a:prstGeom>
            <a:solidFill>
              <a:srgbClr val="FFC00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457200">
                <a:defRPr/>
              </a:pPr>
              <a:endParaRPr lang="ru-RU" kern="0" smtClean="0">
                <a:solidFill>
                  <a:prstClr val="white"/>
                </a:solidFill>
              </a:endParaRPr>
            </a:p>
          </p:txBody>
        </p:sp>
        <p:sp>
          <p:nvSpPr>
            <p:cNvPr id="16" name="Равнобедренный треугольник 15">
              <a:extLst>
                <a:ext uri="{FF2B5EF4-FFF2-40B4-BE49-F238E27FC236}">
                  <a16:creationId xmlns="" xmlns:a16="http://schemas.microsoft.com/office/drawing/2014/main" id="{29812E6A-B9F0-4842-BBA4-EA6027937040}"/>
                </a:ext>
              </a:extLst>
            </p:cNvPr>
            <p:cNvSpPr/>
            <p:nvPr/>
          </p:nvSpPr>
          <p:spPr>
            <a:xfrm>
              <a:off x="3869281" y="3776131"/>
              <a:ext cx="484909" cy="831272"/>
            </a:xfrm>
            <a:prstGeom prst="triangle">
              <a:avLst/>
            </a:prstGeom>
            <a:solidFill>
              <a:schemeClr val="tx2">
                <a:lumMod val="60000"/>
                <a:lumOff val="40000"/>
              </a:scheme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457200">
                <a:defRPr/>
              </a:pPr>
              <a:endParaRPr lang="ru-RU" kern="0" smtClean="0">
                <a:solidFill>
                  <a:prstClr val="white"/>
                </a:solidFill>
              </a:endParaRPr>
            </a:p>
          </p:txBody>
        </p:sp>
        <p:sp>
          <p:nvSpPr>
            <p:cNvPr id="20" name="TextBox 19">
              <a:extLst>
                <a:ext uri="{FF2B5EF4-FFF2-40B4-BE49-F238E27FC236}">
                  <a16:creationId xmlns="" xmlns:a16="http://schemas.microsoft.com/office/drawing/2014/main" id="{394A70E8-B6C7-4AD5-836B-E4A746DC734A}"/>
                </a:ext>
              </a:extLst>
            </p:cNvPr>
            <p:cNvSpPr txBox="1"/>
            <p:nvPr/>
          </p:nvSpPr>
          <p:spPr>
            <a:xfrm>
              <a:off x="6986365" y="4578288"/>
              <a:ext cx="1673630" cy="1200329"/>
            </a:xfrm>
            <a:prstGeom prst="rect">
              <a:avLst/>
            </a:prstGeom>
            <a:noFill/>
          </p:spPr>
          <p:txBody>
            <a:bodyPr wrap="square" rtlCol="0">
              <a:spAutoFit/>
            </a:bodyPr>
            <a:lstStyle/>
            <a:p>
              <a:pPr algn="ctr" defTabSz="457200">
                <a:defRPr/>
              </a:pPr>
              <a:r>
                <a:rPr lang="ru-RU" b="1" kern="0" dirty="0" smtClean="0">
                  <a:solidFill>
                    <a:prstClr val="black"/>
                  </a:solidFill>
                  <a:latin typeface="Times New Roman" panose="02020603050405020304" pitchFamily="18" charset="0"/>
                  <a:cs typeface="Times New Roman" panose="02020603050405020304" pitchFamily="18" charset="0"/>
                </a:rPr>
                <a:t>Дата утверждения годовой отчетности</a:t>
              </a:r>
            </a:p>
          </p:txBody>
        </p:sp>
      </p:grpSp>
      <p:sp>
        <p:nvSpPr>
          <p:cNvPr id="15" name="TextBox 14"/>
          <p:cNvSpPr txBox="1"/>
          <p:nvPr/>
        </p:nvSpPr>
        <p:spPr>
          <a:xfrm>
            <a:off x="2846767" y="4980814"/>
            <a:ext cx="2880346" cy="705716"/>
          </a:xfrm>
          <a:prstGeom prst="rect">
            <a:avLst/>
          </a:prstGeom>
          <a:ln w="38100">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2000" b="1" dirty="0" smtClean="0">
                <a:solidFill>
                  <a:prstClr val="black"/>
                </a:solidFill>
                <a:latin typeface="Times New Roman" panose="02020603050405020304" pitchFamily="18" charset="0"/>
                <a:cs typeface="Times New Roman" panose="02020603050405020304" pitchFamily="18" charset="0"/>
              </a:rPr>
              <a:t>Дата </a:t>
            </a:r>
            <a:r>
              <a:rPr lang="ru-RU" sz="2000" b="1" dirty="0">
                <a:solidFill>
                  <a:prstClr val="black"/>
                </a:solidFill>
                <a:latin typeface="Times New Roman" panose="02020603050405020304" pitchFamily="18" charset="0"/>
                <a:cs typeface="Times New Roman" panose="02020603050405020304" pitchFamily="18" charset="0"/>
              </a:rPr>
              <a:t>принятия  отчетности</a:t>
            </a:r>
            <a:endParaRPr lang="ru-RU" sz="2000" b="1" dirty="0">
              <a:solidFill>
                <a:srgbClr val="FF0000"/>
              </a:solidFill>
            </a:endParaRPr>
          </a:p>
        </p:txBody>
      </p:sp>
      <p:sp>
        <p:nvSpPr>
          <p:cNvPr id="32" name="Равнобедренный треугольник 31">
            <a:extLst>
              <a:ext uri="{FF2B5EF4-FFF2-40B4-BE49-F238E27FC236}">
                <a16:creationId xmlns="" xmlns:a16="http://schemas.microsoft.com/office/drawing/2014/main" id="{29812E6A-B9F0-4842-BBA4-EA6027937040}"/>
              </a:ext>
            </a:extLst>
          </p:cNvPr>
          <p:cNvSpPr/>
          <p:nvPr/>
        </p:nvSpPr>
        <p:spPr>
          <a:xfrm>
            <a:off x="922123" y="3983015"/>
            <a:ext cx="525318" cy="831272"/>
          </a:xfrm>
          <a:prstGeom prst="triangle">
            <a:avLst/>
          </a:prstGeom>
          <a:solidFill>
            <a:schemeClr val="bg1">
              <a:lumMod val="95000"/>
            </a:schemeClr>
          </a:solidFill>
          <a:ln w="38100" cap="flat" cmpd="sng" algn="ctr">
            <a:solidFill>
              <a:srgbClr val="C00000"/>
            </a:solidFill>
            <a:prstDash val="solid"/>
          </a:ln>
          <a:effectLst>
            <a:outerShdw blurRad="40000" dist="23000" dir="5400000" rotWithShape="0">
              <a:srgbClr val="000000">
                <a:alpha val="35000"/>
              </a:srgbClr>
            </a:outerShdw>
          </a:effectLst>
        </p:spPr>
        <p:txBody>
          <a:bodyPr rtlCol="0" anchor="ctr"/>
          <a:lstStyle/>
          <a:p>
            <a:pPr algn="ctr" defTabSz="457200">
              <a:defRPr/>
            </a:pPr>
            <a:endParaRPr lang="ru-RU" kern="0" smtClean="0">
              <a:solidFill>
                <a:prstClr val="white"/>
              </a:solidFill>
            </a:endParaRPr>
          </a:p>
        </p:txBody>
      </p:sp>
      <p:sp>
        <p:nvSpPr>
          <p:cNvPr id="22" name="TextBox 21"/>
          <p:cNvSpPr txBox="1"/>
          <p:nvPr/>
        </p:nvSpPr>
        <p:spPr>
          <a:xfrm>
            <a:off x="77547" y="987815"/>
            <a:ext cx="9711991" cy="461665"/>
          </a:xfrm>
          <a:prstGeom prst="rect">
            <a:avLst/>
          </a:prstGeom>
          <a:ln w="38100">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457200" lvl="0" indent="-457200" algn="ctr">
              <a:spcBef>
                <a:spcPct val="20000"/>
              </a:spcBef>
              <a:buFont typeface="Wingdings" panose="05000000000000000000" pitchFamily="2" charset="2"/>
              <a:buChar char="Ø"/>
              <a:defRPr/>
            </a:pPr>
            <a:r>
              <a:rPr lang="ru-RU" sz="2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по </a:t>
            </a:r>
            <a:r>
              <a:rPr lang="ru-RU"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решению уполномоченного </a:t>
            </a:r>
            <a:r>
              <a:rPr lang="ru-RU" sz="2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органа по результатам</a:t>
            </a:r>
            <a:endParaRPr lang="ru-RU"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endParaRPr>
          </a:p>
        </p:txBody>
      </p:sp>
      <p:cxnSp>
        <p:nvCxnSpPr>
          <p:cNvPr id="28" name="Прямая соединительная линия 27"/>
          <p:cNvCxnSpPr/>
          <p:nvPr/>
        </p:nvCxnSpPr>
        <p:spPr>
          <a:xfrm>
            <a:off x="4405048" y="1561824"/>
            <a:ext cx="1789" cy="316304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flipH="1">
            <a:off x="1184782" y="1608443"/>
            <a:ext cx="10789" cy="2932692"/>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4" name="Прямая соединительная линия 23"/>
          <p:cNvCxnSpPr>
            <a:endCxn id="14" idx="3"/>
          </p:cNvCxnSpPr>
          <p:nvPr/>
        </p:nvCxnSpPr>
        <p:spPr>
          <a:xfrm flipH="1">
            <a:off x="8566757" y="1546187"/>
            <a:ext cx="41701" cy="3195763"/>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5" name="Прямая соединительная линия 24"/>
          <p:cNvCxnSpPr/>
          <p:nvPr/>
        </p:nvCxnSpPr>
        <p:spPr>
          <a:xfrm flipH="1">
            <a:off x="1184781" y="1536429"/>
            <a:ext cx="7423676" cy="1"/>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9" name="Прямоугольник 8"/>
          <p:cNvSpPr/>
          <p:nvPr/>
        </p:nvSpPr>
        <p:spPr>
          <a:xfrm>
            <a:off x="1255375" y="2035988"/>
            <a:ext cx="2774651" cy="954107"/>
          </a:xfrm>
          <a:prstGeom prst="rect">
            <a:avLst/>
          </a:prstGeom>
        </p:spPr>
        <p:txBody>
          <a:bodyPr wrap="square">
            <a:spAutoFit/>
          </a:bodyPr>
          <a:lstStyle/>
          <a:p>
            <a:r>
              <a:rPr lang="ru-RU" sz="2800" b="1" dirty="0">
                <a:solidFill>
                  <a:srgbClr val="FF0000"/>
                </a:solidFill>
                <a:latin typeface="Times New Roman" panose="02020603050405020304" pitchFamily="18" charset="0"/>
                <a:cs typeface="Times New Roman" panose="02020603050405020304" pitchFamily="18" charset="0"/>
              </a:rPr>
              <a:t>камеральной проверки </a:t>
            </a:r>
            <a:endParaRPr lang="ru-RU" dirty="0"/>
          </a:p>
        </p:txBody>
      </p:sp>
      <p:sp>
        <p:nvSpPr>
          <p:cNvPr id="31" name="Дуга 30"/>
          <p:cNvSpPr/>
          <p:nvPr/>
        </p:nvSpPr>
        <p:spPr>
          <a:xfrm>
            <a:off x="1031747" y="3246903"/>
            <a:ext cx="3474427" cy="914400"/>
          </a:xfrm>
          <a:prstGeom prst="arc">
            <a:avLst>
              <a:gd name="adj1" fmla="val 11393025"/>
              <a:gd name="adj2" fmla="val 21117008"/>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ru-RU"/>
          </a:p>
        </p:txBody>
      </p:sp>
      <p:sp>
        <p:nvSpPr>
          <p:cNvPr id="33" name="Прямоугольник 32"/>
          <p:cNvSpPr/>
          <p:nvPr/>
        </p:nvSpPr>
        <p:spPr>
          <a:xfrm>
            <a:off x="4506178" y="1659007"/>
            <a:ext cx="3835445" cy="1938992"/>
          </a:xfrm>
          <a:prstGeom prst="rect">
            <a:avLst/>
          </a:prstGeom>
        </p:spPr>
        <p:txBody>
          <a:bodyPr wrap="square">
            <a:spAutoFit/>
          </a:bodyPr>
          <a:lstStyle/>
          <a:p>
            <a:pPr algn="ctr"/>
            <a:r>
              <a:rPr lang="ru-RU" sz="2400" b="1" dirty="0">
                <a:solidFill>
                  <a:srgbClr val="FF0000"/>
                </a:solidFill>
                <a:latin typeface="Times New Roman" panose="02020603050405020304" pitchFamily="18" charset="0"/>
                <a:cs typeface="Times New Roman" panose="02020603050405020304" pitchFamily="18" charset="0"/>
              </a:rPr>
              <a:t>внутреннего </a:t>
            </a:r>
            <a:r>
              <a:rPr lang="ru-RU" sz="2400" b="1" dirty="0" smtClean="0">
                <a:solidFill>
                  <a:srgbClr val="FF0000"/>
                </a:solidFill>
                <a:latin typeface="Times New Roman" panose="02020603050405020304" pitchFamily="18" charset="0"/>
                <a:cs typeface="Times New Roman" panose="02020603050405020304" pitchFamily="18" charset="0"/>
              </a:rPr>
              <a:t>ФК, </a:t>
            </a:r>
            <a:r>
              <a:rPr lang="ru-RU" sz="2400" b="1" dirty="0">
                <a:solidFill>
                  <a:srgbClr val="FF0000"/>
                </a:solidFill>
                <a:latin typeface="Times New Roman" panose="02020603050405020304" pitchFamily="18" charset="0"/>
                <a:cs typeface="Times New Roman" panose="02020603050405020304" pitchFamily="18" charset="0"/>
              </a:rPr>
              <a:t>внешнего </a:t>
            </a:r>
            <a:r>
              <a:rPr lang="ru-RU" sz="2400" b="1" dirty="0" smtClean="0">
                <a:solidFill>
                  <a:srgbClr val="FF0000"/>
                </a:solidFill>
                <a:latin typeface="Times New Roman" panose="02020603050405020304" pitchFamily="18" charset="0"/>
                <a:cs typeface="Times New Roman" panose="02020603050405020304" pitchFamily="18" charset="0"/>
              </a:rPr>
              <a:t>ФК, </a:t>
            </a:r>
            <a:r>
              <a:rPr lang="ru-RU" sz="2400" b="1" dirty="0">
                <a:solidFill>
                  <a:srgbClr val="FF0000"/>
                </a:solidFill>
                <a:latin typeface="Times New Roman" panose="02020603050405020304" pitchFamily="18" charset="0"/>
                <a:cs typeface="Times New Roman" panose="02020603050405020304" pitchFamily="18" charset="0"/>
              </a:rPr>
              <a:t>а также внутреннего контроля или внутреннего финансового аудита </a:t>
            </a:r>
            <a:endParaRPr lang="ru-RU" sz="2400" dirty="0"/>
          </a:p>
        </p:txBody>
      </p:sp>
      <p:sp>
        <p:nvSpPr>
          <p:cNvPr id="43" name="Дуга 42"/>
          <p:cNvSpPr/>
          <p:nvPr/>
        </p:nvSpPr>
        <p:spPr>
          <a:xfrm rot="10800000">
            <a:off x="4506175" y="3417444"/>
            <a:ext cx="4047560" cy="914400"/>
          </a:xfrm>
          <a:prstGeom prst="arc">
            <a:avLst>
              <a:gd name="adj1" fmla="val 10949081"/>
              <a:gd name="adj2" fmla="val 21457461"/>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ru-RU"/>
          </a:p>
        </p:txBody>
      </p:sp>
    </p:spTree>
    <p:extLst>
      <p:ext uri="{BB962C8B-B14F-4D97-AF65-F5344CB8AC3E}">
        <p14:creationId xmlns:p14="http://schemas.microsoft.com/office/powerpoint/2010/main" xmlns="" val="428015857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02" y="207422"/>
            <a:ext cx="8580197" cy="430887"/>
          </a:xfrm>
        </p:spPr>
        <p:txBody>
          <a:bodyPr/>
          <a:lstStyle/>
          <a:p>
            <a:pPr algn="ctr"/>
            <a:r>
              <a:rPr lang="ru-RU" sz="2800" dirty="0" smtClean="0">
                <a:solidFill>
                  <a:srgbClr val="000000"/>
                </a:solidFill>
                <a:latin typeface="Times New Roman" panose="02020603050405020304" pitchFamily="18" charset="0"/>
                <a:ea typeface="Times New Roman" panose="02020603050405020304" pitchFamily="18" charset="0"/>
              </a:rPr>
              <a:t>Дата </a:t>
            </a:r>
            <a:r>
              <a:rPr lang="ru-RU" sz="2800" dirty="0">
                <a:solidFill>
                  <a:srgbClr val="000000"/>
                </a:solidFill>
                <a:latin typeface="Times New Roman" panose="02020603050405020304" pitchFamily="18" charset="0"/>
                <a:ea typeface="Times New Roman" panose="02020603050405020304" pitchFamily="18" charset="0"/>
              </a:rPr>
              <a:t>принятия </a:t>
            </a:r>
            <a:r>
              <a:rPr lang="ru-RU" sz="2800" dirty="0" smtClean="0">
                <a:solidFill>
                  <a:srgbClr val="000000"/>
                </a:solidFill>
                <a:latin typeface="Times New Roman" panose="02020603050405020304" pitchFamily="18" charset="0"/>
                <a:ea typeface="Times New Roman" panose="02020603050405020304" pitchFamily="18" charset="0"/>
              </a:rPr>
              <a:t>и </a:t>
            </a:r>
            <a:r>
              <a:rPr lang="ru-RU" sz="2800" dirty="0">
                <a:solidFill>
                  <a:srgbClr val="000000"/>
                </a:solidFill>
                <a:latin typeface="Times New Roman" panose="02020603050405020304" pitchFamily="18" charset="0"/>
                <a:ea typeface="Times New Roman" panose="02020603050405020304" pitchFamily="18" charset="0"/>
              </a:rPr>
              <a:t>утверждения</a:t>
            </a:r>
            <a:endParaRPr lang="ru-RU" dirty="0"/>
          </a:p>
        </p:txBody>
      </p:sp>
      <p:sp>
        <p:nvSpPr>
          <p:cNvPr id="3" name="Текст 2"/>
          <p:cNvSpPr>
            <a:spLocks noGrp="1"/>
          </p:cNvSpPr>
          <p:nvPr>
            <p:ph type="body" idx="1"/>
          </p:nvPr>
        </p:nvSpPr>
        <p:spPr>
          <a:xfrm>
            <a:off x="234366" y="1172023"/>
            <a:ext cx="9437266" cy="5170646"/>
          </a:xfrm>
        </p:spPr>
        <p:txBody>
          <a:bodyPr/>
          <a:lstStyle/>
          <a:p>
            <a:pPr marL="12700" indent="444500" algn="just">
              <a:spcAft>
                <a:spcPts val="0"/>
              </a:spcAft>
            </a:pPr>
            <a:r>
              <a:rPr lang="ru-RU" sz="2800" dirty="0" smtClean="0">
                <a:solidFill>
                  <a:srgbClr val="000000"/>
                </a:solidFill>
                <a:latin typeface="Times New Roman" panose="02020603050405020304" pitchFamily="18" charset="0"/>
                <a:ea typeface="Times New Roman" panose="02020603050405020304" pitchFamily="18" charset="0"/>
              </a:rPr>
              <a:t>Дата принятия отчетности </a:t>
            </a:r>
            <a:r>
              <a:rPr lang="ru-RU" sz="2800" dirty="0">
                <a:solidFill>
                  <a:srgbClr val="000000"/>
                </a:solidFill>
                <a:latin typeface="Times New Roman" panose="02020603050405020304" pitchFamily="18" charset="0"/>
                <a:ea typeface="Times New Roman" panose="02020603050405020304" pitchFamily="18" charset="0"/>
              </a:rPr>
              <a:t>уполномоченным органом </a:t>
            </a:r>
            <a:r>
              <a:rPr lang="ru-RU" sz="2800" dirty="0" smtClean="0">
                <a:solidFill>
                  <a:srgbClr val="000000"/>
                </a:solidFill>
                <a:latin typeface="Times New Roman" panose="02020603050405020304" pitchFamily="18" charset="0"/>
                <a:ea typeface="Times New Roman" panose="02020603050405020304" pitchFamily="18" charset="0"/>
              </a:rPr>
              <a:t>- </a:t>
            </a:r>
            <a:r>
              <a:rPr lang="ru-RU" sz="2800" dirty="0" smtClean="0">
                <a:solidFill>
                  <a:srgbClr val="FF0000"/>
                </a:solidFill>
                <a:latin typeface="Times New Roman" panose="02020603050405020304" pitchFamily="18" charset="0"/>
                <a:ea typeface="Times New Roman" panose="02020603050405020304" pitchFamily="18" charset="0"/>
              </a:rPr>
              <a:t>дата </a:t>
            </a:r>
            <a:r>
              <a:rPr lang="ru-RU" sz="2800" dirty="0">
                <a:solidFill>
                  <a:srgbClr val="FF0000"/>
                </a:solidFill>
                <a:latin typeface="Times New Roman" panose="02020603050405020304" pitchFamily="18" charset="0"/>
                <a:ea typeface="Times New Roman" panose="02020603050405020304" pitchFamily="18" charset="0"/>
              </a:rPr>
              <a:t>проставления им отметки </a:t>
            </a:r>
            <a:r>
              <a:rPr lang="ru-RU" sz="2800" dirty="0">
                <a:solidFill>
                  <a:srgbClr val="000000"/>
                </a:solidFill>
                <a:latin typeface="Times New Roman" panose="02020603050405020304" pitchFamily="18" charset="0"/>
                <a:ea typeface="Times New Roman" panose="02020603050405020304" pitchFamily="18" charset="0"/>
              </a:rPr>
              <a:t>(направления уведомления) о принятии </a:t>
            </a:r>
            <a:r>
              <a:rPr lang="ru-RU" sz="2800" dirty="0" smtClean="0">
                <a:solidFill>
                  <a:srgbClr val="000000"/>
                </a:solidFill>
                <a:latin typeface="Times New Roman" panose="02020603050405020304" pitchFamily="18" charset="0"/>
                <a:ea typeface="Times New Roman" panose="02020603050405020304" pitchFamily="18" charset="0"/>
              </a:rPr>
              <a:t>отчетности </a:t>
            </a:r>
            <a:r>
              <a:rPr lang="ru-RU" sz="2800" dirty="0">
                <a:solidFill>
                  <a:srgbClr val="000000"/>
                </a:solidFill>
                <a:latin typeface="Times New Roman" panose="02020603050405020304" pitchFamily="18" charset="0"/>
                <a:ea typeface="Times New Roman" panose="02020603050405020304" pitchFamily="18" charset="0"/>
              </a:rPr>
              <a:t>по результатам проведения камеральной проверки бухгалтерской (финансовой) </a:t>
            </a:r>
            <a:r>
              <a:rPr lang="ru-RU" sz="2800" dirty="0" smtClean="0">
                <a:solidFill>
                  <a:srgbClr val="000000"/>
                </a:solidFill>
                <a:latin typeface="Times New Roman" panose="02020603050405020304" pitchFamily="18" charset="0"/>
                <a:ea typeface="Times New Roman" panose="02020603050405020304" pitchFamily="18" charset="0"/>
              </a:rPr>
              <a:t>отчетности</a:t>
            </a:r>
            <a:endParaRPr lang="ru-RU" sz="2800" dirty="0">
              <a:latin typeface="Times New Roman" panose="02020603050405020304" pitchFamily="18" charset="0"/>
              <a:ea typeface="Times New Roman" panose="02020603050405020304" pitchFamily="18" charset="0"/>
            </a:endParaRPr>
          </a:p>
          <a:p>
            <a:pPr marL="12700" marR="12700" indent="444500" algn="just">
              <a:spcAft>
                <a:spcPts val="0"/>
              </a:spcAft>
            </a:pPr>
            <a:r>
              <a:rPr lang="ru-RU" sz="2800" dirty="0" smtClean="0">
                <a:solidFill>
                  <a:srgbClr val="000000"/>
                </a:solidFill>
                <a:latin typeface="Times New Roman" panose="02020603050405020304" pitchFamily="18" charset="0"/>
                <a:ea typeface="Times New Roman" panose="02020603050405020304" pitchFamily="18" charset="0"/>
              </a:rPr>
              <a:t>Дата утверждения – </a:t>
            </a:r>
            <a:r>
              <a:rPr lang="ru-RU" sz="2800" dirty="0" smtClean="0">
                <a:solidFill>
                  <a:srgbClr val="FF0000"/>
                </a:solidFill>
                <a:latin typeface="Times New Roman" panose="02020603050405020304" pitchFamily="18" charset="0"/>
                <a:ea typeface="Times New Roman" panose="02020603050405020304" pitchFamily="18" charset="0"/>
              </a:rPr>
              <a:t>утверждение отчета </a:t>
            </a:r>
            <a:r>
              <a:rPr lang="ru-RU" sz="2800" dirty="0">
                <a:solidFill>
                  <a:srgbClr val="FF0000"/>
                </a:solidFill>
                <a:latin typeface="Times New Roman" panose="02020603050405020304" pitchFamily="18" charset="0"/>
                <a:ea typeface="Times New Roman" panose="02020603050405020304" pitchFamily="18" charset="0"/>
              </a:rPr>
              <a:t>об исполнении бюджета </a:t>
            </a:r>
            <a:r>
              <a:rPr lang="ru-RU" sz="2800" dirty="0">
                <a:solidFill>
                  <a:srgbClr val="000000"/>
                </a:solidFill>
                <a:latin typeface="Times New Roman" panose="02020603050405020304" pitchFamily="18" charset="0"/>
                <a:ea typeface="Times New Roman" panose="02020603050405020304" pitchFamily="18" charset="0"/>
              </a:rPr>
              <a:t>соответствующего публично-правового образования или </a:t>
            </a:r>
            <a:r>
              <a:rPr lang="ru-RU" sz="2800" dirty="0">
                <a:latin typeface="Times New Roman" panose="02020603050405020304" pitchFamily="18" charset="0"/>
                <a:ea typeface="Times New Roman" panose="02020603050405020304" pitchFamily="18" charset="0"/>
              </a:rPr>
              <a:t>дата утверждения </a:t>
            </a:r>
            <a:r>
              <a:rPr lang="ru-RU" sz="2800" dirty="0">
                <a:solidFill>
                  <a:srgbClr val="000000"/>
                </a:solidFill>
                <a:latin typeface="Times New Roman" panose="02020603050405020304" pitchFamily="18" charset="0"/>
                <a:ea typeface="Times New Roman" panose="02020603050405020304" pitchFamily="18" charset="0"/>
              </a:rPr>
              <a:t>бухгалтерской (финансовой) отчетности в соответствии с бюджетным законодательством Российской Федерации.</a:t>
            </a:r>
            <a:endParaRPr lang="ru-RU" sz="2800" dirty="0">
              <a:latin typeface="Times New Roman" panose="02020603050405020304" pitchFamily="18" charset="0"/>
              <a:ea typeface="Times New Roman" panose="02020603050405020304" pitchFamily="18" charset="0"/>
            </a:endParaRPr>
          </a:p>
          <a:p>
            <a:endParaRPr lang="ru-RU" sz="2800" dirty="0"/>
          </a:p>
        </p:txBody>
      </p:sp>
      <p:sp>
        <p:nvSpPr>
          <p:cNvPr id="4" name="Номер слайда 3"/>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64</a:t>
            </a:fld>
            <a:endParaRPr lang="ru-RU" spc="-4" dirty="0">
              <a:latin typeface="Arial"/>
              <a:cs typeface="Arial"/>
            </a:endParaRPr>
          </a:p>
        </p:txBody>
      </p:sp>
    </p:spTree>
    <p:extLst>
      <p:ext uri="{BB962C8B-B14F-4D97-AF65-F5344CB8AC3E}">
        <p14:creationId xmlns:p14="http://schemas.microsoft.com/office/powerpoint/2010/main" xmlns="" val="340263776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8588" y="524530"/>
            <a:ext cx="8546742" cy="304250"/>
          </a:xfrm>
          <a:prstGeom prst="rect">
            <a:avLst/>
          </a:prstGeom>
        </p:spPr>
        <p:txBody>
          <a:bodyPr vert="horz" wrap="square" lIns="0" tIns="0" rIns="0" bIns="0" rtlCol="0">
            <a:spAutoFit/>
          </a:bodyPr>
          <a:lstStyle/>
          <a:p>
            <a:pPr marL="302575" indent="-302575"/>
            <a:r>
              <a:rPr lang="ru-RU" sz="2824" dirty="0">
                <a:latin typeface="Times New Roman" panose="02020603050405020304" pitchFamily="18" charset="0"/>
                <a:cs typeface="Times New Roman" panose="02020603050405020304" pitchFamily="18" charset="0"/>
              </a:rPr>
              <a:t>Камеральная проверка отчетности </a:t>
            </a:r>
          </a:p>
        </p:txBody>
      </p:sp>
      <p:sp>
        <p:nvSpPr>
          <p:cNvPr id="3" name="object 3"/>
          <p:cNvSpPr txBox="1"/>
          <p:nvPr/>
        </p:nvSpPr>
        <p:spPr>
          <a:xfrm>
            <a:off x="734122" y="1259799"/>
            <a:ext cx="8130568" cy="1099725"/>
          </a:xfrm>
          <a:prstGeom prst="rect">
            <a:avLst/>
          </a:prstGeom>
        </p:spPr>
        <p:txBody>
          <a:bodyPr vert="horz" wrap="square" lIns="0" tIns="0" rIns="0" bIns="0" rtlCol="0">
            <a:spAutoFit/>
          </a:bodyPr>
          <a:lstStyle/>
          <a:p>
            <a:pPr marL="11206" marR="4483" algn="ctr" defTabSz="806867">
              <a:lnSpc>
                <a:spcPct val="150000"/>
              </a:lnSpc>
              <a:buClr>
                <a:srgbClr val="096234"/>
              </a:buClr>
              <a:tabLst>
                <a:tab pos="212923" algn="l"/>
              </a:tabLst>
            </a:pPr>
            <a:endParaRPr lang="ru-RU" sz="1588" b="1" dirty="0">
              <a:solidFill>
                <a:prstClr val="black"/>
              </a:solidFill>
              <a:latin typeface="Times New Roman"/>
              <a:cs typeface="Times New Roman"/>
            </a:endParaRPr>
          </a:p>
          <a:p>
            <a:pPr marL="11206" marR="4483" algn="ctr" defTabSz="806867">
              <a:lnSpc>
                <a:spcPct val="150000"/>
              </a:lnSpc>
              <a:buClr>
                <a:srgbClr val="096234"/>
              </a:buClr>
              <a:tabLst>
                <a:tab pos="212923" algn="l"/>
              </a:tabLst>
            </a:pPr>
            <a:endParaRPr lang="ru-RU" sz="1588" b="1" dirty="0">
              <a:solidFill>
                <a:prstClr val="black"/>
              </a:solidFill>
              <a:latin typeface="Times New Roman"/>
              <a:cs typeface="Times New Roman"/>
            </a:endParaRPr>
          </a:p>
          <a:p>
            <a:pPr marL="11206" marR="4483" defTabSz="806867">
              <a:lnSpc>
                <a:spcPct val="150000"/>
              </a:lnSpc>
              <a:buClr>
                <a:srgbClr val="096234"/>
              </a:buClr>
              <a:tabLst>
                <a:tab pos="212923" algn="l"/>
              </a:tabLst>
            </a:pPr>
            <a:r>
              <a:rPr lang="en-US" sz="1588" b="1" dirty="0">
                <a:solidFill>
                  <a:prstClr val="black"/>
                </a:solidFill>
                <a:latin typeface="Times New Roman"/>
                <a:cs typeface="Times New Roman"/>
              </a:rPr>
              <a:t>		</a:t>
            </a:r>
          </a:p>
        </p:txBody>
      </p:sp>
      <p:sp>
        <p:nvSpPr>
          <p:cNvPr id="4" name="TextBox 3"/>
          <p:cNvSpPr txBox="1"/>
          <p:nvPr/>
        </p:nvSpPr>
        <p:spPr>
          <a:xfrm>
            <a:off x="785887" y="1203044"/>
            <a:ext cx="8357123" cy="4655121"/>
          </a:xfrm>
          <a:prstGeom prst="rect">
            <a:avLst/>
          </a:prstGeom>
          <a:noFill/>
        </p:spPr>
        <p:txBody>
          <a:bodyPr wrap="square" rtlCol="0">
            <a:spAutoFit/>
          </a:bodyPr>
          <a:lstStyle/>
          <a:p>
            <a:pPr algn="just" defTabSz="806867"/>
            <a:r>
              <a:rPr lang="ru-RU" sz="2471" b="1" dirty="0">
                <a:solidFill>
                  <a:prstClr val="black"/>
                </a:solidFill>
                <a:latin typeface="Times New Roman" panose="02020603050405020304" pitchFamily="18" charset="0"/>
                <a:cs typeface="Times New Roman" panose="02020603050405020304" pitchFamily="18" charset="0"/>
              </a:rPr>
              <a:t>Камеральная проверка отчетности </a:t>
            </a:r>
            <a:r>
              <a:rPr lang="ru-RU" sz="2471" dirty="0">
                <a:solidFill>
                  <a:prstClr val="black"/>
                </a:solidFill>
                <a:latin typeface="Times New Roman" panose="02020603050405020304" pitchFamily="18" charset="0"/>
                <a:cs typeface="Times New Roman" panose="02020603050405020304" pitchFamily="18" charset="0"/>
              </a:rPr>
              <a:t>- проверка отчетности на соответствие установленным требованиям к ее составлению и представлению путем выверки показателей представленной отчетности по установленным контрольным соотношениям </a:t>
            </a:r>
          </a:p>
          <a:p>
            <a:pPr algn="just" defTabSz="806867"/>
            <a:endParaRPr lang="ru-RU" sz="2471" b="1" dirty="0">
              <a:solidFill>
                <a:prstClr val="black"/>
              </a:solidFill>
              <a:latin typeface="Times New Roman" panose="02020603050405020304" pitchFamily="18" charset="0"/>
              <a:cs typeface="Times New Roman" panose="02020603050405020304" pitchFamily="18" charset="0"/>
            </a:endParaRPr>
          </a:p>
          <a:p>
            <a:pPr algn="just" defTabSz="806867"/>
            <a:r>
              <a:rPr lang="ru-RU" sz="2471" dirty="0">
                <a:solidFill>
                  <a:prstClr val="black"/>
                </a:solidFill>
                <a:latin typeface="Times New Roman" panose="02020603050405020304" pitchFamily="18" charset="0"/>
                <a:cs typeface="Times New Roman" panose="02020603050405020304" pitchFamily="18" charset="0"/>
              </a:rPr>
              <a:t>Данные отчетности, подвергнутой камеральной проверке – это основа  </a:t>
            </a:r>
            <a:r>
              <a:rPr lang="ru-RU" sz="2471" b="1" dirty="0">
                <a:solidFill>
                  <a:prstClr val="black"/>
                </a:solidFill>
                <a:latin typeface="Times New Roman" panose="02020603050405020304" pitchFamily="18" charset="0"/>
                <a:cs typeface="Times New Roman" panose="02020603050405020304" pitchFamily="18" charset="0"/>
              </a:rPr>
              <a:t>формирования консолидированной отчетности </a:t>
            </a:r>
            <a:endParaRPr lang="ru-RU" sz="2471" dirty="0">
              <a:solidFill>
                <a:prstClr val="black"/>
              </a:solidFill>
              <a:latin typeface="Times New Roman" panose="02020603050405020304" pitchFamily="18" charset="0"/>
              <a:cs typeface="Times New Roman" panose="02020603050405020304" pitchFamily="18" charset="0"/>
            </a:endParaRPr>
          </a:p>
          <a:p>
            <a:pPr algn="just" defTabSz="806867"/>
            <a:endParaRPr lang="ru-RU" sz="2471" dirty="0">
              <a:solidFill>
                <a:prstClr val="black"/>
              </a:solidFill>
              <a:latin typeface="Times New Roman" panose="02020603050405020304" pitchFamily="18" charset="0"/>
              <a:cs typeface="Times New Roman" panose="02020603050405020304" pitchFamily="18" charset="0"/>
            </a:endParaRPr>
          </a:p>
          <a:p>
            <a:pPr algn="just" defTabSz="806867"/>
            <a:endParaRPr lang="ru-RU" sz="2471" dirty="0">
              <a:solidFill>
                <a:prstClr val="black"/>
              </a:solidFill>
              <a:latin typeface="Times New Roman" panose="02020603050405020304" pitchFamily="18" charset="0"/>
              <a:cs typeface="Times New Roman" panose="02020603050405020304" pitchFamily="18" charset="0"/>
            </a:endParaRPr>
          </a:p>
          <a:p>
            <a:pPr algn="just" defTabSz="806867"/>
            <a:endParaRPr lang="ru-RU" sz="2471" dirty="0">
              <a:solidFill>
                <a:prstClr val="black"/>
              </a:solidFill>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65</a:t>
            </a:fld>
            <a:endParaRPr lang="ru-RU" spc="-4" dirty="0">
              <a:latin typeface="Arial"/>
              <a:cs typeface="Arial"/>
            </a:endParaRPr>
          </a:p>
        </p:txBody>
      </p:sp>
    </p:spTree>
    <p:extLst>
      <p:ext uri="{BB962C8B-B14F-4D97-AF65-F5344CB8AC3E}">
        <p14:creationId xmlns:p14="http://schemas.microsoft.com/office/powerpoint/2010/main" xmlns="" val="155908274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4059" y="605118"/>
            <a:ext cx="8546742" cy="1034129"/>
          </a:xfrm>
          <a:prstGeom prst="rect">
            <a:avLst/>
          </a:prstGeom>
        </p:spPr>
        <p:txBody>
          <a:bodyPr vert="horz" wrap="square" lIns="0" tIns="0" rIns="0" bIns="0" rtlCol="0">
            <a:spAutoFit/>
          </a:bodyPr>
          <a:lstStyle/>
          <a:p>
            <a:pPr marL="302575" indent="-302575"/>
            <a:r>
              <a:rPr lang="ru-RU" dirty="0" smtClean="0">
                <a:latin typeface="Times New Roman" panose="02020603050405020304" pitchFamily="18" charset="0"/>
                <a:cs typeface="Times New Roman" panose="02020603050405020304" pitchFamily="18" charset="0"/>
              </a:rPr>
              <a:t>Уведомление о результатах камеральной проверки  </a:t>
            </a:r>
            <a:endParaRPr lang="ru-RU" dirty="0">
              <a:latin typeface="Times New Roman" panose="02020603050405020304" pitchFamily="18" charset="0"/>
              <a:cs typeface="Times New Roman" panose="02020603050405020304" pitchFamily="18" charset="0"/>
            </a:endParaRPr>
          </a:p>
        </p:txBody>
      </p:sp>
      <p:sp>
        <p:nvSpPr>
          <p:cNvPr id="3" name="object 3"/>
          <p:cNvSpPr txBox="1"/>
          <p:nvPr/>
        </p:nvSpPr>
        <p:spPr>
          <a:xfrm>
            <a:off x="734122" y="1259799"/>
            <a:ext cx="8130568" cy="1099725"/>
          </a:xfrm>
          <a:prstGeom prst="rect">
            <a:avLst/>
          </a:prstGeom>
        </p:spPr>
        <p:txBody>
          <a:bodyPr vert="horz" wrap="square" lIns="0" tIns="0" rIns="0" bIns="0" rtlCol="0">
            <a:spAutoFit/>
          </a:bodyPr>
          <a:lstStyle/>
          <a:p>
            <a:pPr marL="11206" marR="4483" algn="ctr" defTabSz="806867">
              <a:lnSpc>
                <a:spcPct val="150000"/>
              </a:lnSpc>
              <a:buClr>
                <a:srgbClr val="096234"/>
              </a:buClr>
              <a:tabLst>
                <a:tab pos="212923" algn="l"/>
              </a:tabLst>
            </a:pPr>
            <a:endParaRPr lang="ru-RU" sz="1588" b="1" dirty="0">
              <a:solidFill>
                <a:prstClr val="black"/>
              </a:solidFill>
              <a:latin typeface="Times New Roman"/>
              <a:cs typeface="Times New Roman"/>
            </a:endParaRPr>
          </a:p>
          <a:p>
            <a:pPr marL="11206" marR="4483" algn="ctr" defTabSz="806867">
              <a:lnSpc>
                <a:spcPct val="150000"/>
              </a:lnSpc>
              <a:buClr>
                <a:srgbClr val="096234"/>
              </a:buClr>
              <a:tabLst>
                <a:tab pos="212923" algn="l"/>
              </a:tabLst>
            </a:pPr>
            <a:endParaRPr lang="ru-RU" sz="1588" b="1" dirty="0">
              <a:solidFill>
                <a:prstClr val="black"/>
              </a:solidFill>
              <a:latin typeface="Times New Roman"/>
              <a:cs typeface="Times New Roman"/>
            </a:endParaRPr>
          </a:p>
          <a:p>
            <a:pPr marL="11206" marR="4483" defTabSz="806867">
              <a:lnSpc>
                <a:spcPct val="150000"/>
              </a:lnSpc>
              <a:buClr>
                <a:srgbClr val="096234"/>
              </a:buClr>
              <a:tabLst>
                <a:tab pos="212923" algn="l"/>
              </a:tabLst>
            </a:pPr>
            <a:r>
              <a:rPr lang="en-US" sz="1588" b="1" dirty="0">
                <a:solidFill>
                  <a:prstClr val="black"/>
                </a:solidFill>
                <a:latin typeface="Times New Roman"/>
                <a:cs typeface="Times New Roman"/>
              </a:rPr>
              <a:t>		</a:t>
            </a:r>
          </a:p>
        </p:txBody>
      </p:sp>
      <p:sp>
        <p:nvSpPr>
          <p:cNvPr id="4" name="TextBox 3"/>
          <p:cNvSpPr txBox="1"/>
          <p:nvPr/>
        </p:nvSpPr>
        <p:spPr>
          <a:xfrm>
            <a:off x="785887" y="1203044"/>
            <a:ext cx="8357123" cy="4655121"/>
          </a:xfrm>
          <a:prstGeom prst="rect">
            <a:avLst/>
          </a:prstGeom>
          <a:noFill/>
        </p:spPr>
        <p:txBody>
          <a:bodyPr wrap="square" rtlCol="0">
            <a:spAutoFit/>
          </a:bodyPr>
          <a:lstStyle/>
          <a:p>
            <a:pPr defTabSz="806867"/>
            <a:r>
              <a:rPr lang="ru-RU" sz="2471" dirty="0">
                <a:solidFill>
                  <a:prstClr val="black"/>
                </a:solidFill>
                <a:latin typeface="Times New Roman" panose="02020603050405020304" pitchFamily="18" charset="0"/>
                <a:cs typeface="Times New Roman" panose="02020603050405020304" pitchFamily="18" charset="0"/>
              </a:rPr>
              <a:t>Субъект консолидированной отчетности уведомляет субъекта отчетности, предоставившего бухгалтерскую (финансовую) отчетность, о результатах камеральной проверки путем направления:</a:t>
            </a:r>
          </a:p>
          <a:p>
            <a:pPr defTabSz="806867"/>
            <a:endParaRPr lang="ru-RU" sz="2471" dirty="0">
              <a:solidFill>
                <a:prstClr val="black"/>
              </a:solidFill>
              <a:latin typeface="Times New Roman" panose="02020603050405020304" pitchFamily="18" charset="0"/>
              <a:cs typeface="Times New Roman" panose="02020603050405020304" pitchFamily="18" charset="0"/>
            </a:endParaRPr>
          </a:p>
          <a:p>
            <a:pPr marL="302575" indent="-302575" defTabSz="806867">
              <a:buFont typeface="Arial" panose="020B0604020202020204" pitchFamily="34" charset="0"/>
              <a:buChar char="•"/>
            </a:pPr>
            <a:r>
              <a:rPr lang="ru-RU" sz="2471" b="1" dirty="0">
                <a:solidFill>
                  <a:prstClr val="black"/>
                </a:solidFill>
                <a:latin typeface="Times New Roman" panose="02020603050405020304" pitchFamily="18" charset="0"/>
                <a:cs typeface="Times New Roman" panose="02020603050405020304" pitchFamily="18" charset="0"/>
              </a:rPr>
              <a:t>Уведомления о принятии отчетности </a:t>
            </a:r>
          </a:p>
          <a:p>
            <a:pPr defTabSz="806867"/>
            <a:r>
              <a:rPr lang="ru-RU" sz="2471" dirty="0">
                <a:solidFill>
                  <a:prstClr val="black"/>
                </a:solidFill>
                <a:latin typeface="Times New Roman" panose="02020603050405020304" pitchFamily="18" charset="0"/>
                <a:cs typeface="Times New Roman" panose="02020603050405020304" pitchFamily="18" charset="0"/>
              </a:rPr>
              <a:t>	ИЛИ</a:t>
            </a:r>
          </a:p>
          <a:p>
            <a:pPr marL="302575" indent="-302575" defTabSz="806867">
              <a:buFont typeface="Arial" panose="020B0604020202020204" pitchFamily="34" charset="0"/>
              <a:buChar char="•"/>
            </a:pPr>
            <a:r>
              <a:rPr lang="ru-RU" sz="2471" b="1" dirty="0">
                <a:solidFill>
                  <a:prstClr val="black"/>
                </a:solidFill>
                <a:latin typeface="Times New Roman" panose="02020603050405020304" pitchFamily="18" charset="0"/>
                <a:cs typeface="Times New Roman" panose="02020603050405020304" pitchFamily="18" charset="0"/>
              </a:rPr>
              <a:t>Уведомления о несоответствии отчетности требованиям по </a:t>
            </a:r>
            <a:r>
              <a:rPr lang="ru-RU" sz="2471" b="1" dirty="0" smtClean="0">
                <a:solidFill>
                  <a:prstClr val="black"/>
                </a:solidFill>
                <a:latin typeface="Times New Roman" panose="02020603050405020304" pitchFamily="18" charset="0"/>
                <a:cs typeface="Times New Roman" panose="02020603050405020304" pitchFamily="18" charset="0"/>
              </a:rPr>
              <a:t>составлению</a:t>
            </a:r>
          </a:p>
          <a:p>
            <a:pPr marL="302575" indent="-302575" defTabSz="806867">
              <a:buFont typeface="Arial" panose="020B0604020202020204" pitchFamily="34" charset="0"/>
              <a:buChar char="•"/>
            </a:pPr>
            <a:endParaRPr lang="ru-RU" sz="2471" b="1" dirty="0">
              <a:solidFill>
                <a:prstClr val="black"/>
              </a:solidFill>
              <a:latin typeface="Times New Roman" panose="02020603050405020304" pitchFamily="18" charset="0"/>
              <a:cs typeface="Times New Roman" panose="02020603050405020304" pitchFamily="18" charset="0"/>
            </a:endParaRPr>
          </a:p>
          <a:p>
            <a:pPr algn="just" defTabSz="806867"/>
            <a:endParaRPr lang="ru-RU" sz="2471" dirty="0">
              <a:solidFill>
                <a:prstClr val="black"/>
              </a:solidFill>
              <a:latin typeface="Times New Roman" panose="02020603050405020304" pitchFamily="18" charset="0"/>
              <a:cs typeface="Times New Roman" panose="02020603050405020304" pitchFamily="18" charset="0"/>
            </a:endParaRPr>
          </a:p>
          <a:p>
            <a:pPr algn="just" defTabSz="806867"/>
            <a:endParaRPr lang="ru-RU" sz="2471" dirty="0">
              <a:solidFill>
                <a:prstClr val="black"/>
              </a:solidFill>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66</a:t>
            </a:fld>
            <a:endParaRPr lang="ru-RU" spc="-4" dirty="0">
              <a:latin typeface="Arial"/>
              <a:cs typeface="Arial"/>
            </a:endParaRPr>
          </a:p>
        </p:txBody>
      </p:sp>
    </p:spTree>
    <p:extLst>
      <p:ext uri="{BB962C8B-B14F-4D97-AF65-F5344CB8AC3E}">
        <p14:creationId xmlns:p14="http://schemas.microsoft.com/office/powerpoint/2010/main" xmlns="" val="392828202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8851" y="187569"/>
            <a:ext cx="8915400" cy="692696"/>
          </a:xfrm>
          <a:ln w="38100">
            <a:solidFill>
              <a:schemeClr val="accent2">
                <a:lumMod val="75000"/>
              </a:schemeClr>
            </a:solidFill>
          </a:ln>
        </p:spPr>
        <p:txBody>
          <a:bodyPr>
            <a:normAutofit/>
          </a:bodyPr>
          <a:lstStyle/>
          <a:p>
            <a:r>
              <a:rPr lang="ru-RU" b="1" dirty="0" smtClean="0">
                <a:ln w="22225">
                  <a:solidFill>
                    <a:schemeClr val="accent2"/>
                  </a:solidFill>
                  <a:prstDash val="solid"/>
                </a:ln>
                <a:solidFill>
                  <a:schemeClr val="accent2">
                    <a:lumMod val="40000"/>
                    <a:lumOff val="60000"/>
                  </a:schemeClr>
                </a:solidFill>
              </a:rPr>
              <a:t>Исправление ошибок</a:t>
            </a:r>
            <a:endParaRPr lang="ru-RU" b="1" dirty="0">
              <a:ln w="22225">
                <a:solidFill>
                  <a:schemeClr val="accent2"/>
                </a:solidFill>
                <a:prstDash val="solid"/>
              </a:ln>
              <a:solidFill>
                <a:schemeClr val="accent2">
                  <a:lumMod val="40000"/>
                  <a:lumOff val="60000"/>
                </a:schemeClr>
              </a:solidFill>
            </a:endParaRPr>
          </a:p>
        </p:txBody>
      </p:sp>
      <p:graphicFrame>
        <p:nvGraphicFramePr>
          <p:cNvPr id="4" name="Объект 3"/>
          <p:cNvGraphicFramePr>
            <a:graphicFrameLocks noGrp="1"/>
          </p:cNvGraphicFramePr>
          <p:nvPr>
            <p:ph idx="1"/>
            <p:extLst/>
          </p:nvPr>
        </p:nvGraphicFramePr>
        <p:xfrm>
          <a:off x="495300" y="937847"/>
          <a:ext cx="9160632" cy="54763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Номер слайда 2"/>
          <p:cNvSpPr>
            <a:spLocks noGrp="1"/>
          </p:cNvSpPr>
          <p:nvPr>
            <p:ph type="sldNum" sz="quarter" idx="12"/>
          </p:nvPr>
        </p:nvSpPr>
        <p:spPr/>
        <p:txBody>
          <a:bodyPr/>
          <a:lstStyle/>
          <a:p>
            <a:fld id="{C318D0E1-6172-4638-BCC1-0B70ED483AF8}" type="slidenum">
              <a:rPr lang="ru-RU" smtClean="0"/>
              <a:pPr/>
              <a:t>67</a:t>
            </a:fld>
            <a:endParaRPr lang="ru-RU"/>
          </a:p>
        </p:txBody>
      </p:sp>
    </p:spTree>
    <p:extLst>
      <p:ext uri="{BB962C8B-B14F-4D97-AF65-F5344CB8AC3E}">
        <p14:creationId xmlns:p14="http://schemas.microsoft.com/office/powerpoint/2010/main" xmlns="" val="110648507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Таблица 9"/>
          <p:cNvGraphicFramePr>
            <a:graphicFrameLocks noGrp="1"/>
          </p:cNvGraphicFramePr>
          <p:nvPr>
            <p:extLst/>
          </p:nvPr>
        </p:nvGraphicFramePr>
        <p:xfrm>
          <a:off x="428497" y="2499488"/>
          <a:ext cx="9010000" cy="1131705"/>
        </p:xfrm>
        <a:graphic>
          <a:graphicData uri="http://schemas.openxmlformats.org/drawingml/2006/table">
            <a:tbl>
              <a:tblPr firstRow="1" firstCol="1" bandRow="1"/>
              <a:tblGrid>
                <a:gridCol w="4070308"/>
                <a:gridCol w="434690"/>
                <a:gridCol w="670956"/>
                <a:gridCol w="475056"/>
                <a:gridCol w="632281"/>
                <a:gridCol w="711316"/>
                <a:gridCol w="528810"/>
                <a:gridCol w="371841"/>
                <a:gridCol w="371060"/>
                <a:gridCol w="371841"/>
                <a:gridCol w="371841"/>
              </a:tblGrid>
              <a:tr h="551424">
                <a:tc>
                  <a:txBody>
                    <a:bodyPr/>
                    <a:lstStyle/>
                    <a:p>
                      <a:pPr>
                        <a:spcAft>
                          <a:spcPts val="0"/>
                        </a:spcAft>
                      </a:pPr>
                      <a:r>
                        <a:rPr lang="ru-RU" sz="2000" dirty="0">
                          <a:effectLst/>
                          <a:latin typeface="Times New Roman" panose="02020603050405020304" pitchFamily="18" charset="0"/>
                          <a:ea typeface="Times New Roman" panose="02020603050405020304" pitchFamily="18" charset="0"/>
                          <a:cs typeface="Calibri" panose="020F0502020204030204" pitchFamily="34" charset="0"/>
                        </a:rPr>
                        <a:t>Иные расчеты года, предшествующего </a:t>
                      </a:r>
                      <a: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t>отчетному*</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3</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4</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8</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a:effectLst/>
                          <a:latin typeface="Times New Roman" panose="02020603050405020304" pitchFamily="18" charset="0"/>
                          <a:ea typeface="Times New Roman" panose="02020603050405020304" pitchFamily="18" charset="0"/>
                          <a:cs typeface="Calibri" panose="020F0502020204030204" pitchFamily="34" charset="0"/>
                        </a:rPr>
                        <a:t>6</a:t>
                      </a:r>
                      <a:endParaRPr lang="ru-RU" sz="2000" b="1">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105">
                <a:tc>
                  <a:txBody>
                    <a:bodyPr/>
                    <a:lstStyle/>
                    <a:p>
                      <a:pPr>
                        <a:spcAft>
                          <a:spcPts val="0"/>
                        </a:spcAft>
                      </a:pPr>
                      <a:r>
                        <a:rPr lang="ru-RU" sz="2000" dirty="0">
                          <a:effectLst/>
                          <a:latin typeface="Times New Roman" panose="02020603050405020304" pitchFamily="18" charset="0"/>
                          <a:ea typeface="Times New Roman" panose="02020603050405020304" pitchFamily="18" charset="0"/>
                          <a:cs typeface="Calibri" panose="020F0502020204030204" pitchFamily="34" charset="0"/>
                        </a:rPr>
                        <a:t>Иные расчеты прошлых </a:t>
                      </a:r>
                      <a: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t>лет*</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a:effectLst/>
                          <a:latin typeface="Times New Roman" panose="02020603050405020304" pitchFamily="18" charset="0"/>
                          <a:ea typeface="Times New Roman" panose="02020603050405020304" pitchFamily="18" charset="0"/>
                          <a:cs typeface="Calibri" panose="020F0502020204030204" pitchFamily="34" charset="0"/>
                        </a:rPr>
                        <a:t>3</a:t>
                      </a:r>
                      <a:endParaRPr lang="ru-RU" sz="2000" b="1">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b="1">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a:effectLst/>
                          <a:latin typeface="Times New Roman" panose="02020603050405020304" pitchFamily="18" charset="0"/>
                          <a:ea typeface="Times New Roman" panose="02020603050405020304" pitchFamily="18" charset="0"/>
                          <a:cs typeface="Calibri" panose="020F0502020204030204" pitchFamily="34" charset="0"/>
                        </a:rPr>
                        <a:t>4</a:t>
                      </a:r>
                      <a:endParaRPr lang="ru-RU" sz="2000" b="1">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9</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6</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1" name="Таблица 10"/>
          <p:cNvGraphicFramePr>
            <a:graphicFrameLocks noGrp="1"/>
          </p:cNvGraphicFramePr>
          <p:nvPr>
            <p:extLst/>
          </p:nvPr>
        </p:nvGraphicFramePr>
        <p:xfrm>
          <a:off x="428497" y="1102924"/>
          <a:ext cx="9009999" cy="1277115"/>
        </p:xfrm>
        <a:graphic>
          <a:graphicData uri="http://schemas.openxmlformats.org/drawingml/2006/table">
            <a:tbl>
              <a:tblPr firstRow="1" firstCol="1" bandRow="1"/>
              <a:tblGrid>
                <a:gridCol w="4030790"/>
                <a:gridCol w="493713"/>
                <a:gridCol w="612778"/>
                <a:gridCol w="474211"/>
                <a:gridCol w="711316"/>
                <a:gridCol w="632281"/>
                <a:gridCol w="474211"/>
                <a:gridCol w="395175"/>
                <a:gridCol w="316141"/>
                <a:gridCol w="463527"/>
                <a:gridCol w="405856"/>
              </a:tblGrid>
              <a:tr h="601989">
                <a:tc>
                  <a:txBody>
                    <a:bodyPr/>
                    <a:lstStyle/>
                    <a:p>
                      <a:pPr>
                        <a:spcAft>
                          <a:spcPts val="0"/>
                        </a:spcAft>
                      </a:pPr>
                      <a:r>
                        <a:rPr lang="ru-RU" sz="2000" dirty="0">
                          <a:effectLst/>
                          <a:latin typeface="Times New Roman" panose="02020603050405020304" pitchFamily="18" charset="0"/>
                          <a:ea typeface="Times New Roman" panose="02020603050405020304" pitchFamily="18" charset="0"/>
                          <a:cs typeface="Calibri" panose="020F0502020204030204" pitchFamily="34" charset="0"/>
                        </a:rPr>
                        <a:t>Консолидируемые расчеты года, предшествующие </a:t>
                      </a:r>
                      <a: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t>отчетному*</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3</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4</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a:effectLst/>
                          <a:latin typeface="Times New Roman" panose="02020603050405020304" pitchFamily="18" charset="0"/>
                          <a:ea typeface="Times New Roman" panose="02020603050405020304" pitchFamily="18" charset="0"/>
                          <a:cs typeface="Calibri" panose="020F0502020204030204" pitchFamily="34" charset="0"/>
                        </a:rPr>
                        <a:t>8</a:t>
                      </a:r>
                      <a:endParaRPr lang="ru-RU" sz="2000" b="1">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a:effectLst/>
                          <a:latin typeface="Times New Roman" panose="02020603050405020304" pitchFamily="18" charset="0"/>
                          <a:ea typeface="Times New Roman" panose="02020603050405020304" pitchFamily="18" charset="0"/>
                          <a:cs typeface="Calibri" panose="020F0502020204030204" pitchFamily="34" charset="0"/>
                        </a:rPr>
                        <a:t>4</a:t>
                      </a:r>
                      <a:endParaRPr lang="ru-RU" sz="2000" b="1">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7515">
                <a:tc>
                  <a:txBody>
                    <a:bodyPr/>
                    <a:lstStyle/>
                    <a:p>
                      <a:pPr>
                        <a:spcAft>
                          <a:spcPts val="0"/>
                        </a:spcAft>
                      </a:pPr>
                      <a:r>
                        <a:rPr lang="ru-RU" sz="2000" dirty="0">
                          <a:effectLst/>
                          <a:latin typeface="Times New Roman" panose="02020603050405020304" pitchFamily="18" charset="0"/>
                          <a:ea typeface="Times New Roman" panose="02020603050405020304" pitchFamily="18" charset="0"/>
                          <a:cs typeface="Calibri" panose="020F0502020204030204" pitchFamily="34" charset="0"/>
                        </a:rPr>
                        <a:t>Консолидируемые расчеты года иных прошлых </a:t>
                      </a:r>
                      <a: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t>лет*</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a:effectLst/>
                          <a:latin typeface="Times New Roman" panose="02020603050405020304" pitchFamily="18" charset="0"/>
                          <a:ea typeface="Times New Roman" panose="02020603050405020304" pitchFamily="18" charset="0"/>
                          <a:cs typeface="Calibri" panose="020F0502020204030204" pitchFamily="34" charset="0"/>
                        </a:rPr>
                        <a:t>3</a:t>
                      </a:r>
                      <a:endParaRPr lang="ru-RU" sz="2000" b="1">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b="1">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4</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9</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4</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2" name="Таблица 11"/>
          <p:cNvGraphicFramePr>
            <a:graphicFrameLocks noGrp="1"/>
          </p:cNvGraphicFramePr>
          <p:nvPr>
            <p:extLst/>
          </p:nvPr>
        </p:nvGraphicFramePr>
        <p:xfrm>
          <a:off x="428497" y="3750641"/>
          <a:ext cx="9010000" cy="1229881"/>
        </p:xfrm>
        <a:graphic>
          <a:graphicData uri="http://schemas.openxmlformats.org/drawingml/2006/table">
            <a:tbl>
              <a:tblPr firstRow="1" firstCol="1" bandRow="1"/>
              <a:tblGrid>
                <a:gridCol w="4091878"/>
                <a:gridCol w="472139"/>
                <a:gridCol w="629521"/>
                <a:gridCol w="472139"/>
                <a:gridCol w="629521"/>
                <a:gridCol w="629521"/>
                <a:gridCol w="605197"/>
                <a:gridCol w="370215"/>
                <a:gridCol w="369439"/>
                <a:gridCol w="370215"/>
                <a:gridCol w="370215"/>
              </a:tblGrid>
              <a:tr h="498239">
                <a:tc>
                  <a:txBody>
                    <a:bodyPr/>
                    <a:lstStyle/>
                    <a:p>
                      <a:pPr>
                        <a:spcAft>
                          <a:spcPts val="0"/>
                        </a:spcAft>
                      </a:pPr>
                      <a:r>
                        <a:rPr lang="ru-RU" sz="2000" dirty="0">
                          <a:effectLst/>
                          <a:latin typeface="Times New Roman" panose="02020603050405020304" pitchFamily="18" charset="0"/>
                          <a:ea typeface="Times New Roman" panose="02020603050405020304" pitchFamily="18" charset="0"/>
                          <a:cs typeface="Calibri" panose="020F0502020204030204" pitchFamily="34" charset="0"/>
                        </a:rPr>
                        <a:t>Доходы финансового года, предшествующего </a:t>
                      </a:r>
                      <a: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t>отчетному*</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4</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1</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1</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a:effectLst/>
                          <a:latin typeface="Times New Roman" panose="02020603050405020304" pitchFamily="18" charset="0"/>
                          <a:ea typeface="Times New Roman" panose="02020603050405020304" pitchFamily="18" charset="0"/>
                          <a:cs typeface="Calibri" panose="020F0502020204030204" pitchFamily="34" charset="0"/>
                        </a:rPr>
                        <a:t>8</a:t>
                      </a:r>
                      <a:endParaRPr lang="ru-RU" sz="2000" b="1">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0281">
                <a:tc>
                  <a:txBody>
                    <a:bodyPr/>
                    <a:lstStyle/>
                    <a:p>
                      <a:pPr>
                        <a:spcAft>
                          <a:spcPts val="0"/>
                        </a:spcAft>
                      </a:pPr>
                      <a:r>
                        <a:rPr lang="ru-RU" sz="2000" dirty="0">
                          <a:effectLst/>
                          <a:latin typeface="Times New Roman" panose="02020603050405020304" pitchFamily="18" charset="0"/>
                          <a:ea typeface="Times New Roman" panose="02020603050405020304" pitchFamily="18" charset="0"/>
                          <a:cs typeface="Calibri" panose="020F0502020204030204" pitchFamily="34" charset="0"/>
                        </a:rPr>
                        <a:t>Доходы прошлых финансовых </a:t>
                      </a:r>
                      <a: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t>лет*</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4</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1</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1</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9</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3" name="Таблица 12"/>
          <p:cNvGraphicFramePr>
            <a:graphicFrameLocks noGrp="1"/>
          </p:cNvGraphicFramePr>
          <p:nvPr>
            <p:extLst/>
          </p:nvPr>
        </p:nvGraphicFramePr>
        <p:xfrm>
          <a:off x="428497" y="5118101"/>
          <a:ext cx="9009999" cy="1285898"/>
        </p:xfrm>
        <a:graphic>
          <a:graphicData uri="http://schemas.openxmlformats.org/drawingml/2006/table">
            <a:tbl>
              <a:tblPr firstRow="1" firstCol="1" bandRow="1"/>
              <a:tblGrid>
                <a:gridCol w="4056452"/>
                <a:gridCol w="468052"/>
                <a:gridCol w="702078"/>
                <a:gridCol w="546061"/>
                <a:gridCol w="546061"/>
                <a:gridCol w="546061"/>
                <a:gridCol w="866138"/>
                <a:gridCol w="402651"/>
                <a:gridCol w="402651"/>
                <a:gridCol w="236687"/>
                <a:gridCol w="237107"/>
              </a:tblGrid>
              <a:tr h="556723">
                <a:tc>
                  <a:txBody>
                    <a:bodyPr/>
                    <a:lstStyle/>
                    <a:p>
                      <a:pPr>
                        <a:spcAft>
                          <a:spcPts val="0"/>
                        </a:spcAft>
                      </a:pPr>
                      <a:r>
                        <a:rPr lang="ru-RU" sz="2000" dirty="0" smtClean="0">
                          <a:solidFill>
                            <a:srgbClr val="000000"/>
                          </a:solidFill>
                          <a:effectLst/>
                          <a:latin typeface="Times New Roman" panose="02020603050405020304" pitchFamily="18" charset="0"/>
                          <a:ea typeface="Times New Roman" panose="02020603050405020304" pitchFamily="18" charset="0"/>
                        </a:rPr>
                        <a:t>Расходы финансового года, предшествующего отчетному*</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4</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1</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smtClean="0">
                          <a:effectLst/>
                          <a:latin typeface="Times New Roman" panose="02020603050405020304" pitchFamily="18" charset="0"/>
                          <a:ea typeface="Times New Roman" panose="02020603050405020304" pitchFamily="18" charset="0"/>
                          <a:cs typeface="Calibri" panose="020F0502020204030204" pitchFamily="34" charset="0"/>
                        </a:rPr>
                        <a:t>2</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a:effectLst/>
                          <a:latin typeface="Times New Roman" panose="02020603050405020304" pitchFamily="18" charset="0"/>
                          <a:ea typeface="Times New Roman" panose="02020603050405020304" pitchFamily="18" charset="0"/>
                          <a:cs typeface="Calibri" panose="020F0502020204030204" pitchFamily="34" charset="0"/>
                        </a:rPr>
                        <a:t>8</a:t>
                      </a:r>
                      <a:endParaRPr lang="ru-RU" sz="2000" b="1">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6298">
                <a:tc>
                  <a:txBody>
                    <a:bodyPr/>
                    <a:lstStyle/>
                    <a:p>
                      <a:pPr>
                        <a:spcAft>
                          <a:spcPts val="0"/>
                        </a:spcAft>
                      </a:pPr>
                      <a:r>
                        <a:rPr lang="ru-RU" sz="2000" baseline="30000" dirty="0" smtClean="0">
                          <a:effectLst/>
                          <a:latin typeface="Times New Roman" panose="02020603050405020304" pitchFamily="18" charset="0"/>
                          <a:ea typeface="Times New Roman" panose="02020603050405020304" pitchFamily="18" charset="0"/>
                          <a:cs typeface="Calibri" panose="020F0502020204030204" pitchFamily="34" charset="0"/>
                        </a:rPr>
                        <a:t>&gt;</a:t>
                      </a:r>
                      <a:r>
                        <a:rPr lang="ru-RU" sz="2000" dirty="0" smtClean="0">
                          <a:solidFill>
                            <a:srgbClr val="000000"/>
                          </a:solidFill>
                          <a:effectLst/>
                          <a:latin typeface="Times New Roman" panose="02020603050405020304" pitchFamily="18" charset="0"/>
                          <a:ea typeface="Times New Roman" panose="02020603050405020304" pitchFamily="18" charset="0"/>
                        </a:rPr>
                        <a:t>Расходы прошлых финансовых лет*</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4</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1</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smtClean="0">
                          <a:effectLst/>
                          <a:latin typeface="Times New Roman" panose="02020603050405020304" pitchFamily="18" charset="0"/>
                          <a:ea typeface="Times New Roman" panose="02020603050405020304" pitchFamily="18" charset="0"/>
                          <a:cs typeface="Calibri" panose="020F0502020204030204" pitchFamily="34" charset="0"/>
                        </a:rPr>
                        <a:t>2</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9</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9347" marR="19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Прямоугольник 1"/>
          <p:cNvSpPr/>
          <p:nvPr/>
        </p:nvSpPr>
        <p:spPr>
          <a:xfrm>
            <a:off x="584515" y="0"/>
            <a:ext cx="9321485" cy="107721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3200" b="0" i="0" u="none" strike="noStrike" kern="0" cap="none" spc="0" normalizeH="0" baseline="0" noProof="0" dirty="0" smtClean="0">
                <a:ln>
                  <a:noFill/>
                </a:ln>
                <a:solidFill>
                  <a:prstClr val="black"/>
                </a:solidFill>
                <a:effectLst/>
                <a:uLnTx/>
                <a:uFillTx/>
              </a:rPr>
              <a:t>В целях обособления операций, связанных с исправлением ошибок</a:t>
            </a:r>
            <a:endParaRPr kumimoji="0" lang="ru-RU" sz="1800" b="0" i="0" u="none" strike="noStrike" kern="0" cap="none" spc="0" normalizeH="0" baseline="0" noProof="0" dirty="0" smtClean="0">
              <a:ln>
                <a:noFill/>
              </a:ln>
              <a:solidFill>
                <a:sysClr val="windowText" lastClr="000000"/>
              </a:solidFill>
              <a:effectLst/>
              <a:uLnTx/>
              <a:uFillTx/>
            </a:endParaRPr>
          </a:p>
        </p:txBody>
      </p:sp>
      <p:sp>
        <p:nvSpPr>
          <p:cNvPr id="3" name="Номер слайда 2"/>
          <p:cNvSpPr>
            <a:spLocks noGrp="1"/>
          </p:cNvSpPr>
          <p:nvPr>
            <p:ph type="sldNum" sz="quarter" idx="12"/>
          </p:nvPr>
        </p:nvSpPr>
        <p:spPr/>
        <p:txBody>
          <a:bodyPr/>
          <a:lstStyle/>
          <a:p>
            <a:fld id="{87CAACBE-3CA2-42B4-BAD1-73B4871560ED}" type="slidenum">
              <a:rPr lang="ru-RU" altLang="ru-RU" smtClean="0"/>
              <a:pPr/>
              <a:t>68</a:t>
            </a:fld>
            <a:endParaRPr lang="ru-RU" altLang="ru-RU"/>
          </a:p>
        </p:txBody>
      </p:sp>
    </p:spTree>
    <p:extLst>
      <p:ext uri="{BB962C8B-B14F-4D97-AF65-F5344CB8AC3E}">
        <p14:creationId xmlns:p14="http://schemas.microsoft.com/office/powerpoint/2010/main" xmlns="" val="386762038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0532" y="169799"/>
            <a:ext cx="8612138" cy="430887"/>
          </a:xfrm>
          <a:prstGeom prst="rect">
            <a:avLst/>
          </a:prstGeom>
        </p:spPr>
        <p:txBody>
          <a:bodyPr vert="horz" wrap="square" lIns="0" tIns="0" rIns="0" bIns="0" rtlCol="0">
            <a:spAutoFit/>
          </a:bodyPr>
          <a:lstStyle/>
          <a:p>
            <a:pPr marL="302575" indent="-302575" algn="ctr"/>
            <a:r>
              <a:rPr lang="ru-RU" sz="3200" kern="12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libri"/>
                <a:cs typeface="+mj-cs"/>
              </a:rPr>
              <a:t>Ошибки предшествующего года (годов</a:t>
            </a:r>
            <a:r>
              <a:rPr lang="ru-RU" sz="4000" kern="120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libri"/>
                <a:cs typeface="+mj-cs"/>
              </a:rPr>
              <a:t>)</a:t>
            </a:r>
            <a:endParaRPr lang="ru-RU" sz="24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77547" y="4192259"/>
            <a:ext cx="2189106" cy="1200329"/>
          </a:xfrm>
          <a:prstGeom prst="rect">
            <a:avLst/>
          </a:prstGeom>
        </p:spPr>
        <p:txBody>
          <a:bodyPr wrap="square">
            <a:spAutoFit/>
          </a:bodyPr>
          <a:lstStyle/>
          <a:p>
            <a:pPr indent="342900" algn="ctr"/>
            <a:r>
              <a:rPr lang="ru-RU" b="1" dirty="0" smtClean="0">
                <a:solidFill>
                  <a:prstClr val="black"/>
                </a:solidFill>
                <a:latin typeface="Times New Roman" panose="02020603050405020304" pitchFamily="18" charset="0"/>
                <a:ea typeface="Times New Roman" panose="02020603050405020304" pitchFamily="18" charset="0"/>
              </a:rPr>
              <a:t>Отчетный период, предшествующие годы</a:t>
            </a:r>
            <a:endParaRPr lang="ru-RU" b="1" dirty="0">
              <a:solidFill>
                <a:prstClr val="black"/>
              </a:solidFill>
              <a:latin typeface="Times New Roman" panose="02020603050405020304" pitchFamily="18" charset="0"/>
              <a:ea typeface="Times New Roman" panose="02020603050405020304" pitchFamily="18" charset="0"/>
            </a:endParaRPr>
          </a:p>
        </p:txBody>
      </p:sp>
      <p:sp>
        <p:nvSpPr>
          <p:cNvPr id="3" name="Номер слайда 2"/>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69</a:t>
            </a:fld>
            <a:endParaRPr lang="ru-RU" spc="-4" dirty="0">
              <a:latin typeface="Arial"/>
              <a:cs typeface="Arial"/>
            </a:endParaRPr>
          </a:p>
        </p:txBody>
      </p:sp>
      <p:grpSp>
        <p:nvGrpSpPr>
          <p:cNvPr id="4" name="Группа 11">
            <a:extLst>
              <a:ext uri="{FF2B5EF4-FFF2-40B4-BE49-F238E27FC236}">
                <a16:creationId xmlns="" xmlns:a16="http://schemas.microsoft.com/office/drawing/2014/main" id="{FB54CEDD-D23B-4DA3-AC26-6025B440CABF}"/>
              </a:ext>
            </a:extLst>
          </p:cNvPr>
          <p:cNvGrpSpPr/>
          <p:nvPr/>
        </p:nvGrpSpPr>
        <p:grpSpPr>
          <a:xfrm>
            <a:off x="137376" y="3740298"/>
            <a:ext cx="8721261" cy="1781805"/>
            <a:chOff x="609600" y="3354081"/>
            <a:chExt cx="8050395" cy="1781805"/>
          </a:xfrm>
        </p:grpSpPr>
        <p:sp>
          <p:nvSpPr>
            <p:cNvPr id="13" name="Стрелка: пятиугольник 5">
              <a:extLst>
                <a:ext uri="{FF2B5EF4-FFF2-40B4-BE49-F238E27FC236}">
                  <a16:creationId xmlns="" xmlns:a16="http://schemas.microsoft.com/office/drawing/2014/main" id="{09973AD9-F0B8-4C97-8B85-70D96A482DCB}"/>
                </a:ext>
              </a:extLst>
            </p:cNvPr>
            <p:cNvSpPr/>
            <p:nvPr/>
          </p:nvSpPr>
          <p:spPr>
            <a:xfrm>
              <a:off x="609600" y="3354081"/>
              <a:ext cx="8050395" cy="271145"/>
            </a:xfrm>
            <a:prstGeom prst="homePlate">
              <a:avLst/>
            </a:prstGeom>
            <a:solidFill>
              <a:srgbClr val="00B050"/>
            </a:soli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457200">
                <a:defRPr/>
              </a:pPr>
              <a:endParaRPr lang="ru-RU" kern="0" smtClean="0">
                <a:solidFill>
                  <a:prstClr val="white"/>
                </a:solidFill>
              </a:endParaRPr>
            </a:p>
          </p:txBody>
        </p:sp>
        <p:sp>
          <p:nvSpPr>
            <p:cNvPr id="14" name="Равнобедренный треугольник 13">
              <a:extLst>
                <a:ext uri="{FF2B5EF4-FFF2-40B4-BE49-F238E27FC236}">
                  <a16:creationId xmlns="" xmlns:a16="http://schemas.microsoft.com/office/drawing/2014/main" id="{175D113F-EE64-4D8A-BF1A-0011F1F33951}"/>
                </a:ext>
              </a:extLst>
            </p:cNvPr>
            <p:cNvSpPr/>
            <p:nvPr/>
          </p:nvSpPr>
          <p:spPr>
            <a:xfrm>
              <a:off x="4417881" y="3701506"/>
              <a:ext cx="543200" cy="770298"/>
            </a:xfrm>
            <a:prstGeom prst="triangle">
              <a:avLst/>
            </a:prstGeom>
            <a:solidFill>
              <a:srgbClr val="FFC00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457200">
                <a:defRPr/>
              </a:pPr>
              <a:endParaRPr lang="ru-RU" kern="0" smtClean="0">
                <a:solidFill>
                  <a:prstClr val="white"/>
                </a:solidFill>
              </a:endParaRPr>
            </a:p>
          </p:txBody>
        </p:sp>
        <p:sp>
          <p:nvSpPr>
            <p:cNvPr id="16" name="Равнобедренный треугольник 15">
              <a:extLst>
                <a:ext uri="{FF2B5EF4-FFF2-40B4-BE49-F238E27FC236}">
                  <a16:creationId xmlns="" xmlns:a16="http://schemas.microsoft.com/office/drawing/2014/main" id="{29812E6A-B9F0-4842-BBA4-EA6027937040}"/>
                </a:ext>
              </a:extLst>
            </p:cNvPr>
            <p:cNvSpPr/>
            <p:nvPr/>
          </p:nvSpPr>
          <p:spPr>
            <a:xfrm>
              <a:off x="2709954" y="3722407"/>
              <a:ext cx="484909" cy="831272"/>
            </a:xfrm>
            <a:prstGeom prst="triangle">
              <a:avLst/>
            </a:prstGeom>
            <a:solidFill>
              <a:schemeClr val="tx2">
                <a:lumMod val="60000"/>
                <a:lumOff val="40000"/>
              </a:scheme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457200">
                <a:defRPr/>
              </a:pPr>
              <a:endParaRPr lang="ru-RU" kern="0" smtClean="0">
                <a:solidFill>
                  <a:prstClr val="white"/>
                </a:solidFill>
              </a:endParaRPr>
            </a:p>
          </p:txBody>
        </p:sp>
        <p:sp>
          <p:nvSpPr>
            <p:cNvPr id="20" name="TextBox 19">
              <a:extLst>
                <a:ext uri="{FF2B5EF4-FFF2-40B4-BE49-F238E27FC236}">
                  <a16:creationId xmlns="" xmlns:a16="http://schemas.microsoft.com/office/drawing/2014/main" id="{394A70E8-B6C7-4AD5-836B-E4A746DC734A}"/>
                </a:ext>
              </a:extLst>
            </p:cNvPr>
            <p:cNvSpPr txBox="1"/>
            <p:nvPr/>
          </p:nvSpPr>
          <p:spPr>
            <a:xfrm>
              <a:off x="4044886" y="4489555"/>
              <a:ext cx="2383848" cy="646331"/>
            </a:xfrm>
            <a:prstGeom prst="rect">
              <a:avLst/>
            </a:prstGeom>
            <a:noFill/>
          </p:spPr>
          <p:txBody>
            <a:bodyPr wrap="square" rtlCol="0">
              <a:spAutoFit/>
            </a:bodyPr>
            <a:lstStyle/>
            <a:p>
              <a:pPr algn="ctr" defTabSz="457200">
                <a:defRPr/>
              </a:pPr>
              <a:r>
                <a:rPr lang="ru-RU" b="1" kern="0" dirty="0" smtClean="0">
                  <a:solidFill>
                    <a:prstClr val="black"/>
                  </a:solidFill>
                  <a:latin typeface="Times New Roman" panose="02020603050405020304" pitchFamily="18" charset="0"/>
                  <a:cs typeface="Times New Roman" panose="02020603050405020304" pitchFamily="18" charset="0"/>
                </a:rPr>
                <a:t>Дата утверждения годовой отчетности</a:t>
              </a:r>
            </a:p>
          </p:txBody>
        </p:sp>
      </p:grpSp>
      <p:sp>
        <p:nvSpPr>
          <p:cNvPr id="10" name="TextBox 9"/>
          <p:cNvSpPr txBox="1"/>
          <p:nvPr/>
        </p:nvSpPr>
        <p:spPr>
          <a:xfrm>
            <a:off x="6963488" y="2697980"/>
            <a:ext cx="2730303" cy="969496"/>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1900" dirty="0" smtClean="0">
                <a:solidFill>
                  <a:srgbClr val="000000"/>
                </a:solidFill>
                <a:latin typeface="Times New Roman" panose="02020603050405020304" pitchFamily="18" charset="0"/>
                <a:ea typeface="Times New Roman" panose="02020603050405020304" pitchFamily="18" charset="0"/>
              </a:rPr>
              <a:t>В </a:t>
            </a:r>
            <a:r>
              <a:rPr lang="ru-RU" sz="1900" dirty="0">
                <a:solidFill>
                  <a:srgbClr val="000000"/>
                </a:solidFill>
                <a:latin typeface="Times New Roman" panose="02020603050405020304" pitchFamily="18" charset="0"/>
                <a:ea typeface="Times New Roman" panose="02020603050405020304" pitchFamily="18" charset="0"/>
              </a:rPr>
              <a:t>соответствии с пунктом 18 Инструкции № 157н</a:t>
            </a:r>
            <a:endParaRPr lang="ru-RU" b="1" dirty="0">
              <a:solidFill>
                <a:prstClr val="black"/>
              </a:solidFill>
            </a:endParaRPr>
          </a:p>
        </p:txBody>
      </p:sp>
      <p:sp>
        <p:nvSpPr>
          <p:cNvPr id="15" name="TextBox 14"/>
          <p:cNvSpPr txBox="1"/>
          <p:nvPr/>
        </p:nvSpPr>
        <p:spPr>
          <a:xfrm>
            <a:off x="4746660" y="1945408"/>
            <a:ext cx="2390583" cy="969496"/>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1900" dirty="0" smtClean="0">
                <a:solidFill>
                  <a:srgbClr val="000000"/>
                </a:solidFill>
                <a:latin typeface="Times New Roman" panose="02020603050405020304" pitchFamily="18" charset="0"/>
                <a:ea typeface="Times New Roman" panose="02020603050405020304" pitchFamily="18" charset="0"/>
              </a:rPr>
              <a:t>Ошибка предшествующего года (годов)    </a:t>
            </a:r>
            <a:endParaRPr lang="ru-RU" sz="2000" b="1" dirty="0">
              <a:solidFill>
                <a:srgbClr val="FF0000"/>
              </a:solidFill>
            </a:endParaRPr>
          </a:p>
        </p:txBody>
      </p:sp>
      <p:sp>
        <p:nvSpPr>
          <p:cNvPr id="32" name="Равнобедренный треугольник 31">
            <a:extLst>
              <a:ext uri="{FF2B5EF4-FFF2-40B4-BE49-F238E27FC236}">
                <a16:creationId xmlns="" xmlns:a16="http://schemas.microsoft.com/office/drawing/2014/main" id="{29812E6A-B9F0-4842-BBA4-EA6027937040}"/>
              </a:ext>
            </a:extLst>
          </p:cNvPr>
          <p:cNvSpPr/>
          <p:nvPr/>
        </p:nvSpPr>
        <p:spPr>
          <a:xfrm rot="10800000">
            <a:off x="616134" y="2596366"/>
            <a:ext cx="525318" cy="831272"/>
          </a:xfrm>
          <a:prstGeom prst="triangle">
            <a:avLst/>
          </a:prstGeom>
          <a:solidFill>
            <a:schemeClr val="bg1">
              <a:lumMod val="95000"/>
            </a:schemeClr>
          </a:solidFill>
          <a:ln w="38100" cap="flat" cmpd="sng" algn="ctr">
            <a:solidFill>
              <a:srgbClr val="C00000"/>
            </a:solidFill>
            <a:prstDash val="solid"/>
          </a:ln>
          <a:effectLst>
            <a:outerShdw blurRad="40000" dist="23000" dir="5400000" rotWithShape="0">
              <a:srgbClr val="000000">
                <a:alpha val="35000"/>
              </a:srgbClr>
            </a:outerShdw>
          </a:effectLst>
        </p:spPr>
        <p:txBody>
          <a:bodyPr rtlCol="0" anchor="ctr"/>
          <a:lstStyle/>
          <a:p>
            <a:pPr algn="ctr" defTabSz="457200">
              <a:defRPr/>
            </a:pPr>
            <a:endParaRPr lang="ru-RU" kern="0" smtClean="0">
              <a:solidFill>
                <a:prstClr val="white"/>
              </a:solidFill>
            </a:endParaRPr>
          </a:p>
        </p:txBody>
      </p:sp>
      <p:sp>
        <p:nvSpPr>
          <p:cNvPr id="22" name="TextBox 21"/>
          <p:cNvSpPr txBox="1"/>
          <p:nvPr/>
        </p:nvSpPr>
        <p:spPr>
          <a:xfrm>
            <a:off x="6786625" y="1043265"/>
            <a:ext cx="2827657" cy="794064"/>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marR="12700" lvl="0" algn="just">
              <a:lnSpc>
                <a:spcPct val="120000"/>
              </a:lnSpc>
              <a:spcBef>
                <a:spcPct val="20000"/>
              </a:spcBef>
            </a:pPr>
            <a:r>
              <a:rPr lang="ru-RU" sz="1900" dirty="0" smtClean="0">
                <a:solidFill>
                  <a:srgbClr val="000000"/>
                </a:solidFill>
                <a:latin typeface="Times New Roman" panose="02020603050405020304" pitchFamily="18" charset="0"/>
                <a:ea typeface="Times New Roman" panose="02020603050405020304" pitchFamily="18" charset="0"/>
              </a:rPr>
              <a:t>Ретроспективный пересчет </a:t>
            </a:r>
            <a:r>
              <a:rPr lang="ru-RU" sz="1900" dirty="0">
                <a:solidFill>
                  <a:srgbClr val="000000"/>
                </a:solidFill>
                <a:latin typeface="Times New Roman" panose="02020603050405020304" pitchFamily="18" charset="0"/>
                <a:ea typeface="Times New Roman" panose="02020603050405020304" pitchFamily="18" charset="0"/>
              </a:rPr>
              <a:t>отчетности</a:t>
            </a:r>
          </a:p>
        </p:txBody>
      </p:sp>
      <p:sp>
        <p:nvSpPr>
          <p:cNvPr id="23" name="TextBox 22"/>
          <p:cNvSpPr txBox="1"/>
          <p:nvPr/>
        </p:nvSpPr>
        <p:spPr>
          <a:xfrm>
            <a:off x="7679554" y="2038195"/>
            <a:ext cx="1723095" cy="369332"/>
          </a:xfrm>
          <a:prstGeom prst="rect">
            <a:avLst/>
          </a:prstGeom>
          <a:noFill/>
        </p:spPr>
        <p:txBody>
          <a:bodyPr wrap="square" rtlCol="0">
            <a:spAutoFit/>
          </a:bodyPr>
          <a:lstStyle/>
          <a:p>
            <a:r>
              <a:rPr lang="ru-RU" dirty="0" smtClean="0"/>
              <a:t>исправляется</a:t>
            </a:r>
            <a:endParaRPr lang="ru-RU" dirty="0"/>
          </a:p>
        </p:txBody>
      </p:sp>
      <p:cxnSp>
        <p:nvCxnSpPr>
          <p:cNvPr id="28" name="Прямая соединительная линия 27"/>
          <p:cNvCxnSpPr/>
          <p:nvPr/>
        </p:nvCxnSpPr>
        <p:spPr>
          <a:xfrm flipH="1">
            <a:off x="4498007" y="972156"/>
            <a:ext cx="58983" cy="3033706"/>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51" name="Равнобедренный треугольник 50">
            <a:extLst>
              <a:ext uri="{FF2B5EF4-FFF2-40B4-BE49-F238E27FC236}">
                <a16:creationId xmlns="" xmlns:a16="http://schemas.microsoft.com/office/drawing/2014/main" id="{29812E6A-B9F0-4842-BBA4-EA6027937040}"/>
              </a:ext>
            </a:extLst>
          </p:cNvPr>
          <p:cNvSpPr/>
          <p:nvPr/>
        </p:nvSpPr>
        <p:spPr>
          <a:xfrm rot="10995282">
            <a:off x="5663339" y="3011427"/>
            <a:ext cx="525318" cy="560127"/>
          </a:xfrm>
          <a:prstGeom prst="triangle">
            <a:avLst>
              <a:gd name="adj" fmla="val 40076"/>
            </a:avLst>
          </a:prstGeom>
          <a:solidFill>
            <a:schemeClr val="accent2">
              <a:lumMod val="75000"/>
            </a:scheme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457200">
              <a:defRPr/>
            </a:pPr>
            <a:endParaRPr lang="ru-RU" kern="0" smtClean="0">
              <a:solidFill>
                <a:prstClr val="white"/>
              </a:solidFill>
            </a:endParaRPr>
          </a:p>
        </p:txBody>
      </p:sp>
      <p:sp>
        <p:nvSpPr>
          <p:cNvPr id="52" name="Выгнутая вниз стрелка 51"/>
          <p:cNvSpPr/>
          <p:nvPr/>
        </p:nvSpPr>
        <p:spPr>
          <a:xfrm rot="10800000">
            <a:off x="787456" y="1485265"/>
            <a:ext cx="4056443"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cxnSp>
        <p:nvCxnSpPr>
          <p:cNvPr id="65" name="Прямая со стрелкой 64"/>
          <p:cNvCxnSpPr>
            <a:stCxn id="15" idx="3"/>
            <a:endCxn id="23" idx="1"/>
          </p:cNvCxnSpPr>
          <p:nvPr/>
        </p:nvCxnSpPr>
        <p:spPr>
          <a:xfrm flipV="1">
            <a:off x="7137243" y="2222862"/>
            <a:ext cx="542311" cy="20729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8" name="Прямая со стрелкой 67"/>
          <p:cNvCxnSpPr>
            <a:stCxn id="23" idx="0"/>
          </p:cNvCxnSpPr>
          <p:nvPr/>
        </p:nvCxnSpPr>
        <p:spPr>
          <a:xfrm flipH="1" flipV="1">
            <a:off x="8541101" y="1830875"/>
            <a:ext cx="1" cy="20732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1" name="Прямая со стрелкой 70"/>
          <p:cNvCxnSpPr>
            <a:stCxn id="23" idx="2"/>
          </p:cNvCxnSpPr>
          <p:nvPr/>
        </p:nvCxnSpPr>
        <p:spPr>
          <a:xfrm flipH="1">
            <a:off x="8541101" y="2407528"/>
            <a:ext cx="1" cy="22183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xmlns="" val="347864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xmlns="" val="3783217886"/>
              </p:ext>
            </p:extLst>
          </p:nvPr>
        </p:nvGraphicFramePr>
        <p:xfrm>
          <a:off x="234366" y="1172023"/>
          <a:ext cx="9437266" cy="40571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Номер слайда 1"/>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7</a:t>
            </a:fld>
            <a:endParaRPr lang="ru-RU" spc="-4" dirty="0">
              <a:latin typeface="Arial"/>
              <a:cs typeface="Arial"/>
            </a:endParaRPr>
          </a:p>
        </p:txBody>
      </p:sp>
    </p:spTree>
    <p:extLst>
      <p:ext uri="{BB962C8B-B14F-4D97-AF65-F5344CB8AC3E}">
        <p14:creationId xmlns:p14="http://schemas.microsoft.com/office/powerpoint/2010/main" xmlns="" val="236283912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Ошибки предшествующего года (годов)</a:t>
            </a:r>
            <a:endParaRPr lang="ru-RU" sz="3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3" name="Объект 2"/>
          <p:cNvSpPr>
            <a:spLocks noGrp="1"/>
          </p:cNvSpPr>
          <p:nvPr>
            <p:ph idx="1"/>
          </p:nvPr>
        </p:nvSpPr>
        <p:spPr>
          <a:xfrm>
            <a:off x="272480" y="1398293"/>
            <a:ext cx="9439049" cy="4925144"/>
          </a:xfrm>
        </p:spPr>
        <p:txBody>
          <a:bodyPr>
            <a:normAutofit fontScale="25000" lnSpcReduction="20000"/>
          </a:bodyPr>
          <a:lstStyle/>
          <a:p>
            <a:pPr marL="0" marR="12700" lvl="0" indent="0" algn="just">
              <a:lnSpc>
                <a:spcPct val="120000"/>
              </a:lnSpc>
              <a:buNone/>
            </a:pPr>
            <a:r>
              <a:rPr lang="ru-RU" sz="9600" b="1" dirty="0" smtClean="0">
                <a:solidFill>
                  <a:srgbClr val="000000"/>
                </a:solidFill>
                <a:latin typeface="Times New Roman" panose="02020603050405020304" pitchFamily="18" charset="0"/>
                <a:ea typeface="Times New Roman" panose="02020603050405020304" pitchFamily="18" charset="0"/>
              </a:rPr>
              <a:t>Ретроспективный </a:t>
            </a:r>
            <a:r>
              <a:rPr lang="ru-RU" sz="9600" b="1" dirty="0">
                <a:solidFill>
                  <a:srgbClr val="000000"/>
                </a:solidFill>
                <a:latin typeface="Times New Roman" panose="02020603050405020304" pitchFamily="18" charset="0"/>
                <a:ea typeface="Times New Roman" panose="02020603050405020304" pitchFamily="18" charset="0"/>
              </a:rPr>
              <a:t>пересчет бухгалтерской (финансовой) отчетности </a:t>
            </a:r>
            <a:r>
              <a:rPr lang="ru-RU" sz="9600" dirty="0">
                <a:solidFill>
                  <a:srgbClr val="000000"/>
                </a:solidFill>
                <a:latin typeface="Times New Roman" panose="02020603050405020304" pitchFamily="18" charset="0"/>
                <a:ea typeface="Times New Roman" panose="02020603050405020304" pitchFamily="18" charset="0"/>
              </a:rPr>
              <a:t>- исправление ошибки предшествующего года (годов) путем корректировки сравнительных показателей бухгалтерской (финансовой) отчетности за предшествующий год (годы) таким образом, </a:t>
            </a:r>
            <a:r>
              <a:rPr lang="ru-RU" sz="9600" b="1" dirty="0">
                <a:solidFill>
                  <a:srgbClr val="000000"/>
                </a:solidFill>
                <a:latin typeface="Times New Roman" panose="02020603050405020304" pitchFamily="18" charset="0"/>
                <a:ea typeface="Times New Roman" panose="02020603050405020304" pitchFamily="18" charset="0"/>
              </a:rPr>
              <a:t>как если бы ошибка не была </a:t>
            </a:r>
            <a:r>
              <a:rPr lang="ru-RU" sz="9600" b="1" dirty="0" smtClean="0">
                <a:solidFill>
                  <a:srgbClr val="000000"/>
                </a:solidFill>
                <a:latin typeface="Times New Roman" panose="02020603050405020304" pitchFamily="18" charset="0"/>
                <a:ea typeface="Times New Roman" panose="02020603050405020304" pitchFamily="18" charset="0"/>
              </a:rPr>
              <a:t>допущена</a:t>
            </a:r>
            <a:endParaRPr lang="ru-RU" sz="9600" b="1" dirty="0">
              <a:latin typeface="Times New Roman" panose="02020603050405020304" pitchFamily="18" charset="0"/>
              <a:ea typeface="Times New Roman" panose="02020603050405020304" pitchFamily="18" charset="0"/>
            </a:endParaRPr>
          </a:p>
          <a:p>
            <a:pPr marL="0" marR="12700" lvl="0" indent="0" algn="just">
              <a:lnSpc>
                <a:spcPct val="120000"/>
              </a:lnSpc>
              <a:buNone/>
            </a:pPr>
            <a:r>
              <a:rPr lang="ru-RU" sz="9600" dirty="0" smtClean="0">
                <a:solidFill>
                  <a:srgbClr val="000000"/>
                </a:solidFill>
                <a:latin typeface="Times New Roman" panose="02020603050405020304" pitchFamily="18" charset="0"/>
                <a:ea typeface="Times New Roman" panose="02020603050405020304" pitchFamily="18" charset="0"/>
              </a:rPr>
              <a:t>Корректировке </a:t>
            </a:r>
            <a:r>
              <a:rPr lang="ru-RU" sz="9600" dirty="0">
                <a:solidFill>
                  <a:srgbClr val="000000"/>
                </a:solidFill>
                <a:latin typeface="Times New Roman" panose="02020603050405020304" pitchFamily="18" charset="0"/>
                <a:ea typeface="Times New Roman" panose="02020603050405020304" pitchFamily="18" charset="0"/>
              </a:rPr>
              <a:t>подлежат сравнительные показатели, раскрываемые в бухгалтерской (финансовой) отчетности за отчетный год, начиная с того предшествующего года, в котором была допущена ошибка, за исключением случаев, когда осуществление такой корректировки не представляется возможным. Скорректированные сравнительные показатели предшествующего года (годов) приводятся в бухгалтерской (финансовой) отчетности отчетного года </a:t>
            </a:r>
            <a:r>
              <a:rPr lang="ru-RU" sz="9600" b="1" dirty="0">
                <a:solidFill>
                  <a:srgbClr val="000000"/>
                </a:solidFill>
                <a:latin typeface="Times New Roman" panose="02020603050405020304" pitchFamily="18" charset="0"/>
                <a:ea typeface="Times New Roman" panose="02020603050405020304" pitchFamily="18" charset="0"/>
              </a:rPr>
              <a:t>обособленно с отметкой «Пересчитано</a:t>
            </a:r>
            <a:r>
              <a:rPr lang="ru-RU" sz="9600" b="1" dirty="0" smtClean="0">
                <a:solidFill>
                  <a:srgbClr val="000000"/>
                </a:solidFill>
                <a:latin typeface="Times New Roman" panose="02020603050405020304" pitchFamily="18" charset="0"/>
                <a:ea typeface="Times New Roman" panose="02020603050405020304" pitchFamily="18" charset="0"/>
              </a:rPr>
              <a:t>»</a:t>
            </a:r>
            <a:endParaRPr lang="ru-RU" sz="9600" b="1" dirty="0">
              <a:latin typeface="Times New Roman" panose="02020603050405020304" pitchFamily="18" charset="0"/>
              <a:ea typeface="Times New Roman" panose="02020603050405020304" pitchFamily="18" charset="0"/>
            </a:endParaRPr>
          </a:p>
          <a:p>
            <a:pPr>
              <a:lnSpc>
                <a:spcPct val="120000"/>
              </a:lnSpc>
            </a:pPr>
            <a:endParaRPr lang="ru-RU" sz="7400" b="1" dirty="0"/>
          </a:p>
        </p:txBody>
      </p:sp>
      <p:sp>
        <p:nvSpPr>
          <p:cNvPr id="4" name="Номер слайда 3"/>
          <p:cNvSpPr>
            <a:spLocks noGrp="1"/>
          </p:cNvSpPr>
          <p:nvPr>
            <p:ph type="sldNum" sz="quarter" idx="12"/>
          </p:nvPr>
        </p:nvSpPr>
        <p:spPr/>
        <p:txBody>
          <a:bodyPr/>
          <a:lstStyle/>
          <a:p>
            <a:fld id="{C318D0E1-6172-4638-BCC1-0B70ED483AF8}" type="slidenum">
              <a:rPr lang="ru-RU" smtClean="0"/>
              <a:pPr/>
              <a:t>70</a:t>
            </a:fld>
            <a:endParaRPr lang="ru-RU"/>
          </a:p>
        </p:txBody>
      </p:sp>
    </p:spTree>
    <p:extLst>
      <p:ext uri="{BB962C8B-B14F-4D97-AF65-F5344CB8AC3E}">
        <p14:creationId xmlns:p14="http://schemas.microsoft.com/office/powerpoint/2010/main" xmlns="" val="195525791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xmlns="" val="726611741"/>
              </p:ext>
            </p:extLst>
          </p:nvPr>
        </p:nvGraphicFramePr>
        <p:xfrm>
          <a:off x="234366" y="1172022"/>
          <a:ext cx="9437266" cy="4561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2768758" y="1412777"/>
            <a:ext cx="468052" cy="1323439"/>
          </a:xfrm>
          <a:prstGeom prst="rect">
            <a:avLst/>
          </a:prstGeom>
          <a:noFill/>
        </p:spPr>
        <p:txBody>
          <a:bodyPr wrap="square" rtlCol="0">
            <a:spAutoFit/>
          </a:bodyPr>
          <a:lstStyle/>
          <a:p>
            <a:r>
              <a:rPr lang="ru-RU" sz="8000" dirty="0" smtClean="0">
                <a:solidFill>
                  <a:srgbClr val="FF0000"/>
                </a:solidFill>
              </a:rPr>
              <a:t>!</a:t>
            </a:r>
            <a:endParaRPr lang="ru-RU" sz="8000" dirty="0">
              <a:solidFill>
                <a:srgbClr val="FF0000"/>
              </a:solidFill>
            </a:endParaRPr>
          </a:p>
        </p:txBody>
      </p:sp>
      <p:sp>
        <p:nvSpPr>
          <p:cNvPr id="2" name="Номер слайда 1"/>
          <p:cNvSpPr>
            <a:spLocks noGrp="1"/>
          </p:cNvSpPr>
          <p:nvPr>
            <p:ph type="sldNum" sz="quarter" idx="12"/>
          </p:nvPr>
        </p:nvSpPr>
        <p:spPr/>
        <p:txBody>
          <a:bodyPr/>
          <a:lstStyle/>
          <a:p>
            <a:fld id="{87CAACBE-3CA2-42B4-BAD1-73B4871560ED}" type="slidenum">
              <a:rPr lang="ru-RU" altLang="ru-RU" smtClean="0"/>
              <a:pPr/>
              <a:t>71</a:t>
            </a:fld>
            <a:endParaRPr lang="ru-RU" altLang="ru-RU"/>
          </a:p>
        </p:txBody>
      </p:sp>
    </p:spTree>
    <p:extLst>
      <p:ext uri="{BB962C8B-B14F-4D97-AF65-F5344CB8AC3E}">
        <p14:creationId xmlns:p14="http://schemas.microsoft.com/office/powerpoint/2010/main" xmlns="" val="261902779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хема 6"/>
          <p:cNvGraphicFramePr/>
          <p:nvPr>
            <p:extLst>
              <p:ext uri="{D42A27DB-BD31-4B8C-83A1-F6EECF244321}">
                <p14:modId xmlns:p14="http://schemas.microsoft.com/office/powerpoint/2010/main" xmlns="" val="2222765853"/>
              </p:ext>
            </p:extLst>
          </p:nvPr>
        </p:nvGraphicFramePr>
        <p:xfrm>
          <a:off x="234366" y="1291982"/>
          <a:ext cx="9437266" cy="48013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Номер слайда 1"/>
          <p:cNvSpPr>
            <a:spLocks noGrp="1"/>
          </p:cNvSpPr>
          <p:nvPr>
            <p:ph type="sldNum" sz="quarter" idx="12"/>
          </p:nvPr>
        </p:nvSpPr>
        <p:spPr/>
        <p:txBody>
          <a:bodyPr/>
          <a:lstStyle/>
          <a:p>
            <a:fld id="{87CAACBE-3CA2-42B4-BAD1-73B4871560ED}" type="slidenum">
              <a:rPr lang="ru-RU" altLang="ru-RU" smtClean="0"/>
              <a:pPr/>
              <a:t>72</a:t>
            </a:fld>
            <a:endParaRPr lang="ru-RU" altLang="ru-RU"/>
          </a:p>
        </p:txBody>
      </p:sp>
      <p:sp>
        <p:nvSpPr>
          <p:cNvPr id="8" name="Прямоугольник 7"/>
          <p:cNvSpPr/>
          <p:nvPr/>
        </p:nvSpPr>
        <p:spPr>
          <a:xfrm>
            <a:off x="234366" y="-27384"/>
            <a:ext cx="9555511" cy="707886"/>
          </a:xfrm>
          <a:prstGeom prst="rect">
            <a:avLst/>
          </a:prstGeom>
        </p:spPr>
        <p:txBody>
          <a:bodyPr wrap="square">
            <a:spAutoFit/>
          </a:bodyPr>
          <a:lstStyle/>
          <a:p>
            <a:pPr algn="just"/>
            <a:r>
              <a:rPr lang="ru-RU" sz="2000" dirty="0">
                <a:latin typeface="Times New Roman" panose="02020603050405020304" pitchFamily="18" charset="0"/>
                <a:cs typeface="Times New Roman" panose="02020603050405020304" pitchFamily="18" charset="0"/>
              </a:rPr>
              <a:t>В случае, когда однозначно отнести суммы корректировок к конкретному предшествующему году </a:t>
            </a:r>
            <a:r>
              <a:rPr lang="ru-RU" sz="2000" b="1" dirty="0">
                <a:latin typeface="Times New Roman" panose="02020603050405020304" pitchFamily="18" charset="0"/>
                <a:cs typeface="Times New Roman" panose="02020603050405020304" pitchFamily="18" charset="0"/>
              </a:rPr>
              <a:t>не представляется возможным</a:t>
            </a:r>
            <a:r>
              <a:rPr lang="ru-RU" sz="2000" dirty="0">
                <a:latin typeface="Times New Roman" panose="02020603050405020304" pitchFamily="18" charset="0"/>
                <a:cs typeface="Times New Roman" panose="02020603050405020304" pitchFamily="18" charset="0"/>
              </a:rPr>
              <a:t>, корректировке подлежат:</a:t>
            </a:r>
          </a:p>
        </p:txBody>
      </p:sp>
    </p:spTree>
    <p:extLst>
      <p:ext uri="{BB962C8B-B14F-4D97-AF65-F5344CB8AC3E}">
        <p14:creationId xmlns:p14="http://schemas.microsoft.com/office/powerpoint/2010/main" xmlns="" val="289635912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2481" y="116633"/>
            <a:ext cx="9243135" cy="1457003"/>
          </a:xfrm>
        </p:spPr>
        <p:txBody>
          <a:bodyPr/>
          <a:lstStyle/>
          <a:p>
            <a:r>
              <a:rPr lang="ru-RU" sz="1800" i="1" dirty="0">
                <a:solidFill>
                  <a:srgbClr val="000000"/>
                </a:solidFill>
                <a:latin typeface="Times New Roman" panose="02020603050405020304" pitchFamily="18" charset="0"/>
                <a:ea typeface="Times New Roman" panose="02020603050405020304" pitchFamily="18" charset="0"/>
              </a:rPr>
              <a:t>Пример исправления ошибки прошлых лет:</a:t>
            </a:r>
            <a:r>
              <a:rPr lang="ru-RU" sz="1800" dirty="0">
                <a:solidFill>
                  <a:srgbClr val="000000"/>
                </a:solidFill>
                <a:latin typeface="Times New Roman" panose="02020603050405020304" pitchFamily="18" charset="0"/>
                <a:ea typeface="Times New Roman" panose="02020603050405020304" pitchFamily="18" charset="0"/>
              </a:rPr>
              <a:t> в отчетном периоде в 2019 году субъектом учета (казенным учреждением) обнаружена ошибка, допущенная в 2018 году, расходы по текущему ремонту здания в сумме 1200000 руб. ошибочно отнесены на увеличение стоимости здания бухгалтерскими записями:</a:t>
            </a:r>
            <a:r>
              <a:rPr lang="ru-RU" sz="1800" dirty="0">
                <a:latin typeface="Times New Roman" panose="02020603050405020304" pitchFamily="18" charset="0"/>
                <a:ea typeface="Times New Roman" panose="02020603050405020304" pitchFamily="18" charset="0"/>
              </a:rPr>
              <a:t/>
            </a:r>
            <a:br>
              <a:rPr lang="ru-RU" sz="1800" dirty="0">
                <a:latin typeface="Times New Roman" panose="02020603050405020304" pitchFamily="18" charset="0"/>
                <a:ea typeface="Times New Roman" panose="02020603050405020304" pitchFamily="18" charset="0"/>
              </a:rPr>
            </a:br>
            <a:endParaRPr lang="ru-RU" sz="1800" dirty="0"/>
          </a:p>
        </p:txBody>
      </p:sp>
      <p:sp>
        <p:nvSpPr>
          <p:cNvPr id="3" name="Текст 2"/>
          <p:cNvSpPr>
            <a:spLocks noGrp="1"/>
          </p:cNvSpPr>
          <p:nvPr>
            <p:ph type="body" idx="1"/>
          </p:nvPr>
        </p:nvSpPr>
        <p:spPr>
          <a:xfrm>
            <a:off x="272480" y="1196752"/>
            <a:ext cx="9437266" cy="5199372"/>
          </a:xfrm>
        </p:spPr>
        <p:txBody>
          <a:bodyPr/>
          <a:lstStyle/>
          <a:p>
            <a:pPr marR="12700" indent="450215" algn="just">
              <a:lnSpc>
                <a:spcPts val="1620"/>
              </a:lnSpc>
              <a:spcAft>
                <a:spcPts val="0"/>
              </a:spcAft>
            </a:pPr>
            <a:endParaRPr lang="ru-RU" sz="2400" dirty="0">
              <a:solidFill>
                <a:srgbClr val="000000"/>
              </a:solidFill>
              <a:latin typeface="Times New Roman" panose="02020603050405020304" pitchFamily="18" charset="0"/>
              <a:ea typeface="Times New Roman" panose="02020603050405020304" pitchFamily="18" charset="0"/>
            </a:endParaRPr>
          </a:p>
          <a:p>
            <a:pPr marR="12700" indent="450215" algn="just">
              <a:spcAft>
                <a:spcPts val="0"/>
              </a:spcAft>
            </a:pPr>
            <a:r>
              <a:rPr lang="ru-RU" sz="2400" dirty="0" err="1" smtClean="0">
                <a:solidFill>
                  <a:srgbClr val="000000"/>
                </a:solidFill>
                <a:latin typeface="Times New Roman" panose="02020603050405020304" pitchFamily="18" charset="0"/>
                <a:ea typeface="Times New Roman" panose="02020603050405020304" pitchFamily="18" charset="0"/>
              </a:rPr>
              <a:t>Дт</a:t>
            </a:r>
            <a:r>
              <a:rPr lang="ru-RU" sz="2400" dirty="0" smtClean="0">
                <a:solidFill>
                  <a:srgbClr val="000000"/>
                </a:solidFill>
                <a:latin typeface="Times New Roman" panose="02020603050405020304" pitchFamily="18" charset="0"/>
                <a:ea typeface="Times New Roman" panose="02020603050405020304" pitchFamily="18" charset="0"/>
              </a:rPr>
              <a:t> </a:t>
            </a:r>
            <a:r>
              <a:rPr lang="ru-RU" sz="2400" dirty="0">
                <a:solidFill>
                  <a:srgbClr val="000000"/>
                </a:solidFill>
                <a:latin typeface="Times New Roman" panose="02020603050405020304" pitchFamily="18" charset="0"/>
                <a:ea typeface="Times New Roman" panose="02020603050405020304" pitchFamily="18" charset="0"/>
              </a:rPr>
              <a:t>110611310  </a:t>
            </a:r>
            <a:r>
              <a:rPr lang="ru-RU" sz="2400" dirty="0" err="1" smtClean="0">
                <a:solidFill>
                  <a:srgbClr val="000000"/>
                </a:solidFill>
                <a:latin typeface="Times New Roman" panose="02020603050405020304" pitchFamily="18" charset="0"/>
                <a:ea typeface="Times New Roman" panose="02020603050405020304" pitchFamily="18" charset="0"/>
              </a:rPr>
              <a:t>Кт</a:t>
            </a:r>
            <a:r>
              <a:rPr lang="ru-RU" sz="2400" dirty="0" smtClean="0">
                <a:solidFill>
                  <a:srgbClr val="000000"/>
                </a:solidFill>
                <a:latin typeface="Times New Roman" panose="02020603050405020304" pitchFamily="18" charset="0"/>
                <a:ea typeface="Times New Roman" panose="02020603050405020304" pitchFamily="18" charset="0"/>
              </a:rPr>
              <a:t> </a:t>
            </a:r>
            <a:r>
              <a:rPr lang="ru-RU" sz="2400" dirty="0">
                <a:solidFill>
                  <a:srgbClr val="000000"/>
                </a:solidFill>
                <a:latin typeface="Times New Roman" panose="02020603050405020304" pitchFamily="18" charset="0"/>
                <a:ea typeface="Times New Roman" panose="02020603050405020304" pitchFamily="18" charset="0"/>
              </a:rPr>
              <a:t>130225730  - 1200000,00</a:t>
            </a:r>
            <a:endParaRPr lang="ru-RU" sz="2400" dirty="0">
              <a:latin typeface="Times New Roman" panose="02020603050405020304" pitchFamily="18" charset="0"/>
              <a:ea typeface="Times New Roman" panose="02020603050405020304" pitchFamily="18" charset="0"/>
            </a:endParaRPr>
          </a:p>
          <a:p>
            <a:pPr marR="12700" indent="450215" algn="just">
              <a:spcAft>
                <a:spcPts val="0"/>
              </a:spcAft>
            </a:pPr>
            <a:r>
              <a:rPr lang="ru-RU" sz="2400" dirty="0" err="1" smtClean="0">
                <a:solidFill>
                  <a:srgbClr val="000000"/>
                </a:solidFill>
                <a:latin typeface="Times New Roman" panose="02020603050405020304" pitchFamily="18" charset="0"/>
                <a:ea typeface="Times New Roman" panose="02020603050405020304" pitchFamily="18" charset="0"/>
              </a:rPr>
              <a:t>Дт</a:t>
            </a:r>
            <a:r>
              <a:rPr lang="ru-RU" sz="2400" dirty="0" smtClean="0">
                <a:solidFill>
                  <a:srgbClr val="000000"/>
                </a:solidFill>
                <a:latin typeface="Times New Roman" panose="02020603050405020304" pitchFamily="18" charset="0"/>
                <a:ea typeface="Times New Roman" panose="02020603050405020304" pitchFamily="18" charset="0"/>
              </a:rPr>
              <a:t> </a:t>
            </a:r>
            <a:r>
              <a:rPr lang="ru-RU" sz="2400" dirty="0">
                <a:solidFill>
                  <a:srgbClr val="000000"/>
                </a:solidFill>
                <a:latin typeface="Times New Roman" panose="02020603050405020304" pitchFamily="18" charset="0"/>
                <a:ea typeface="Times New Roman" panose="02020603050405020304" pitchFamily="18" charset="0"/>
              </a:rPr>
              <a:t>110112310  </a:t>
            </a:r>
            <a:r>
              <a:rPr lang="ru-RU" sz="2400" dirty="0" err="1" smtClean="0">
                <a:solidFill>
                  <a:srgbClr val="000000"/>
                </a:solidFill>
                <a:latin typeface="Times New Roman" panose="02020603050405020304" pitchFamily="18" charset="0"/>
                <a:ea typeface="Times New Roman" panose="02020603050405020304" pitchFamily="18" charset="0"/>
              </a:rPr>
              <a:t>Кт</a:t>
            </a:r>
            <a:r>
              <a:rPr lang="ru-RU" sz="2400" dirty="0" smtClean="0">
                <a:solidFill>
                  <a:srgbClr val="000000"/>
                </a:solidFill>
                <a:latin typeface="Times New Roman" panose="02020603050405020304" pitchFamily="18" charset="0"/>
                <a:ea typeface="Times New Roman" panose="02020603050405020304" pitchFamily="18" charset="0"/>
              </a:rPr>
              <a:t> </a:t>
            </a:r>
            <a:r>
              <a:rPr lang="ru-RU" sz="2400" dirty="0">
                <a:solidFill>
                  <a:srgbClr val="000000"/>
                </a:solidFill>
                <a:latin typeface="Times New Roman" panose="02020603050405020304" pitchFamily="18" charset="0"/>
                <a:ea typeface="Times New Roman" panose="02020603050405020304" pitchFamily="18" charset="0"/>
              </a:rPr>
              <a:t>110611310  - </a:t>
            </a:r>
            <a:r>
              <a:rPr lang="ru-RU" sz="2400" dirty="0" smtClean="0">
                <a:solidFill>
                  <a:srgbClr val="000000"/>
                </a:solidFill>
                <a:latin typeface="Times New Roman" panose="02020603050405020304" pitchFamily="18" charset="0"/>
                <a:ea typeface="Times New Roman" panose="02020603050405020304" pitchFamily="18" charset="0"/>
              </a:rPr>
              <a:t>1200000,00</a:t>
            </a:r>
            <a:endParaRPr lang="ru-RU" sz="2400" dirty="0">
              <a:latin typeface="Times New Roman" panose="02020603050405020304" pitchFamily="18" charset="0"/>
              <a:ea typeface="Times New Roman" panose="02020603050405020304" pitchFamily="18" charset="0"/>
            </a:endParaRPr>
          </a:p>
          <a:p>
            <a:pPr marR="12700" indent="450215" algn="just">
              <a:spcAft>
                <a:spcPts val="0"/>
              </a:spcAft>
            </a:pPr>
            <a:r>
              <a:rPr lang="ru-RU" sz="2400" dirty="0" err="1" smtClean="0">
                <a:solidFill>
                  <a:srgbClr val="000000"/>
                </a:solidFill>
                <a:latin typeface="Times New Roman" panose="02020603050405020304" pitchFamily="18" charset="0"/>
                <a:ea typeface="Times New Roman" panose="02020603050405020304" pitchFamily="18" charset="0"/>
              </a:rPr>
              <a:t>Дт</a:t>
            </a:r>
            <a:r>
              <a:rPr lang="ru-RU" sz="2400" dirty="0" smtClean="0">
                <a:solidFill>
                  <a:srgbClr val="000000"/>
                </a:solidFill>
                <a:latin typeface="Times New Roman" panose="02020603050405020304" pitchFamily="18" charset="0"/>
                <a:ea typeface="Times New Roman" panose="02020603050405020304" pitchFamily="18" charset="0"/>
              </a:rPr>
              <a:t> </a:t>
            </a:r>
            <a:r>
              <a:rPr lang="ru-RU" sz="2400" dirty="0">
                <a:solidFill>
                  <a:srgbClr val="000000"/>
                </a:solidFill>
                <a:latin typeface="Times New Roman" panose="02020603050405020304" pitchFamily="18" charset="0"/>
                <a:ea typeface="Times New Roman" panose="02020603050405020304" pitchFamily="18" charset="0"/>
              </a:rPr>
              <a:t>140120271  </a:t>
            </a:r>
            <a:r>
              <a:rPr lang="ru-RU" sz="2400" dirty="0" err="1" smtClean="0">
                <a:solidFill>
                  <a:srgbClr val="000000"/>
                </a:solidFill>
                <a:latin typeface="Times New Roman" panose="02020603050405020304" pitchFamily="18" charset="0"/>
                <a:ea typeface="Times New Roman" panose="02020603050405020304" pitchFamily="18" charset="0"/>
              </a:rPr>
              <a:t>Кт</a:t>
            </a:r>
            <a:r>
              <a:rPr lang="ru-RU" sz="2400" dirty="0" smtClean="0">
                <a:solidFill>
                  <a:srgbClr val="000000"/>
                </a:solidFill>
                <a:latin typeface="Times New Roman" panose="02020603050405020304" pitchFamily="18" charset="0"/>
                <a:ea typeface="Times New Roman" panose="02020603050405020304" pitchFamily="18" charset="0"/>
              </a:rPr>
              <a:t> 110412411  </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smtClean="0">
                <a:solidFill>
                  <a:srgbClr val="000000"/>
                </a:solidFill>
                <a:latin typeface="Times New Roman" panose="02020603050405020304" pitchFamily="18" charset="0"/>
                <a:ea typeface="Times New Roman" panose="02020603050405020304" pitchFamily="18" charset="0"/>
              </a:rPr>
              <a:t>3000,00 за период эксплуатации здания в 2018 году начислена амортизация</a:t>
            </a:r>
            <a:endParaRPr lang="ru-RU" sz="2400" dirty="0">
              <a:latin typeface="Times New Roman" panose="02020603050405020304" pitchFamily="18" charset="0"/>
              <a:ea typeface="Times New Roman" panose="02020603050405020304" pitchFamily="18" charset="0"/>
            </a:endParaRPr>
          </a:p>
          <a:p>
            <a:pPr marR="12700" indent="450215" algn="just">
              <a:spcAft>
                <a:spcPts val="0"/>
              </a:spcAft>
            </a:pPr>
            <a:r>
              <a:rPr lang="ru-RU" sz="2400" dirty="0">
                <a:solidFill>
                  <a:srgbClr val="000000"/>
                </a:solidFill>
                <a:latin typeface="Times New Roman" panose="02020603050405020304" pitchFamily="18" charset="0"/>
                <a:ea typeface="Times New Roman" panose="02020603050405020304" pitchFamily="18" charset="0"/>
              </a:rPr>
              <a:t>В </a:t>
            </a:r>
            <a:r>
              <a:rPr lang="ru-RU" sz="2400" dirty="0" smtClean="0">
                <a:solidFill>
                  <a:srgbClr val="000000"/>
                </a:solidFill>
                <a:latin typeface="Times New Roman" panose="02020603050405020304" pitchFamily="18" charset="0"/>
                <a:ea typeface="Times New Roman" panose="02020603050405020304" pitchFamily="18" charset="0"/>
              </a:rPr>
              <a:t>2019 году </a:t>
            </a:r>
            <a:r>
              <a:rPr lang="ru-RU" sz="2400" dirty="0">
                <a:solidFill>
                  <a:srgbClr val="000000"/>
                </a:solidFill>
                <a:latin typeface="Times New Roman" panose="02020603050405020304" pitchFamily="18" charset="0"/>
                <a:ea typeface="Times New Roman" panose="02020603050405020304" pitchFamily="18" charset="0"/>
              </a:rPr>
              <a:t>исправительные корреспонденции отражаются следующими бухгалтерскими записями:</a:t>
            </a:r>
            <a:endParaRPr lang="ru-RU" sz="2400" dirty="0">
              <a:latin typeface="Times New Roman" panose="02020603050405020304" pitchFamily="18" charset="0"/>
              <a:ea typeface="Times New Roman" panose="02020603050405020304" pitchFamily="18" charset="0"/>
            </a:endParaRPr>
          </a:p>
          <a:p>
            <a:pPr marR="12700" indent="450215" algn="just">
              <a:spcAft>
                <a:spcPts val="0"/>
              </a:spcAft>
            </a:pPr>
            <a:r>
              <a:rPr lang="ru-RU" sz="2400" dirty="0" err="1" smtClean="0">
                <a:solidFill>
                  <a:srgbClr val="000000"/>
                </a:solidFill>
                <a:latin typeface="Times New Roman" panose="02020603050405020304" pitchFamily="18" charset="0"/>
                <a:ea typeface="Times New Roman" panose="02020603050405020304" pitchFamily="18" charset="0"/>
              </a:rPr>
              <a:t>Дт</a:t>
            </a:r>
            <a:r>
              <a:rPr lang="ru-RU" sz="2400" dirty="0" smtClean="0">
                <a:solidFill>
                  <a:srgbClr val="000000"/>
                </a:solidFill>
                <a:latin typeface="Times New Roman" panose="02020603050405020304" pitchFamily="18" charset="0"/>
                <a:ea typeface="Times New Roman" panose="02020603050405020304" pitchFamily="18" charset="0"/>
              </a:rPr>
              <a:t> 110112310  </a:t>
            </a:r>
            <a:r>
              <a:rPr lang="ru-RU" sz="2400" dirty="0" err="1" smtClean="0">
                <a:solidFill>
                  <a:srgbClr val="000000"/>
                </a:solidFill>
                <a:latin typeface="Times New Roman" panose="02020603050405020304" pitchFamily="18" charset="0"/>
                <a:ea typeface="Times New Roman" panose="02020603050405020304" pitchFamily="18" charset="0"/>
              </a:rPr>
              <a:t>Кт</a:t>
            </a:r>
            <a:r>
              <a:rPr lang="ru-RU" sz="2400" dirty="0" smtClean="0">
                <a:solidFill>
                  <a:srgbClr val="000000"/>
                </a:solidFill>
                <a:latin typeface="Times New Roman" panose="02020603050405020304" pitchFamily="18" charset="0"/>
                <a:ea typeface="Times New Roman" panose="02020603050405020304" pitchFamily="18" charset="0"/>
              </a:rPr>
              <a:t> 130486731     </a:t>
            </a:r>
            <a:r>
              <a:rPr lang="ru-RU" sz="2400" dirty="0">
                <a:solidFill>
                  <a:srgbClr val="000000"/>
                </a:solidFill>
                <a:latin typeface="Times New Roman" panose="02020603050405020304" pitchFamily="18" charset="0"/>
                <a:ea typeface="Times New Roman" panose="02020603050405020304" pitchFamily="18" charset="0"/>
              </a:rPr>
              <a:t>1200000,00 «Красное </a:t>
            </a:r>
            <a:r>
              <a:rPr lang="ru-RU" sz="2400" dirty="0" err="1">
                <a:solidFill>
                  <a:srgbClr val="000000"/>
                </a:solidFill>
                <a:latin typeface="Times New Roman" panose="02020603050405020304" pitchFamily="18" charset="0"/>
                <a:ea typeface="Times New Roman" panose="02020603050405020304" pitchFamily="18" charset="0"/>
              </a:rPr>
              <a:t>сторно</a:t>
            </a:r>
            <a:r>
              <a:rPr lang="ru-RU" sz="2400" dirty="0">
                <a:solidFill>
                  <a:srgbClr val="000000"/>
                </a:solidFill>
                <a:latin typeface="Times New Roman" panose="02020603050405020304" pitchFamily="18" charset="0"/>
                <a:ea typeface="Times New Roman" panose="02020603050405020304" pitchFamily="18" charset="0"/>
              </a:rPr>
              <a:t>»;</a:t>
            </a:r>
            <a:endParaRPr lang="ru-RU" sz="2400" dirty="0">
              <a:latin typeface="Times New Roman" panose="02020603050405020304" pitchFamily="18" charset="0"/>
              <a:ea typeface="Times New Roman" panose="02020603050405020304" pitchFamily="18" charset="0"/>
            </a:endParaRPr>
          </a:p>
          <a:p>
            <a:pPr marR="12700" indent="450215" algn="just">
              <a:spcAft>
                <a:spcPts val="0"/>
              </a:spcAft>
            </a:pPr>
            <a:r>
              <a:rPr lang="ru-RU" sz="2400" dirty="0" err="1" smtClean="0">
                <a:solidFill>
                  <a:srgbClr val="000000"/>
                </a:solidFill>
                <a:latin typeface="Times New Roman" panose="02020603050405020304" pitchFamily="18" charset="0"/>
                <a:ea typeface="Times New Roman" panose="02020603050405020304" pitchFamily="18" charset="0"/>
              </a:rPr>
              <a:t>Дт</a:t>
            </a:r>
            <a:r>
              <a:rPr lang="ru-RU" sz="2400" dirty="0" smtClean="0">
                <a:solidFill>
                  <a:srgbClr val="000000"/>
                </a:solidFill>
                <a:latin typeface="Times New Roman" panose="02020603050405020304" pitchFamily="18" charset="0"/>
                <a:ea typeface="Times New Roman" panose="02020603050405020304" pitchFamily="18" charset="0"/>
              </a:rPr>
              <a:t> 130486831  </a:t>
            </a:r>
            <a:r>
              <a:rPr lang="ru-RU" sz="2400" dirty="0" err="1" smtClean="0">
                <a:solidFill>
                  <a:srgbClr val="000000"/>
                </a:solidFill>
                <a:latin typeface="Times New Roman" panose="02020603050405020304" pitchFamily="18" charset="0"/>
                <a:ea typeface="Times New Roman" panose="02020603050405020304" pitchFamily="18" charset="0"/>
              </a:rPr>
              <a:t>Кт</a:t>
            </a:r>
            <a:r>
              <a:rPr lang="ru-RU" sz="2400" dirty="0" smtClean="0">
                <a:solidFill>
                  <a:srgbClr val="000000"/>
                </a:solidFill>
                <a:latin typeface="Times New Roman" panose="02020603050405020304" pitchFamily="18" charset="0"/>
                <a:ea typeface="Times New Roman" panose="02020603050405020304" pitchFamily="18" charset="0"/>
              </a:rPr>
              <a:t> </a:t>
            </a:r>
            <a:r>
              <a:rPr lang="ru-RU" sz="2400" dirty="0">
                <a:solidFill>
                  <a:srgbClr val="000000"/>
                </a:solidFill>
                <a:latin typeface="Times New Roman" panose="02020603050405020304" pitchFamily="18" charset="0"/>
                <a:ea typeface="Times New Roman" panose="02020603050405020304" pitchFamily="18" charset="0"/>
              </a:rPr>
              <a:t>110611310     1200000,00 «Красное </a:t>
            </a:r>
            <a:r>
              <a:rPr lang="ru-RU" sz="2400" dirty="0" err="1">
                <a:solidFill>
                  <a:srgbClr val="000000"/>
                </a:solidFill>
                <a:latin typeface="Times New Roman" panose="02020603050405020304" pitchFamily="18" charset="0"/>
                <a:ea typeface="Times New Roman" panose="02020603050405020304" pitchFamily="18" charset="0"/>
              </a:rPr>
              <a:t>сторно</a:t>
            </a:r>
            <a:r>
              <a:rPr lang="ru-RU" sz="2400" dirty="0">
                <a:solidFill>
                  <a:srgbClr val="000000"/>
                </a:solidFill>
                <a:latin typeface="Times New Roman" panose="02020603050405020304" pitchFamily="18" charset="0"/>
                <a:ea typeface="Times New Roman" panose="02020603050405020304" pitchFamily="18" charset="0"/>
              </a:rPr>
              <a:t>»;</a:t>
            </a:r>
            <a:endParaRPr lang="ru-RU" sz="2400" dirty="0">
              <a:latin typeface="Times New Roman" panose="02020603050405020304" pitchFamily="18" charset="0"/>
              <a:ea typeface="Times New Roman" panose="02020603050405020304" pitchFamily="18" charset="0"/>
            </a:endParaRPr>
          </a:p>
          <a:p>
            <a:pPr marR="12700" indent="450215" algn="just">
              <a:spcAft>
                <a:spcPts val="0"/>
              </a:spcAft>
            </a:pPr>
            <a:r>
              <a:rPr lang="ru-RU" sz="2400" dirty="0" err="1" smtClean="0">
                <a:solidFill>
                  <a:srgbClr val="000000"/>
                </a:solidFill>
                <a:latin typeface="Times New Roman" panose="02020603050405020304" pitchFamily="18" charset="0"/>
                <a:ea typeface="Times New Roman" panose="02020603050405020304" pitchFamily="18" charset="0"/>
              </a:rPr>
              <a:t>Дт</a:t>
            </a:r>
            <a:r>
              <a:rPr lang="ru-RU" sz="2400" dirty="0" smtClean="0">
                <a:solidFill>
                  <a:srgbClr val="000000"/>
                </a:solidFill>
                <a:latin typeface="Times New Roman" panose="02020603050405020304" pitchFamily="18" charset="0"/>
                <a:ea typeface="Times New Roman" panose="02020603050405020304" pitchFamily="18" charset="0"/>
              </a:rPr>
              <a:t> </a:t>
            </a:r>
            <a:r>
              <a:rPr lang="ru-RU" sz="2400" dirty="0">
                <a:solidFill>
                  <a:srgbClr val="000000"/>
                </a:solidFill>
                <a:latin typeface="Times New Roman" panose="02020603050405020304" pitchFamily="18" charset="0"/>
                <a:ea typeface="Times New Roman" panose="02020603050405020304" pitchFamily="18" charset="0"/>
              </a:rPr>
              <a:t>110611310  </a:t>
            </a:r>
            <a:r>
              <a:rPr lang="ru-RU" sz="2400" dirty="0" err="1" smtClean="0">
                <a:solidFill>
                  <a:srgbClr val="000000"/>
                </a:solidFill>
                <a:latin typeface="Times New Roman" panose="02020603050405020304" pitchFamily="18" charset="0"/>
                <a:ea typeface="Times New Roman" panose="02020603050405020304" pitchFamily="18" charset="0"/>
              </a:rPr>
              <a:t>Кт</a:t>
            </a:r>
            <a:r>
              <a:rPr lang="ru-RU" sz="2400" dirty="0" smtClean="0">
                <a:solidFill>
                  <a:srgbClr val="000000"/>
                </a:solidFill>
                <a:latin typeface="Times New Roman" panose="02020603050405020304" pitchFamily="18" charset="0"/>
                <a:ea typeface="Times New Roman" panose="02020603050405020304" pitchFamily="18" charset="0"/>
              </a:rPr>
              <a:t> 130486731     </a:t>
            </a:r>
            <a:r>
              <a:rPr lang="ru-RU" sz="2400" dirty="0">
                <a:solidFill>
                  <a:srgbClr val="000000"/>
                </a:solidFill>
                <a:latin typeface="Times New Roman" panose="02020603050405020304" pitchFamily="18" charset="0"/>
                <a:ea typeface="Times New Roman" panose="02020603050405020304" pitchFamily="18" charset="0"/>
              </a:rPr>
              <a:t>1200000,00 «Красное </a:t>
            </a:r>
            <a:r>
              <a:rPr lang="ru-RU" sz="2400" dirty="0" err="1">
                <a:solidFill>
                  <a:srgbClr val="000000"/>
                </a:solidFill>
                <a:latin typeface="Times New Roman" panose="02020603050405020304" pitchFamily="18" charset="0"/>
                <a:ea typeface="Times New Roman" panose="02020603050405020304" pitchFamily="18" charset="0"/>
              </a:rPr>
              <a:t>сторно</a:t>
            </a:r>
            <a:r>
              <a:rPr lang="ru-RU" sz="2400" dirty="0">
                <a:solidFill>
                  <a:srgbClr val="000000"/>
                </a:solidFill>
                <a:latin typeface="Times New Roman" panose="02020603050405020304" pitchFamily="18" charset="0"/>
                <a:ea typeface="Times New Roman" panose="02020603050405020304" pitchFamily="18" charset="0"/>
              </a:rPr>
              <a:t>»;</a:t>
            </a:r>
            <a:endParaRPr lang="ru-RU" sz="2400" dirty="0">
              <a:latin typeface="Times New Roman" panose="02020603050405020304" pitchFamily="18" charset="0"/>
              <a:ea typeface="Times New Roman" panose="02020603050405020304" pitchFamily="18" charset="0"/>
            </a:endParaRPr>
          </a:p>
          <a:p>
            <a:pPr marR="12700" indent="450215" algn="just">
              <a:spcAft>
                <a:spcPts val="0"/>
              </a:spcAft>
            </a:pPr>
            <a:r>
              <a:rPr lang="ru-RU" sz="2400" dirty="0" err="1" smtClean="0">
                <a:solidFill>
                  <a:srgbClr val="000000"/>
                </a:solidFill>
                <a:latin typeface="Times New Roman" panose="02020603050405020304" pitchFamily="18" charset="0"/>
                <a:ea typeface="Times New Roman" panose="02020603050405020304" pitchFamily="18" charset="0"/>
              </a:rPr>
              <a:t>Дт</a:t>
            </a:r>
            <a:r>
              <a:rPr lang="ru-RU" sz="2400" dirty="0" smtClean="0">
                <a:solidFill>
                  <a:srgbClr val="000000"/>
                </a:solidFill>
                <a:latin typeface="Times New Roman" panose="02020603050405020304" pitchFamily="18" charset="0"/>
                <a:ea typeface="Times New Roman" panose="02020603050405020304" pitchFamily="18" charset="0"/>
              </a:rPr>
              <a:t> </a:t>
            </a:r>
            <a:r>
              <a:rPr lang="ru-RU" sz="2400" dirty="0">
                <a:solidFill>
                  <a:srgbClr val="000000"/>
                </a:solidFill>
                <a:latin typeface="Times New Roman" panose="02020603050405020304" pitchFamily="18" charset="0"/>
                <a:ea typeface="Times New Roman" panose="02020603050405020304" pitchFamily="18" charset="0"/>
              </a:rPr>
              <a:t>140128271  </a:t>
            </a:r>
            <a:r>
              <a:rPr lang="ru-RU" sz="2400" dirty="0" err="1" smtClean="0">
                <a:solidFill>
                  <a:srgbClr val="000000"/>
                </a:solidFill>
                <a:latin typeface="Times New Roman" panose="02020603050405020304" pitchFamily="18" charset="0"/>
                <a:ea typeface="Times New Roman" panose="02020603050405020304" pitchFamily="18" charset="0"/>
              </a:rPr>
              <a:t>Кт</a:t>
            </a:r>
            <a:r>
              <a:rPr lang="ru-RU" sz="2400" dirty="0" smtClean="0">
                <a:solidFill>
                  <a:srgbClr val="000000"/>
                </a:solidFill>
                <a:latin typeface="Times New Roman" panose="02020603050405020304" pitchFamily="18" charset="0"/>
                <a:ea typeface="Times New Roman" panose="02020603050405020304" pitchFamily="18" charset="0"/>
              </a:rPr>
              <a:t> </a:t>
            </a:r>
            <a:r>
              <a:rPr lang="ru-RU" sz="2400" dirty="0">
                <a:solidFill>
                  <a:srgbClr val="000000"/>
                </a:solidFill>
                <a:latin typeface="Times New Roman" panose="02020603050405020304" pitchFamily="18" charset="0"/>
                <a:ea typeface="Times New Roman" panose="02020603050405020304" pitchFamily="18" charset="0"/>
              </a:rPr>
              <a:t>110412411      3000,00       «Красное </a:t>
            </a:r>
            <a:r>
              <a:rPr lang="ru-RU" sz="2400" dirty="0" err="1">
                <a:solidFill>
                  <a:srgbClr val="000000"/>
                </a:solidFill>
                <a:latin typeface="Times New Roman" panose="02020603050405020304" pitchFamily="18" charset="0"/>
                <a:ea typeface="Times New Roman" panose="02020603050405020304" pitchFamily="18" charset="0"/>
              </a:rPr>
              <a:t>сторно</a:t>
            </a:r>
            <a:r>
              <a:rPr lang="ru-RU" sz="2400" dirty="0">
                <a:solidFill>
                  <a:srgbClr val="000000"/>
                </a:solidFill>
                <a:latin typeface="Times New Roman" panose="02020603050405020304" pitchFamily="18" charset="0"/>
                <a:ea typeface="Times New Roman" panose="02020603050405020304" pitchFamily="18" charset="0"/>
              </a:rPr>
              <a:t>»;</a:t>
            </a:r>
            <a:endParaRPr lang="ru-RU" sz="2400" dirty="0">
              <a:latin typeface="Times New Roman" panose="02020603050405020304" pitchFamily="18" charset="0"/>
              <a:ea typeface="Times New Roman" panose="02020603050405020304" pitchFamily="18" charset="0"/>
            </a:endParaRPr>
          </a:p>
          <a:p>
            <a:pPr marR="12700" indent="450215" algn="just">
              <a:spcAft>
                <a:spcPts val="0"/>
              </a:spcAft>
            </a:pPr>
            <a:r>
              <a:rPr lang="ru-RU" sz="2400" dirty="0" err="1" smtClean="0">
                <a:solidFill>
                  <a:srgbClr val="000000"/>
                </a:solidFill>
                <a:latin typeface="Times New Roman" panose="02020603050405020304" pitchFamily="18" charset="0"/>
                <a:ea typeface="Times New Roman" panose="02020603050405020304" pitchFamily="18" charset="0"/>
              </a:rPr>
              <a:t>Дт</a:t>
            </a:r>
            <a:r>
              <a:rPr lang="ru-RU" sz="2400" dirty="0" smtClean="0">
                <a:solidFill>
                  <a:srgbClr val="000000"/>
                </a:solidFill>
                <a:latin typeface="Times New Roman" panose="02020603050405020304" pitchFamily="18" charset="0"/>
                <a:ea typeface="Times New Roman" panose="02020603050405020304" pitchFamily="18" charset="0"/>
              </a:rPr>
              <a:t> </a:t>
            </a:r>
            <a:r>
              <a:rPr lang="ru-RU" sz="2400" dirty="0">
                <a:solidFill>
                  <a:srgbClr val="000000"/>
                </a:solidFill>
                <a:latin typeface="Times New Roman" panose="02020603050405020304" pitchFamily="18" charset="0"/>
                <a:ea typeface="Times New Roman" panose="02020603050405020304" pitchFamily="18" charset="0"/>
              </a:rPr>
              <a:t>140128225  </a:t>
            </a:r>
            <a:r>
              <a:rPr lang="ru-RU" sz="2400" dirty="0" err="1" smtClean="0">
                <a:solidFill>
                  <a:srgbClr val="000000"/>
                </a:solidFill>
                <a:latin typeface="Times New Roman" panose="02020603050405020304" pitchFamily="18" charset="0"/>
                <a:ea typeface="Times New Roman" panose="02020603050405020304" pitchFamily="18" charset="0"/>
              </a:rPr>
              <a:t>Кт</a:t>
            </a:r>
            <a:r>
              <a:rPr lang="ru-RU" sz="2400" dirty="0" smtClean="0">
                <a:solidFill>
                  <a:srgbClr val="000000"/>
                </a:solidFill>
                <a:latin typeface="Times New Roman" panose="02020603050405020304" pitchFamily="18" charset="0"/>
                <a:ea typeface="Times New Roman" panose="02020603050405020304" pitchFamily="18" charset="0"/>
              </a:rPr>
              <a:t> 130486731      1200000,00</a:t>
            </a:r>
            <a:endParaRPr lang="ru-RU" sz="2400" dirty="0">
              <a:solidFill>
                <a:srgbClr val="000000"/>
              </a:solidFill>
              <a:latin typeface="Times New Roman" panose="02020603050405020304" pitchFamily="18" charset="0"/>
              <a:ea typeface="Times New Roman" panose="02020603050405020304" pitchFamily="18" charset="0"/>
            </a:endParaRPr>
          </a:p>
          <a:p>
            <a:pPr marR="12700" indent="450215" algn="just">
              <a:lnSpc>
                <a:spcPts val="1620"/>
              </a:lnSpc>
              <a:spcAft>
                <a:spcPts val="0"/>
              </a:spcAft>
            </a:pPr>
            <a:endParaRPr lang="ru-RU" sz="2000" dirty="0">
              <a:latin typeface="Times New Roman" panose="02020603050405020304" pitchFamily="18" charset="0"/>
              <a:ea typeface="Times New Roman" panose="02020603050405020304" pitchFamily="18" charset="0"/>
            </a:endParaRPr>
          </a:p>
        </p:txBody>
      </p:sp>
      <p:sp>
        <p:nvSpPr>
          <p:cNvPr id="5" name="Номер слайда 4"/>
          <p:cNvSpPr>
            <a:spLocks noGrp="1"/>
          </p:cNvSpPr>
          <p:nvPr>
            <p:ph type="sldNum" sz="quarter" idx="12"/>
          </p:nvPr>
        </p:nvSpPr>
        <p:spPr/>
        <p:txBody>
          <a:bodyPr/>
          <a:lstStyle/>
          <a:p>
            <a:fld id="{87CAACBE-3CA2-42B4-BAD1-73B4871560ED}" type="slidenum">
              <a:rPr lang="ru-RU" altLang="ru-RU" smtClean="0"/>
              <a:pPr/>
              <a:t>73</a:t>
            </a:fld>
            <a:endParaRPr lang="ru-RU" altLang="ru-RU"/>
          </a:p>
        </p:txBody>
      </p:sp>
    </p:spTree>
    <p:extLst>
      <p:ext uri="{BB962C8B-B14F-4D97-AF65-F5344CB8AC3E}">
        <p14:creationId xmlns:p14="http://schemas.microsoft.com/office/powerpoint/2010/main" xmlns="" val="341536366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Закрытие в конце года счетов </a:t>
            </a:r>
            <a:r>
              <a:rPr lang="ru-RU" sz="2400" dirty="0" smtClean="0"/>
              <a:t>бухгалтерского учета осуществляется в общеустановленном порядке</a:t>
            </a:r>
            <a:endParaRPr lang="ru-RU" sz="2400" dirty="0"/>
          </a:p>
        </p:txBody>
      </p:sp>
      <p:sp>
        <p:nvSpPr>
          <p:cNvPr id="3" name="Объект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r>
              <a:rPr lang="ru-RU" sz="2800" dirty="0" err="1" smtClean="0"/>
              <a:t>Дт</a:t>
            </a:r>
            <a:r>
              <a:rPr lang="ru-RU" sz="2800" dirty="0" smtClean="0"/>
              <a:t> 1 401 28 271  </a:t>
            </a:r>
            <a:r>
              <a:rPr lang="ru-RU" sz="2800" dirty="0" err="1" smtClean="0"/>
              <a:t>Кт</a:t>
            </a:r>
            <a:r>
              <a:rPr lang="ru-RU" sz="2800" dirty="0" smtClean="0"/>
              <a:t> 1 401 30 000 – 3 000,00</a:t>
            </a:r>
          </a:p>
          <a:p>
            <a:r>
              <a:rPr lang="ru-RU" sz="2800" dirty="0" err="1" smtClean="0"/>
              <a:t>Дт</a:t>
            </a:r>
            <a:r>
              <a:rPr lang="ru-RU" sz="2800" dirty="0" smtClean="0"/>
              <a:t> 1 401 30 000  </a:t>
            </a:r>
            <a:r>
              <a:rPr lang="ru-RU" sz="2800" dirty="0" err="1" smtClean="0"/>
              <a:t>Кт</a:t>
            </a:r>
            <a:r>
              <a:rPr lang="ru-RU" sz="2800" dirty="0" smtClean="0"/>
              <a:t> 1 401 28 225 – 1 200 000,00</a:t>
            </a:r>
          </a:p>
          <a:p>
            <a:r>
              <a:rPr lang="ru-RU" sz="2800" dirty="0" err="1" smtClean="0"/>
              <a:t>Дт</a:t>
            </a:r>
            <a:r>
              <a:rPr lang="ru-RU" sz="2800" dirty="0" smtClean="0"/>
              <a:t> 1 304 86 731  </a:t>
            </a:r>
            <a:r>
              <a:rPr lang="ru-RU" sz="2800" dirty="0" err="1" smtClean="0"/>
              <a:t>Кт</a:t>
            </a:r>
            <a:r>
              <a:rPr lang="ru-RU" sz="2800" dirty="0" smtClean="0"/>
              <a:t> 1 401 30 000 – 1 200 000,00</a:t>
            </a:r>
          </a:p>
          <a:p>
            <a:r>
              <a:rPr lang="ru-RU" sz="2800" dirty="0" err="1" smtClean="0"/>
              <a:t>Дт</a:t>
            </a:r>
            <a:r>
              <a:rPr lang="ru-RU" sz="2800" dirty="0" smtClean="0"/>
              <a:t> 1 401 30 000  </a:t>
            </a:r>
            <a:r>
              <a:rPr lang="ru-RU" sz="2800" dirty="0" err="1" smtClean="0"/>
              <a:t>Кт</a:t>
            </a:r>
            <a:r>
              <a:rPr lang="ru-RU" sz="2800" dirty="0" smtClean="0"/>
              <a:t> 1 304 86 831 – 1 200 000,00</a:t>
            </a:r>
            <a:endParaRPr lang="ru-RU" sz="2800" dirty="0"/>
          </a:p>
        </p:txBody>
      </p:sp>
      <p:sp>
        <p:nvSpPr>
          <p:cNvPr id="4" name="Номер слайда 3"/>
          <p:cNvSpPr>
            <a:spLocks noGrp="1"/>
          </p:cNvSpPr>
          <p:nvPr>
            <p:ph type="sldNum" sz="quarter" idx="12"/>
          </p:nvPr>
        </p:nvSpPr>
        <p:spPr/>
        <p:txBody>
          <a:bodyPr/>
          <a:lstStyle/>
          <a:p>
            <a:fld id="{C318D0E1-6172-4638-BCC1-0B70ED483AF8}" type="slidenum">
              <a:rPr lang="ru-RU" smtClean="0">
                <a:solidFill>
                  <a:prstClr val="black">
                    <a:tint val="75000"/>
                  </a:prstClr>
                </a:solidFill>
              </a:rPr>
              <a:pPr/>
              <a:t>74</a:t>
            </a:fld>
            <a:endParaRPr lang="ru-RU">
              <a:solidFill>
                <a:prstClr val="black">
                  <a:tint val="75000"/>
                </a:prstClr>
              </a:solidFill>
            </a:endParaRPr>
          </a:p>
        </p:txBody>
      </p:sp>
    </p:spTree>
    <p:extLst>
      <p:ext uri="{BB962C8B-B14F-4D97-AF65-F5344CB8AC3E}">
        <p14:creationId xmlns:p14="http://schemas.microsoft.com/office/powerpoint/2010/main" xmlns="" val="319486748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50489" y="980728"/>
            <a:ext cx="9359257" cy="5942140"/>
          </a:xfrm>
        </p:spPr>
        <p:txBody>
          <a:bodyPr/>
          <a:lstStyle/>
          <a:p>
            <a:pPr marR="12700" lvl="0" indent="450215" algn="just">
              <a:spcAft>
                <a:spcPts val="0"/>
              </a:spcAft>
            </a:pPr>
            <a:r>
              <a:rPr lang="ru-RU" sz="2400" dirty="0">
                <a:solidFill>
                  <a:srgbClr val="000000"/>
                </a:solidFill>
                <a:latin typeface="Times New Roman" panose="02020603050405020304" pitchFamily="18" charset="0"/>
                <a:ea typeface="Times New Roman" panose="02020603050405020304" pitchFamily="18" charset="0"/>
              </a:rPr>
              <a:t>Исправительные операции отражаются в отдельном регистре - Журнал по прочим операциям (ф. 0504071)</a:t>
            </a:r>
            <a:r>
              <a:rPr lang="ru-RU" sz="2400" dirty="0">
                <a:solidFill>
                  <a:prstClr val="black"/>
                </a:solidFill>
                <a:latin typeface="Times New Roman" panose="02020603050405020304" pitchFamily="18" charset="0"/>
                <a:ea typeface="Times New Roman" panose="02020603050405020304" pitchFamily="18" charset="0"/>
              </a:rPr>
              <a:t> </a:t>
            </a:r>
            <a:r>
              <a:rPr lang="ru-RU" sz="2400" dirty="0">
                <a:solidFill>
                  <a:srgbClr val="000000"/>
                </a:solidFill>
                <a:latin typeface="Times New Roman" panose="02020603050405020304" pitchFamily="18" charset="0"/>
                <a:ea typeface="Times New Roman" panose="02020603050405020304" pitchFamily="18" charset="0"/>
              </a:rPr>
              <a:t>с признаком «Исправление ошибок прошлых лет» (далее – Журнал исправлений       (ф. 0504071),  в Главной книге  </a:t>
            </a:r>
            <a:r>
              <a:rPr lang="ru-RU" sz="2400" dirty="0" smtClean="0">
                <a:solidFill>
                  <a:srgbClr val="000000"/>
                </a:solidFill>
                <a:latin typeface="Times New Roman" panose="02020603050405020304" pitchFamily="18" charset="0"/>
                <a:ea typeface="Times New Roman" panose="02020603050405020304" pitchFamily="18" charset="0"/>
              </a:rPr>
              <a:t>(</a:t>
            </a:r>
            <a:r>
              <a:rPr lang="ru-RU" sz="2400" dirty="0">
                <a:solidFill>
                  <a:srgbClr val="000000"/>
                </a:solidFill>
                <a:latin typeface="Times New Roman" panose="02020603050405020304" pitchFamily="18" charset="0"/>
                <a:ea typeface="Times New Roman" panose="02020603050405020304" pitchFamily="18" charset="0"/>
              </a:rPr>
              <a:t>ф. 0504072) (на основании на основании указанного журнала</a:t>
            </a:r>
            <a:r>
              <a:rPr lang="ru-RU" sz="2400" dirty="0" smtClean="0">
                <a:solidFill>
                  <a:srgbClr val="000000"/>
                </a:solidFill>
                <a:latin typeface="Times New Roman" panose="02020603050405020304" pitchFamily="18" charset="0"/>
                <a:ea typeface="Times New Roman" panose="02020603050405020304" pitchFamily="18" charset="0"/>
              </a:rPr>
              <a:t>)</a:t>
            </a:r>
            <a:endParaRPr lang="ru-RU" sz="2400" dirty="0">
              <a:solidFill>
                <a:prstClr val="black"/>
              </a:solidFill>
              <a:latin typeface="Times New Roman" panose="02020603050405020304" pitchFamily="18" charset="0"/>
              <a:ea typeface="Times New Roman" panose="02020603050405020304" pitchFamily="18" charset="0"/>
            </a:endParaRPr>
          </a:p>
          <a:p>
            <a:pPr marR="12700" lvl="0" indent="450215" algn="just">
              <a:spcAft>
                <a:spcPts val="0"/>
              </a:spcAft>
            </a:pPr>
            <a:r>
              <a:rPr lang="ru-RU" sz="2400" dirty="0">
                <a:solidFill>
                  <a:srgbClr val="000000"/>
                </a:solidFill>
                <a:latin typeface="Times New Roman" panose="02020603050405020304" pitchFamily="18" charset="0"/>
                <a:ea typeface="Times New Roman" panose="02020603050405020304" pitchFamily="18" charset="0"/>
              </a:rPr>
              <a:t>На основании Журнала по прочим операциям (ф. 0504071) с признаком «Исправление ошибок прошлых лет» формируется в графе 6 раздела 1 Сведений (ф. 0503173) (по коду причины  «3» - ошибки прошлых лет) с указанием в графе 1 кода счета по которому скорректированы </a:t>
            </a:r>
            <a:r>
              <a:rPr lang="ru-RU" sz="2400" dirty="0" smtClean="0">
                <a:solidFill>
                  <a:srgbClr val="000000"/>
                </a:solidFill>
                <a:latin typeface="Times New Roman" panose="02020603050405020304" pitchFamily="18" charset="0"/>
                <a:ea typeface="Times New Roman" panose="02020603050405020304" pitchFamily="18" charset="0"/>
              </a:rPr>
              <a:t>показатели</a:t>
            </a:r>
            <a:endParaRPr lang="ru-RU" sz="2400" dirty="0">
              <a:solidFill>
                <a:srgbClr val="000000"/>
              </a:solidFill>
              <a:latin typeface="Times New Roman" panose="02020603050405020304" pitchFamily="18" charset="0"/>
              <a:ea typeface="Times New Roman" panose="02020603050405020304" pitchFamily="18" charset="0"/>
            </a:endParaRPr>
          </a:p>
          <a:p>
            <a:pPr marR="12700" indent="450215" algn="just">
              <a:spcAft>
                <a:spcPts val="0"/>
              </a:spcAft>
            </a:pPr>
            <a:r>
              <a:rPr lang="ru-RU" sz="2400" dirty="0" smtClean="0">
                <a:latin typeface="Times New Roman" panose="02020603050405020304" pitchFamily="18" charset="0"/>
                <a:ea typeface="Times New Roman" panose="02020603050405020304" pitchFamily="18" charset="0"/>
              </a:rPr>
              <a:t>На </a:t>
            </a:r>
            <a:r>
              <a:rPr lang="ru-RU" sz="2400" dirty="0">
                <a:latin typeface="Times New Roman" panose="02020603050405020304" pitchFamily="18" charset="0"/>
                <a:ea typeface="Times New Roman" panose="02020603050405020304" pitchFamily="18" charset="0"/>
              </a:rPr>
              <a:t>основании показателей, сформированных в графе </a:t>
            </a:r>
            <a:r>
              <a:rPr lang="ru-RU" sz="2400" dirty="0" smtClean="0">
                <a:latin typeface="Times New Roman" panose="02020603050405020304" pitchFamily="18" charset="0"/>
                <a:ea typeface="Times New Roman" panose="02020603050405020304" pitchFamily="18" charset="0"/>
              </a:rPr>
              <a:t>6 </a:t>
            </a:r>
            <a:r>
              <a:rPr lang="ru-RU" sz="2400" dirty="0">
                <a:latin typeface="Times New Roman" panose="02020603050405020304" pitchFamily="18" charset="0"/>
                <a:ea typeface="Times New Roman" panose="02020603050405020304" pitchFamily="18" charset="0"/>
              </a:rPr>
              <a:t>Сведений (ф. 0503173), формируются входящие остатки Баланса (0503130) (группа граф «На начало года», а также показатели «На начало года»  иных отчетов (таблиц Пояснительной записки: Сведений (ф. 0503168), Сведений (ф. 0503169</a:t>
            </a:r>
            <a:r>
              <a:rPr lang="ru-RU" sz="2400" dirty="0" smtClean="0">
                <a:latin typeface="Times New Roman" panose="02020603050405020304" pitchFamily="18" charset="0"/>
                <a:ea typeface="Times New Roman" panose="02020603050405020304" pitchFamily="18" charset="0"/>
              </a:rPr>
              <a:t>)</a:t>
            </a:r>
            <a:endParaRPr lang="ru-RU" sz="2400" dirty="0">
              <a:latin typeface="Times New Roman" panose="02020603050405020304" pitchFamily="18" charset="0"/>
              <a:ea typeface="Times New Roman" panose="02020603050405020304" pitchFamily="18" charset="0"/>
            </a:endParaRPr>
          </a:p>
          <a:p>
            <a:pPr marR="12700" indent="450215" algn="just">
              <a:lnSpc>
                <a:spcPts val="1620"/>
              </a:lnSpc>
              <a:spcAft>
                <a:spcPts val="0"/>
              </a:spcAft>
            </a:pPr>
            <a:endParaRPr lang="ru-RU" sz="1600" dirty="0">
              <a:latin typeface="Times New Roman" panose="02020603050405020304" pitchFamily="18" charset="0"/>
              <a:ea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87CAACBE-3CA2-42B4-BAD1-73B4871560ED}" type="slidenum">
              <a:rPr lang="ru-RU" altLang="ru-RU" smtClean="0"/>
              <a:pPr/>
              <a:t>75</a:t>
            </a:fld>
            <a:endParaRPr lang="ru-RU" altLang="ru-RU"/>
          </a:p>
        </p:txBody>
      </p:sp>
    </p:spTree>
    <p:extLst>
      <p:ext uri="{BB962C8B-B14F-4D97-AF65-F5344CB8AC3E}">
        <p14:creationId xmlns:p14="http://schemas.microsoft.com/office/powerpoint/2010/main" xmlns="" val="10735434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idx="1"/>
            <p:extLst>
              <p:ext uri="{D42A27DB-BD31-4B8C-83A1-F6EECF244321}">
                <p14:modId xmlns:p14="http://schemas.microsoft.com/office/powerpoint/2010/main" xmlns="" val="2437206628"/>
              </p:ext>
            </p:extLst>
          </p:nvPr>
        </p:nvGraphicFramePr>
        <p:xfrm>
          <a:off x="1" y="139668"/>
          <a:ext cx="9711527" cy="6775476"/>
        </p:xfrm>
        <a:graphic>
          <a:graphicData uri="http://schemas.openxmlformats.org/drawingml/2006/table">
            <a:tbl>
              <a:tblPr>
                <a:tableStyleId>{5C22544A-7EE6-4342-B048-85BDC9FD1C3A}</a:tableStyleId>
              </a:tblPr>
              <a:tblGrid>
                <a:gridCol w="4348026"/>
                <a:gridCol w="559213"/>
                <a:gridCol w="1113104"/>
                <a:gridCol w="445044"/>
                <a:gridCol w="649228"/>
                <a:gridCol w="649228"/>
                <a:gridCol w="649228"/>
                <a:gridCol w="649228"/>
                <a:gridCol w="454459"/>
                <a:gridCol w="64923"/>
                <a:gridCol w="64923"/>
                <a:gridCol w="64923"/>
              </a:tblGrid>
              <a:tr h="333756">
                <a:tc gridSpan="9">
                  <a:txBody>
                    <a:bodyPr/>
                    <a:lstStyle/>
                    <a:p>
                      <a:pPr algn="ctr" fontAlgn="b"/>
                      <a:r>
                        <a:rPr lang="ru-RU" sz="2000" u="none" strike="noStrike" dirty="0">
                          <a:effectLst/>
                        </a:rPr>
                        <a:t>1. Изменение остатков валюты </a:t>
                      </a:r>
                      <a:r>
                        <a:rPr lang="ru-RU" sz="2000" u="none" strike="noStrike" dirty="0" smtClean="0">
                          <a:effectLst/>
                        </a:rPr>
                        <a:t>баланса (ф. 0503173)</a:t>
                      </a:r>
                      <a:endParaRPr lang="ru-RU" sz="2000" b="1"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ru-RU" sz="1200" b="1" i="0" u="none" strike="noStrike" dirty="0">
                        <a:effectLst/>
                        <a:latin typeface="Arial" panose="020B0604020202020204" pitchFamily="34" charset="0"/>
                      </a:endParaRPr>
                    </a:p>
                  </a:txBody>
                  <a:tcPr marL="6985" marR="6985" marT="6985"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pPr algn="l" fontAlgn="b"/>
                      <a:endParaRPr lang="ru-RU" sz="800" b="1"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ru-RU" sz="800" b="1" i="0" u="none" strike="noStrike">
                        <a:effectLst/>
                        <a:latin typeface="Arial" panose="020B0604020202020204" pitchFamily="34" charset="0"/>
                      </a:endParaRPr>
                    </a:p>
                  </a:txBody>
                  <a:tcPr marL="7567" marR="7567" marT="6985" marB="0" anchor="b">
                    <a:lnB w="12700" cap="flat" cmpd="sng" algn="ctr">
                      <a:solidFill>
                        <a:schemeClr val="tx1"/>
                      </a:solidFill>
                      <a:prstDash val="solid"/>
                      <a:round/>
                      <a:headEnd type="none" w="med" len="med"/>
                      <a:tailEnd type="none" w="med" len="med"/>
                    </a:lnB>
                  </a:tcPr>
                </a:tc>
                <a:tc>
                  <a:txBody>
                    <a:bodyPr/>
                    <a:lstStyle/>
                    <a:p>
                      <a:pPr algn="l" fontAlgn="b"/>
                      <a:endParaRPr lang="ru-RU" sz="800" b="1" i="0" u="none" strike="noStrike">
                        <a:effectLst/>
                        <a:latin typeface="Arial" panose="020B0604020202020204" pitchFamily="34" charset="0"/>
                      </a:endParaRPr>
                    </a:p>
                  </a:txBody>
                  <a:tcPr marL="7567" marR="7567" marT="6985" marB="0" anchor="b">
                    <a:lnB w="12700" cap="flat" cmpd="sng" algn="ctr">
                      <a:solidFill>
                        <a:schemeClr val="tx1"/>
                      </a:solidFill>
                      <a:prstDash val="solid"/>
                      <a:round/>
                      <a:headEnd type="none" w="med" len="med"/>
                      <a:tailEnd type="none" w="med" len="med"/>
                    </a:lnB>
                  </a:tcPr>
                </a:tc>
                <a:tc>
                  <a:txBody>
                    <a:bodyPr/>
                    <a:lstStyle/>
                    <a:p>
                      <a:pPr algn="l" fontAlgn="b"/>
                      <a:endParaRPr lang="ru-RU" sz="800" b="1" i="0" u="none" strike="noStrike">
                        <a:effectLst/>
                        <a:latin typeface="Arial" panose="020B0604020202020204" pitchFamily="34" charset="0"/>
                      </a:endParaRPr>
                    </a:p>
                  </a:txBody>
                  <a:tcPr marL="7567" marR="7567" marT="6985" marB="0" anchor="b">
                    <a:lnB w="12700" cap="flat" cmpd="sng" algn="ctr">
                      <a:solidFill>
                        <a:schemeClr val="tx1"/>
                      </a:solidFill>
                      <a:prstDash val="solid"/>
                      <a:round/>
                      <a:headEnd type="none" w="med" len="med"/>
                      <a:tailEnd type="none" w="med" len="med"/>
                    </a:lnB>
                  </a:tcPr>
                </a:tc>
              </a:tr>
              <a:tr h="529524">
                <a:tc rowSpan="2">
                  <a:txBody>
                    <a:bodyPr/>
                    <a:lstStyle/>
                    <a:p>
                      <a:pPr algn="ctr" fontAlgn="ctr"/>
                      <a:r>
                        <a:rPr lang="ru-RU" sz="1600" u="none" strike="noStrike" dirty="0">
                          <a:effectLst/>
                        </a:rPr>
                        <a:t>А К Т И В</a:t>
                      </a: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ru-RU" sz="1600" u="none" strike="noStrike" dirty="0">
                          <a:effectLst/>
                        </a:rPr>
                        <a:t>Код строки</a:t>
                      </a: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ru-RU" sz="1600" u="none" strike="noStrike" dirty="0">
                          <a:effectLst/>
                        </a:rPr>
                        <a:t>Сумма изменений, всего (</a:t>
                      </a:r>
                      <a:r>
                        <a:rPr lang="ru-RU" sz="1600" u="none" strike="noStrike" dirty="0" err="1">
                          <a:effectLst/>
                        </a:rPr>
                        <a:t>руб</a:t>
                      </a:r>
                      <a:r>
                        <a:rPr lang="ru-RU" sz="1600" u="none" strike="noStrike" dirty="0">
                          <a:effectLst/>
                        </a:rPr>
                        <a:t>)</a:t>
                      </a:r>
                      <a:br>
                        <a:rPr lang="ru-RU" sz="1600" u="none" strike="noStrike" dirty="0">
                          <a:effectLst/>
                        </a:rPr>
                      </a:br>
                      <a:r>
                        <a:rPr lang="ru-RU" sz="1600" u="none" strike="noStrike" dirty="0">
                          <a:effectLst/>
                        </a:rPr>
                        <a:t>сумма гр.4-9</a:t>
                      </a: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9">
                  <a:txBody>
                    <a:bodyPr/>
                    <a:lstStyle/>
                    <a:p>
                      <a:pPr algn="ctr" fontAlgn="ctr"/>
                      <a:r>
                        <a:rPr lang="ru-RU" sz="1600" u="none" strike="noStrike" dirty="0">
                          <a:effectLst/>
                        </a:rPr>
                        <a:t>в том числе по кодам </a:t>
                      </a:r>
                      <a:r>
                        <a:rPr lang="ru-RU" sz="1600" u="none" strike="noStrike" dirty="0" smtClean="0">
                          <a:effectLst/>
                        </a:rPr>
                        <a:t>причин</a:t>
                      </a:r>
                    </a:p>
                    <a:p>
                      <a:pPr algn="ctr" fontAlgn="ctr"/>
                      <a:r>
                        <a:rPr lang="ru-RU" sz="1600" u="none" strike="noStrike" dirty="0" smtClean="0">
                          <a:effectLst/>
                        </a:rPr>
                        <a:t> </a:t>
                      </a:r>
                      <a:r>
                        <a:rPr lang="ru-RU" sz="1600" u="none" strike="noStrike" dirty="0">
                          <a:effectLst/>
                        </a:rPr>
                        <a:t>(</a:t>
                      </a:r>
                      <a:r>
                        <a:rPr lang="ru-RU" sz="1600" u="none" strike="noStrike" dirty="0" err="1">
                          <a:effectLst/>
                        </a:rPr>
                        <a:t>руб</a:t>
                      </a:r>
                      <a:r>
                        <a:rPr lang="ru-RU" sz="1600" u="none" strike="noStrike" dirty="0">
                          <a:effectLst/>
                        </a:rPr>
                        <a:t>)</a:t>
                      </a: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04409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600" u="none" strike="noStrike" dirty="0">
                          <a:effectLst/>
                        </a:rPr>
                        <a:t>01</a:t>
                      </a: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02</a:t>
                      </a: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03</a:t>
                      </a: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600" u="none" strike="noStrike" dirty="0">
                          <a:effectLst/>
                        </a:rPr>
                        <a:t>04</a:t>
                      </a: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05</a:t>
                      </a:r>
                      <a:endParaRPr lang="ru-RU" sz="1600" b="0" i="0" u="none" strike="noStrike">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ctr"/>
                      <a:r>
                        <a:rPr lang="ru-RU" sz="1600" u="none" strike="noStrike">
                          <a:effectLst/>
                        </a:rPr>
                        <a:t>06</a:t>
                      </a:r>
                      <a:endParaRPr lang="ru-RU" sz="1600" b="0" i="0" u="none" strike="noStrike">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206187">
                <a:tc>
                  <a:txBody>
                    <a:bodyPr/>
                    <a:lstStyle/>
                    <a:p>
                      <a:pPr algn="ctr" fontAlgn="ctr"/>
                      <a:r>
                        <a:rPr lang="ru-RU" sz="1200" b="1" u="none" strike="noStrike">
                          <a:effectLst/>
                        </a:rPr>
                        <a:t>1</a:t>
                      </a:r>
                      <a:endParaRPr lang="ru-RU" sz="1200" b="1" i="0" u="none" strike="noStrike">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1" u="none" strike="noStrike">
                          <a:effectLst/>
                        </a:rPr>
                        <a:t>2</a:t>
                      </a:r>
                      <a:endParaRPr lang="ru-RU" sz="1200" b="1" i="0" u="none" strike="noStrike">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1" u="none" strike="noStrike">
                          <a:effectLst/>
                        </a:rPr>
                        <a:t>3</a:t>
                      </a:r>
                      <a:endParaRPr lang="ru-RU" sz="1200" b="1" i="0" u="none" strike="noStrike">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1" u="none" strike="noStrike" dirty="0">
                          <a:effectLst/>
                        </a:rPr>
                        <a:t>4</a:t>
                      </a:r>
                      <a:endParaRPr lang="ru-RU" sz="1200" b="1"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1" u="none" strike="noStrike">
                          <a:effectLst/>
                        </a:rPr>
                        <a:t>5</a:t>
                      </a:r>
                      <a:endParaRPr lang="ru-RU" sz="1200" b="1" i="0" u="none" strike="noStrike">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1" u="none" strike="noStrike">
                          <a:effectLst/>
                        </a:rPr>
                        <a:t>6</a:t>
                      </a:r>
                      <a:endParaRPr lang="ru-RU" sz="1200" b="1" i="0" u="none" strike="noStrike">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200" b="1" u="none" strike="noStrike" dirty="0">
                          <a:effectLst/>
                        </a:rPr>
                        <a:t>7</a:t>
                      </a:r>
                      <a:endParaRPr lang="ru-RU" sz="1200" b="1"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1" u="none" strike="noStrike">
                          <a:effectLst/>
                        </a:rPr>
                        <a:t>8</a:t>
                      </a:r>
                      <a:endParaRPr lang="ru-RU" sz="1200" b="1" i="0" u="none" strike="noStrike">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ctr"/>
                      <a:r>
                        <a:rPr lang="ru-RU" sz="1200" b="1" u="none" strike="noStrike" dirty="0">
                          <a:effectLst/>
                        </a:rPr>
                        <a:t>9</a:t>
                      </a:r>
                      <a:endParaRPr lang="ru-RU" sz="1200" b="1"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371193">
                <a:tc>
                  <a:txBody>
                    <a:bodyPr/>
                    <a:lstStyle/>
                    <a:p>
                      <a:pPr algn="ctr" fontAlgn="b"/>
                      <a:r>
                        <a:rPr lang="en-US" sz="1600" u="none" strike="noStrike" dirty="0">
                          <a:effectLst/>
                        </a:rPr>
                        <a:t>I. </a:t>
                      </a:r>
                      <a:r>
                        <a:rPr lang="ru-RU" sz="1600" u="none" strike="noStrike" dirty="0">
                          <a:effectLst/>
                        </a:rPr>
                        <a:t>Нефинансовые активы</a:t>
                      </a:r>
                      <a:endParaRPr lang="ru-RU" sz="1600" b="1"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 </a:t>
                      </a:r>
                      <a:endParaRPr lang="ru-RU" sz="1600" b="0" i="1" u="none" strike="noStrike">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endParaRPr lang="ru-RU" sz="2000" b="1"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gridSpan="4">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r>
              <a:tr h="529524">
                <a:tc>
                  <a:txBody>
                    <a:bodyPr/>
                    <a:lstStyle/>
                    <a:p>
                      <a:pPr algn="l" fontAlgn="b"/>
                      <a:r>
                        <a:rPr lang="ru-RU" sz="1600" u="none" strike="noStrike">
                          <a:effectLst/>
                        </a:rPr>
                        <a:t>Основные средства (балансовая стоимость, 010100000)*                                                               </a:t>
                      </a:r>
                      <a:endParaRPr lang="ru-RU" sz="1600" b="0" i="0" u="none" strike="noStrike">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dirty="0">
                          <a:effectLst/>
                        </a:rPr>
                        <a:t>010</a:t>
                      </a:r>
                      <a:endParaRPr lang="ru-RU" sz="1600" b="0"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4"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r>
              <a:tr h="529524">
                <a:tc>
                  <a:txBody>
                    <a:bodyPr/>
                    <a:lstStyle/>
                    <a:p>
                      <a:pPr algn="l" fontAlgn="b"/>
                      <a:r>
                        <a:rPr lang="ru-RU" sz="1600" u="none" strike="noStrike">
                          <a:effectLst/>
                        </a:rPr>
                        <a:t>Уменьшение стоимости основных средств, всего*</a:t>
                      </a:r>
                      <a:endParaRPr lang="ru-RU" sz="1600" b="0" i="0" u="none" strike="noStrike">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020</a:t>
                      </a:r>
                      <a:endParaRPr lang="ru-RU" sz="1600" b="0" i="0" u="none" strike="noStrike">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2000" b="1"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371193">
                <a:tc>
                  <a:txBody>
                    <a:bodyPr/>
                    <a:lstStyle/>
                    <a:p>
                      <a:pPr algn="l" fontAlgn="b"/>
                      <a:r>
                        <a:rPr lang="ru-RU" sz="1600" u="none" strike="noStrike" dirty="0" smtClean="0">
                          <a:effectLst/>
                        </a:rPr>
                        <a:t>из них:</a:t>
                      </a:r>
                      <a:endParaRPr lang="ru-RU" sz="1600" b="0" i="0" u="none" strike="noStrike" dirty="0">
                        <a:effectLst/>
                        <a:latin typeface="Arial" panose="020B0604020202020204" pitchFamily="34" charset="0"/>
                      </a:endParaRPr>
                    </a:p>
                  </a:txBody>
                  <a:tcPr marL="363195"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endParaRPr lang="ru-RU" sz="2000" b="1"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gridSpan="4">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r>
              <a:tr h="371193">
                <a:tc>
                  <a:txBody>
                    <a:bodyPr/>
                    <a:lstStyle/>
                    <a:p>
                      <a:pPr algn="l" fontAlgn="b"/>
                      <a:r>
                        <a:rPr lang="ru-RU" sz="1600" u="none" strike="noStrike" dirty="0">
                          <a:effectLst/>
                        </a:rPr>
                        <a:t>амортизация основных средств*</a:t>
                      </a:r>
                      <a:endParaRPr lang="ru-RU" sz="1600" b="0" i="0" u="none" strike="noStrike" dirty="0">
                        <a:effectLst/>
                        <a:latin typeface="Arial" panose="020B0604020202020204" pitchFamily="34" charset="0"/>
                      </a:endParaRPr>
                    </a:p>
                  </a:txBody>
                  <a:tcPr marL="363195"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dirty="0">
                          <a:effectLst/>
                        </a:rPr>
                        <a:t>021</a:t>
                      </a:r>
                      <a:endParaRPr lang="ru-RU" sz="1600" b="0"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4"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r>
              <a:tr h="529524">
                <a:tc>
                  <a:txBody>
                    <a:bodyPr/>
                    <a:lstStyle/>
                    <a:p>
                      <a:pPr algn="l" fontAlgn="b"/>
                      <a:r>
                        <a:rPr lang="ru-RU" sz="1600" u="none" strike="noStrike" dirty="0">
                          <a:effectLst/>
                        </a:rPr>
                        <a:t>Основные средства (остаточная стоимость, стр. 010 -  стр. 020)                                                                                             </a:t>
                      </a:r>
                      <a:endParaRPr lang="ru-RU" sz="1600" b="0"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030</a:t>
                      </a:r>
                      <a:endParaRPr lang="ru-RU" sz="1600" b="0" i="0" u="none" strike="noStrike">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2000" b="1"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529524">
                <a:tc>
                  <a:txBody>
                    <a:bodyPr/>
                    <a:lstStyle/>
                    <a:p>
                      <a:pPr algn="l" fontAlgn="b"/>
                      <a:r>
                        <a:rPr lang="ru-RU" sz="1600" u="none" strike="noStrike">
                          <a:effectLst/>
                        </a:rPr>
                        <a:t>Нематериальные активы (балансовая стоимость, 010200000)*                                                        </a:t>
                      </a:r>
                      <a:endParaRPr lang="ru-RU" sz="1600" b="0" i="0" u="none" strike="noStrike">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040</a:t>
                      </a:r>
                      <a:endParaRPr lang="ru-RU" sz="1600" b="0" i="0" u="none" strike="noStrike">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2000" b="1"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529524">
                <a:tc>
                  <a:txBody>
                    <a:bodyPr/>
                    <a:lstStyle/>
                    <a:p>
                      <a:pPr algn="l" fontAlgn="b"/>
                      <a:r>
                        <a:rPr lang="ru-RU" sz="1600" u="none" strike="noStrike">
                          <a:effectLst/>
                        </a:rPr>
                        <a:t>Уменьшение стоимости нематериальных активов, всего*</a:t>
                      </a:r>
                      <a:endParaRPr lang="ru-RU" sz="1600" b="0" i="0" u="none" strike="noStrike">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050</a:t>
                      </a:r>
                      <a:endParaRPr lang="ru-RU" sz="1600" b="0" i="0" u="none" strike="noStrike">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371193">
                <a:tc>
                  <a:txBody>
                    <a:bodyPr/>
                    <a:lstStyle/>
                    <a:p>
                      <a:pPr algn="l" fontAlgn="b"/>
                      <a:r>
                        <a:rPr lang="ru-RU" sz="1600" u="none" strike="noStrike" dirty="0" smtClean="0">
                          <a:effectLst/>
                        </a:rPr>
                        <a:t>из них:</a:t>
                      </a:r>
                      <a:endParaRPr lang="ru-RU" sz="1600" b="0" i="0" u="none" strike="noStrike" dirty="0">
                        <a:effectLst/>
                        <a:latin typeface="Arial" panose="020B0604020202020204" pitchFamily="34" charset="0"/>
                      </a:endParaRPr>
                    </a:p>
                  </a:txBody>
                  <a:tcPr marL="363195"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endParaRPr lang="ru-RU" sz="1600" b="0"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gridSpan="4">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r>
              <a:tr h="529524">
                <a:tc>
                  <a:txBody>
                    <a:bodyPr/>
                    <a:lstStyle/>
                    <a:p>
                      <a:pPr algn="l" fontAlgn="b"/>
                      <a:r>
                        <a:rPr lang="ru-RU" sz="1600" u="none" strike="noStrike">
                          <a:effectLst/>
                        </a:rPr>
                        <a:t>амортизация нематериальных активов*</a:t>
                      </a:r>
                      <a:endParaRPr lang="ru-RU" sz="1600" b="0" i="0" u="none" strike="noStrike">
                        <a:effectLst/>
                        <a:latin typeface="Arial" panose="020B0604020202020204" pitchFamily="34" charset="0"/>
                      </a:endParaRPr>
                    </a:p>
                  </a:txBody>
                  <a:tcPr marL="363195"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dirty="0">
                          <a:effectLst/>
                        </a:rPr>
                        <a:t>052</a:t>
                      </a:r>
                      <a:endParaRPr lang="ru-RU" sz="1600" b="0"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4"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r>
            </a:tbl>
          </a:graphicData>
        </a:graphic>
      </p:graphicFrame>
      <p:sp>
        <p:nvSpPr>
          <p:cNvPr id="4" name="Номер слайда 3"/>
          <p:cNvSpPr>
            <a:spLocks noGrp="1"/>
          </p:cNvSpPr>
          <p:nvPr>
            <p:ph type="sldNum" sz="quarter" idx="12"/>
          </p:nvPr>
        </p:nvSpPr>
        <p:spPr/>
        <p:txBody>
          <a:bodyPr/>
          <a:lstStyle/>
          <a:p>
            <a:fld id="{C318D0E1-6172-4638-BCC1-0B70ED483AF8}" type="slidenum">
              <a:rPr lang="ru-RU" smtClean="0">
                <a:solidFill>
                  <a:prstClr val="black">
                    <a:tint val="75000"/>
                  </a:prstClr>
                </a:solidFill>
              </a:rPr>
              <a:pPr/>
              <a:t>76</a:t>
            </a:fld>
            <a:endParaRPr lang="ru-RU">
              <a:solidFill>
                <a:prstClr val="black">
                  <a:tint val="75000"/>
                </a:prstClr>
              </a:solidFill>
            </a:endParaRPr>
          </a:p>
        </p:txBody>
      </p:sp>
      <p:sp>
        <p:nvSpPr>
          <p:cNvPr id="8" name="TextBox 7"/>
          <p:cNvSpPr txBox="1"/>
          <p:nvPr/>
        </p:nvSpPr>
        <p:spPr>
          <a:xfrm rot="16200000">
            <a:off x="5641198" y="3929500"/>
            <a:ext cx="3251866" cy="830997"/>
          </a:xfrm>
          <a:prstGeom prst="rect">
            <a:avLst/>
          </a:prstGeom>
          <a:solidFill>
            <a:schemeClr val="accent2">
              <a:lumMod val="40000"/>
              <a:lumOff val="60000"/>
            </a:schemeClr>
          </a:solidFill>
        </p:spPr>
        <p:txBody>
          <a:bodyPr wrap="square" rtlCol="0">
            <a:spAutoFit/>
          </a:bodyPr>
          <a:lstStyle/>
          <a:p>
            <a:r>
              <a:rPr lang="ru-RU" sz="2400" dirty="0" smtClean="0"/>
              <a:t>Ошибки прошлых лет</a:t>
            </a:r>
            <a:endParaRPr lang="ru-RU" sz="2400" dirty="0"/>
          </a:p>
        </p:txBody>
      </p:sp>
      <p:sp>
        <p:nvSpPr>
          <p:cNvPr id="10" name="TextBox 9"/>
          <p:cNvSpPr txBox="1"/>
          <p:nvPr/>
        </p:nvSpPr>
        <p:spPr>
          <a:xfrm rot="16200000" flipH="1">
            <a:off x="5107195" y="4263273"/>
            <a:ext cx="3045985" cy="369332"/>
          </a:xfrm>
          <a:prstGeom prst="rect">
            <a:avLst/>
          </a:prstGeom>
          <a:solidFill>
            <a:srgbClr val="CCFFFF"/>
          </a:solidFill>
        </p:spPr>
        <p:txBody>
          <a:bodyPr wrap="square" rtlCol="0">
            <a:spAutoFit/>
          </a:bodyPr>
          <a:lstStyle/>
          <a:p>
            <a:r>
              <a:rPr lang="ru-RU" b="1" dirty="0" smtClean="0"/>
              <a:t>Внедрение ФСГС</a:t>
            </a:r>
            <a:endParaRPr lang="ru-RU" b="1" dirty="0"/>
          </a:p>
        </p:txBody>
      </p:sp>
      <p:sp>
        <p:nvSpPr>
          <p:cNvPr id="11" name="TextBox 10"/>
          <p:cNvSpPr txBox="1"/>
          <p:nvPr/>
        </p:nvSpPr>
        <p:spPr>
          <a:xfrm rot="16200000">
            <a:off x="3781528" y="4236839"/>
            <a:ext cx="4710280" cy="646331"/>
          </a:xfrm>
          <a:prstGeom prst="rect">
            <a:avLst/>
          </a:prstGeom>
          <a:solidFill>
            <a:srgbClr val="FFFF00"/>
          </a:solidFill>
        </p:spPr>
        <p:txBody>
          <a:bodyPr wrap="square" rtlCol="0">
            <a:spAutoFit/>
          </a:bodyPr>
          <a:lstStyle/>
          <a:p>
            <a:r>
              <a:rPr lang="ru-RU" b="1" dirty="0" smtClean="0"/>
              <a:t>Реорганизация, изменение типа учреждения</a:t>
            </a:r>
            <a:endParaRPr lang="ru-RU" b="1" dirty="0"/>
          </a:p>
        </p:txBody>
      </p:sp>
      <p:sp>
        <p:nvSpPr>
          <p:cNvPr id="12" name="TextBox 11"/>
          <p:cNvSpPr txBox="1"/>
          <p:nvPr/>
        </p:nvSpPr>
        <p:spPr>
          <a:xfrm rot="16200000">
            <a:off x="6134528" y="3991055"/>
            <a:ext cx="3504660" cy="707886"/>
          </a:xfrm>
          <a:prstGeom prst="rect">
            <a:avLst/>
          </a:prstGeom>
          <a:solidFill>
            <a:schemeClr val="accent3">
              <a:lumMod val="60000"/>
              <a:lumOff val="40000"/>
            </a:schemeClr>
          </a:solidFill>
        </p:spPr>
        <p:txBody>
          <a:bodyPr wrap="square" rtlCol="0">
            <a:spAutoFit/>
          </a:bodyPr>
          <a:lstStyle/>
          <a:p>
            <a:r>
              <a:rPr lang="ru-RU" sz="2000" b="1" dirty="0" smtClean="0"/>
              <a:t>Изменение</a:t>
            </a:r>
            <a:r>
              <a:rPr lang="ru-RU" sz="2000" dirty="0" smtClean="0"/>
              <a:t> </a:t>
            </a:r>
            <a:r>
              <a:rPr lang="ru-RU" sz="2000" b="1" dirty="0" smtClean="0"/>
              <a:t>учетной политики</a:t>
            </a:r>
            <a:endParaRPr lang="ru-RU" sz="2000" b="1" dirty="0"/>
          </a:p>
        </p:txBody>
      </p:sp>
      <p:sp>
        <p:nvSpPr>
          <p:cNvPr id="13" name="TextBox 12"/>
          <p:cNvSpPr txBox="1"/>
          <p:nvPr/>
        </p:nvSpPr>
        <p:spPr>
          <a:xfrm rot="16200000">
            <a:off x="6603437" y="4129504"/>
            <a:ext cx="3887796" cy="369332"/>
          </a:xfrm>
          <a:prstGeom prst="rect">
            <a:avLst/>
          </a:prstGeom>
          <a:solidFill>
            <a:srgbClr val="99FFCC"/>
          </a:solidFill>
        </p:spPr>
        <p:txBody>
          <a:bodyPr wrap="none" rtlCol="0">
            <a:spAutoFit/>
          </a:bodyPr>
          <a:lstStyle/>
          <a:p>
            <a:r>
              <a:rPr lang="ru-RU" b="1" dirty="0" smtClean="0">
                <a:solidFill>
                  <a:srgbClr val="000000"/>
                </a:solidFill>
                <a:highlight>
                  <a:srgbClr val="00FFFF"/>
                </a:highlight>
                <a:latin typeface="Times New Roman" panose="02020603050405020304" pitchFamily="18" charset="0"/>
                <a:ea typeface="Calibri" panose="020F0502020204030204" pitchFamily="34" charset="0"/>
              </a:rPr>
              <a:t>Пересчеты </a:t>
            </a:r>
            <a:r>
              <a:rPr lang="ru-RU" b="1" dirty="0">
                <a:solidFill>
                  <a:srgbClr val="000000"/>
                </a:solidFill>
                <a:highlight>
                  <a:srgbClr val="00FFFF"/>
                </a:highlight>
                <a:latin typeface="Times New Roman" panose="02020603050405020304" pitchFamily="18" charset="0"/>
                <a:ea typeface="Calibri" panose="020F0502020204030204" pitchFamily="34" charset="0"/>
              </a:rPr>
              <a:t>показателей отчетности</a:t>
            </a:r>
            <a:endParaRPr lang="ru-RU" b="1" dirty="0"/>
          </a:p>
        </p:txBody>
      </p:sp>
      <p:sp>
        <p:nvSpPr>
          <p:cNvPr id="14" name="TextBox 13"/>
          <p:cNvSpPr txBox="1"/>
          <p:nvPr/>
        </p:nvSpPr>
        <p:spPr>
          <a:xfrm rot="16200000">
            <a:off x="8117418" y="4144941"/>
            <a:ext cx="2108269" cy="400110"/>
          </a:xfrm>
          <a:prstGeom prst="rect">
            <a:avLst/>
          </a:prstGeom>
          <a:solidFill>
            <a:schemeClr val="accent4">
              <a:lumMod val="40000"/>
              <a:lumOff val="60000"/>
            </a:schemeClr>
          </a:solidFill>
        </p:spPr>
        <p:txBody>
          <a:bodyPr wrap="none" rtlCol="0">
            <a:spAutoFit/>
          </a:bodyPr>
          <a:lstStyle/>
          <a:p>
            <a:r>
              <a:rPr lang="ru-RU" sz="2000" b="1" dirty="0" smtClean="0"/>
              <a:t>Иные причины</a:t>
            </a:r>
            <a:endParaRPr lang="ru-RU" sz="2000" b="1" dirty="0"/>
          </a:p>
        </p:txBody>
      </p:sp>
    </p:spTree>
    <p:extLst>
      <p:ext uri="{BB962C8B-B14F-4D97-AF65-F5344CB8AC3E}">
        <p14:creationId xmlns:p14="http://schemas.microsoft.com/office/powerpoint/2010/main" xmlns="" val="155526433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01" y="207422"/>
            <a:ext cx="8892610" cy="760465"/>
          </a:xfrm>
        </p:spPr>
        <p:txBody>
          <a:bodyPr/>
          <a:lstStyle/>
          <a:p>
            <a:r>
              <a:rPr lang="ru-RU" dirty="0" smtClean="0"/>
              <a:t>Корректировка ошибок в регистрах бухгалтерского учета и финансовой (бухгалтерской) отчетности</a:t>
            </a:r>
            <a:endParaRPr lang="ru-RU" dirty="0"/>
          </a:p>
        </p:txBody>
      </p:sp>
      <p:sp>
        <p:nvSpPr>
          <p:cNvPr id="5" name="Прямоугольник 4"/>
          <p:cNvSpPr/>
          <p:nvPr/>
        </p:nvSpPr>
        <p:spPr>
          <a:xfrm>
            <a:off x="6825208" y="1412777"/>
            <a:ext cx="2476500" cy="1077218"/>
          </a:xfrm>
          <a:prstGeom prst="rect">
            <a:avLst/>
          </a:prstGeom>
          <a:effectLst>
            <a:glow rad="101600">
              <a:schemeClr val="accent6">
                <a:lumMod val="75000"/>
                <a:alpha val="60000"/>
              </a:schemeClr>
            </a:glow>
          </a:effectLst>
        </p:spPr>
        <p:style>
          <a:lnRef idx="2">
            <a:schemeClr val="accent2"/>
          </a:lnRef>
          <a:fillRef idx="1">
            <a:schemeClr val="lt1"/>
          </a:fillRef>
          <a:effectRef idx="0">
            <a:schemeClr val="accent2"/>
          </a:effectRef>
          <a:fontRef idx="minor">
            <a:schemeClr val="dk1"/>
          </a:fontRef>
        </p:style>
        <p:txBody>
          <a:bodyPr>
            <a:spAutoFit/>
          </a:bodyPr>
          <a:lstStyle/>
          <a:p>
            <a:r>
              <a:rPr lang="ru-RU" sz="1600" kern="0" dirty="0">
                <a:solidFill>
                  <a:srgbClr val="000000"/>
                </a:solidFill>
                <a:latin typeface="Times New Roman" panose="02020603050405020304" pitchFamily="18" charset="0"/>
                <a:ea typeface="Times New Roman" panose="02020603050405020304" pitchFamily="18" charset="0"/>
                <a:cs typeface="Times New Roman"/>
              </a:rPr>
              <a:t>Журнал по прочим операциям (ф. 0504071)</a:t>
            </a:r>
            <a:r>
              <a:rPr lang="ru-RU" sz="1600" kern="0" dirty="0">
                <a:solidFill>
                  <a:prstClr val="black"/>
                </a:solidFill>
                <a:latin typeface="Times New Roman" panose="02020603050405020304" pitchFamily="18" charset="0"/>
                <a:ea typeface="Times New Roman" panose="02020603050405020304" pitchFamily="18" charset="0"/>
                <a:cs typeface="Times New Roman"/>
              </a:rPr>
              <a:t> </a:t>
            </a:r>
            <a:r>
              <a:rPr lang="ru-RU" sz="1600" kern="0" dirty="0">
                <a:solidFill>
                  <a:srgbClr val="000000"/>
                </a:solidFill>
                <a:latin typeface="Times New Roman" panose="02020603050405020304" pitchFamily="18" charset="0"/>
                <a:ea typeface="Times New Roman" panose="02020603050405020304" pitchFamily="18" charset="0"/>
                <a:cs typeface="Times New Roman"/>
              </a:rPr>
              <a:t>с признаком «Исправление ошибок прошлых лет»</a:t>
            </a:r>
            <a:endParaRPr lang="ru-RU" dirty="0"/>
          </a:p>
        </p:txBody>
      </p:sp>
      <p:sp>
        <p:nvSpPr>
          <p:cNvPr id="6" name="TextBox 5"/>
          <p:cNvSpPr txBox="1"/>
          <p:nvPr/>
        </p:nvSpPr>
        <p:spPr>
          <a:xfrm>
            <a:off x="1520619" y="1309410"/>
            <a:ext cx="2857129" cy="92333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dirty="0" smtClean="0">
                <a:solidFill>
                  <a:srgbClr val="000000"/>
                </a:solidFill>
                <a:latin typeface="Times New Roman" panose="02020603050405020304" pitchFamily="18" charset="0"/>
                <a:ea typeface="Times New Roman" panose="02020603050405020304" pitchFamily="18" charset="0"/>
              </a:rPr>
              <a:t>Главная книга </a:t>
            </a:r>
            <a:r>
              <a:rPr lang="ru-RU" dirty="0">
                <a:solidFill>
                  <a:srgbClr val="000000"/>
                </a:solidFill>
                <a:latin typeface="Times New Roman" panose="02020603050405020304" pitchFamily="18" charset="0"/>
                <a:ea typeface="Times New Roman" panose="02020603050405020304" pitchFamily="18" charset="0"/>
              </a:rPr>
              <a:t>(ф. 0504072</a:t>
            </a:r>
            <a:r>
              <a:rPr lang="ru-RU" dirty="0" smtClean="0">
                <a:solidFill>
                  <a:srgbClr val="000000"/>
                </a:solidFill>
                <a:latin typeface="Times New Roman" panose="02020603050405020304" pitchFamily="18" charset="0"/>
                <a:ea typeface="Times New Roman" panose="02020603050405020304" pitchFamily="18" charset="0"/>
              </a:rPr>
              <a:t>)</a:t>
            </a:r>
          </a:p>
          <a:p>
            <a:r>
              <a:rPr lang="ru-RU" dirty="0" smtClean="0">
                <a:solidFill>
                  <a:srgbClr val="000000"/>
                </a:solidFill>
                <a:latin typeface="Times New Roman" panose="02020603050405020304" pitchFamily="18" charset="0"/>
                <a:ea typeface="Times New Roman" panose="02020603050405020304" pitchFamily="18" charset="0"/>
              </a:rPr>
              <a:t>Отчетного периода (года)</a:t>
            </a:r>
          </a:p>
          <a:p>
            <a:r>
              <a:rPr lang="ru-RU" dirty="0" smtClean="0">
                <a:solidFill>
                  <a:srgbClr val="000000"/>
                </a:solidFill>
                <a:latin typeface="Times New Roman" panose="02020603050405020304" pitchFamily="18" charset="0"/>
              </a:rPr>
              <a:t>Обороты по счетам</a:t>
            </a:r>
            <a:endParaRPr lang="ru-RU" dirty="0"/>
          </a:p>
        </p:txBody>
      </p:sp>
      <p:sp>
        <p:nvSpPr>
          <p:cNvPr id="8" name="TextBox 7"/>
          <p:cNvSpPr txBox="1"/>
          <p:nvPr/>
        </p:nvSpPr>
        <p:spPr>
          <a:xfrm>
            <a:off x="4756631" y="3933478"/>
            <a:ext cx="4545077"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ru-RU" dirty="0" smtClean="0">
                <a:solidFill>
                  <a:srgbClr val="000000"/>
                </a:solidFill>
                <a:latin typeface="Times New Roman" panose="02020603050405020304" pitchFamily="18" charset="0"/>
                <a:ea typeface="Times New Roman" panose="02020603050405020304" pitchFamily="18" charset="0"/>
              </a:rPr>
              <a:t>Графа 6 Код причины 3 Сведений </a:t>
            </a:r>
            <a:r>
              <a:rPr lang="ru-RU" dirty="0">
                <a:solidFill>
                  <a:srgbClr val="000000"/>
                </a:solidFill>
                <a:latin typeface="Times New Roman" panose="02020603050405020304" pitchFamily="18" charset="0"/>
                <a:ea typeface="Times New Roman" panose="02020603050405020304" pitchFamily="18" charset="0"/>
              </a:rPr>
              <a:t>(ф. 0503173</a:t>
            </a:r>
            <a:r>
              <a:rPr lang="ru-RU" dirty="0" smtClean="0">
                <a:solidFill>
                  <a:srgbClr val="000000"/>
                </a:solidFill>
                <a:latin typeface="Times New Roman" panose="02020603050405020304" pitchFamily="18" charset="0"/>
                <a:ea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rPr>
              <a:t>формируется </a:t>
            </a:r>
            <a:r>
              <a:rPr lang="ru-RU" dirty="0" smtClean="0">
                <a:solidFill>
                  <a:srgbClr val="000000"/>
                </a:solidFill>
                <a:latin typeface="Times New Roman" panose="02020603050405020304" pitchFamily="18" charset="0"/>
                <a:ea typeface="Times New Roman" panose="02020603050405020304" pitchFamily="18" charset="0"/>
              </a:rPr>
              <a:t>отдельно</a:t>
            </a:r>
          </a:p>
          <a:p>
            <a:pPr algn="just"/>
            <a:r>
              <a:rPr lang="ru-RU" dirty="0" smtClean="0">
                <a:solidFill>
                  <a:srgbClr val="000000"/>
                </a:solidFill>
                <a:latin typeface="Times New Roman" panose="02020603050405020304" pitchFamily="18" charset="0"/>
                <a:ea typeface="Times New Roman" panose="02020603050405020304" pitchFamily="18" charset="0"/>
              </a:rPr>
              <a:t> по признаку </a:t>
            </a:r>
            <a:r>
              <a:rPr lang="ru-RU" dirty="0">
                <a:solidFill>
                  <a:srgbClr val="000000"/>
                </a:solidFill>
                <a:latin typeface="Times New Roman" panose="02020603050405020304" pitchFamily="18" charset="0"/>
                <a:ea typeface="Times New Roman" panose="02020603050405020304" pitchFamily="18" charset="0"/>
              </a:rPr>
              <a:t>«Исправление ошибок прошлых </a:t>
            </a:r>
            <a:r>
              <a:rPr lang="ru-RU" dirty="0" smtClean="0">
                <a:solidFill>
                  <a:srgbClr val="000000"/>
                </a:solidFill>
                <a:latin typeface="Times New Roman" panose="02020603050405020304" pitchFamily="18" charset="0"/>
                <a:ea typeface="Times New Roman" panose="02020603050405020304" pitchFamily="18" charset="0"/>
              </a:rPr>
              <a:t>лет»</a:t>
            </a:r>
            <a:endParaRPr lang="ru-RU" dirty="0"/>
          </a:p>
        </p:txBody>
      </p:sp>
      <p:sp>
        <p:nvSpPr>
          <p:cNvPr id="19" name="TextBox 18"/>
          <p:cNvSpPr txBox="1"/>
          <p:nvPr/>
        </p:nvSpPr>
        <p:spPr>
          <a:xfrm>
            <a:off x="950985" y="3009239"/>
            <a:ext cx="2044149" cy="615553"/>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sz="1600" b="1" kern="0" dirty="0">
                <a:solidFill>
                  <a:srgbClr val="000000"/>
                </a:solidFill>
                <a:latin typeface="Times New Roman" panose="02020603050405020304" pitchFamily="18" charset="0"/>
                <a:ea typeface="Times New Roman" panose="02020603050405020304" pitchFamily="18" charset="0"/>
                <a:cs typeface="Times New Roman"/>
              </a:rPr>
              <a:t>Входящие остатки </a:t>
            </a:r>
          </a:p>
          <a:p>
            <a:r>
              <a:rPr lang="ru-RU" sz="1600" kern="0" dirty="0">
                <a:solidFill>
                  <a:srgbClr val="000000"/>
                </a:solidFill>
                <a:latin typeface="Times New Roman" panose="02020603050405020304" pitchFamily="18" charset="0"/>
                <a:ea typeface="Times New Roman" panose="02020603050405020304" pitchFamily="18" charset="0"/>
                <a:cs typeface="Times New Roman"/>
              </a:rPr>
              <a:t> Баланс ( ф. 0503130</a:t>
            </a:r>
            <a:r>
              <a:rPr lang="ru-RU" dirty="0" smtClean="0"/>
              <a:t>)</a:t>
            </a:r>
            <a:endParaRPr lang="ru-RU" dirty="0"/>
          </a:p>
        </p:txBody>
      </p:sp>
      <p:sp>
        <p:nvSpPr>
          <p:cNvPr id="20" name="TextBox 19"/>
          <p:cNvSpPr txBox="1"/>
          <p:nvPr/>
        </p:nvSpPr>
        <p:spPr>
          <a:xfrm>
            <a:off x="950984" y="4253289"/>
            <a:ext cx="2303230"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sz="1600" b="1" kern="0" dirty="0">
                <a:solidFill>
                  <a:srgbClr val="000000"/>
                </a:solidFill>
                <a:latin typeface="Times New Roman" panose="02020603050405020304" pitchFamily="18" charset="0"/>
                <a:ea typeface="Times New Roman" panose="02020603050405020304" pitchFamily="18" charset="0"/>
                <a:cs typeface="Times New Roman"/>
              </a:rPr>
              <a:t>Входящие остатки</a:t>
            </a:r>
          </a:p>
          <a:p>
            <a:r>
              <a:rPr lang="ru-RU" sz="1600" kern="0" dirty="0">
                <a:solidFill>
                  <a:srgbClr val="000000"/>
                </a:solidFill>
                <a:latin typeface="Times New Roman" panose="02020603050405020304" pitchFamily="18" charset="0"/>
                <a:ea typeface="Times New Roman" panose="02020603050405020304" pitchFamily="18" charset="0"/>
                <a:cs typeface="Times New Roman"/>
              </a:rPr>
              <a:t>  (ф. 0503168)</a:t>
            </a:r>
          </a:p>
        </p:txBody>
      </p:sp>
      <p:cxnSp>
        <p:nvCxnSpPr>
          <p:cNvPr id="23" name="Прямая со стрелкой 22"/>
          <p:cNvCxnSpPr/>
          <p:nvPr/>
        </p:nvCxnSpPr>
        <p:spPr>
          <a:xfrm flipH="1" flipV="1">
            <a:off x="3106471" y="3317022"/>
            <a:ext cx="1650159" cy="1057910"/>
          </a:xfrm>
          <a:prstGeom prst="straightConnector1">
            <a:avLst/>
          </a:prstGeom>
          <a:ln>
            <a:solidFill>
              <a:srgbClr val="00B050"/>
            </a:solidFill>
            <a:tailEnd type="arrow"/>
          </a:ln>
        </p:spPr>
        <p:style>
          <a:lnRef idx="3">
            <a:schemeClr val="accent3"/>
          </a:lnRef>
          <a:fillRef idx="0">
            <a:schemeClr val="accent3"/>
          </a:fillRef>
          <a:effectRef idx="2">
            <a:schemeClr val="accent3"/>
          </a:effectRef>
          <a:fontRef idx="minor">
            <a:schemeClr val="tx1"/>
          </a:fontRef>
        </p:style>
      </p:cxnSp>
      <p:cxnSp>
        <p:nvCxnSpPr>
          <p:cNvPr id="26" name="Прямая со стрелкой 25"/>
          <p:cNvCxnSpPr/>
          <p:nvPr/>
        </p:nvCxnSpPr>
        <p:spPr>
          <a:xfrm flipH="1">
            <a:off x="3211321" y="4351451"/>
            <a:ext cx="1490773" cy="265165"/>
          </a:xfrm>
          <a:prstGeom prst="straightConnector1">
            <a:avLst/>
          </a:prstGeom>
          <a:ln>
            <a:solidFill>
              <a:srgbClr val="00B050"/>
            </a:solidFill>
            <a:tailEnd type="arrow"/>
          </a:ln>
        </p:spPr>
        <p:style>
          <a:lnRef idx="3">
            <a:schemeClr val="accent3"/>
          </a:lnRef>
          <a:fillRef idx="0">
            <a:schemeClr val="accent3"/>
          </a:fillRef>
          <a:effectRef idx="2">
            <a:schemeClr val="accent3"/>
          </a:effectRef>
          <a:fontRef idx="minor">
            <a:schemeClr val="tx1"/>
          </a:fontRef>
        </p:style>
      </p:cxnSp>
      <p:sp>
        <p:nvSpPr>
          <p:cNvPr id="3" name="Номер слайда 2"/>
          <p:cNvSpPr>
            <a:spLocks noGrp="1"/>
          </p:cNvSpPr>
          <p:nvPr>
            <p:ph type="sldNum" sz="quarter" idx="12"/>
          </p:nvPr>
        </p:nvSpPr>
        <p:spPr/>
        <p:txBody>
          <a:bodyPr/>
          <a:lstStyle/>
          <a:p>
            <a:fld id="{87CAACBE-3CA2-42B4-BAD1-73B4871560ED}" type="slidenum">
              <a:rPr lang="ru-RU" altLang="ru-RU" smtClean="0"/>
              <a:pPr/>
              <a:t>77</a:t>
            </a:fld>
            <a:endParaRPr lang="ru-RU" altLang="ru-RU"/>
          </a:p>
        </p:txBody>
      </p:sp>
      <p:cxnSp>
        <p:nvCxnSpPr>
          <p:cNvPr id="21" name="Прямая со стрелкой 20"/>
          <p:cNvCxnSpPr/>
          <p:nvPr/>
        </p:nvCxnSpPr>
        <p:spPr>
          <a:xfrm flipH="1">
            <a:off x="5730635" y="2709957"/>
            <a:ext cx="1517572" cy="124590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4" name="Прямая со стрелкой 23"/>
          <p:cNvCxnSpPr/>
          <p:nvPr/>
        </p:nvCxnSpPr>
        <p:spPr>
          <a:xfrm flipH="1" flipV="1">
            <a:off x="4566289" y="1666194"/>
            <a:ext cx="2131359" cy="59769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1" name="TextBox 10"/>
          <p:cNvSpPr txBox="1"/>
          <p:nvPr/>
        </p:nvSpPr>
        <p:spPr>
          <a:xfrm>
            <a:off x="6045121" y="1678742"/>
            <a:ext cx="312906" cy="369332"/>
          </a:xfrm>
          <a:prstGeom prst="rect">
            <a:avLst/>
          </a:prstGeom>
          <a:noFill/>
        </p:spPr>
        <p:txBody>
          <a:bodyPr wrap="none" rtlCol="0">
            <a:spAutoFit/>
          </a:bodyPr>
          <a:lstStyle/>
          <a:p>
            <a:r>
              <a:rPr lang="ru-RU" dirty="0" smtClean="0"/>
              <a:t>1</a:t>
            </a:r>
            <a:endParaRPr lang="ru-RU" dirty="0"/>
          </a:p>
        </p:txBody>
      </p:sp>
      <p:sp>
        <p:nvSpPr>
          <p:cNvPr id="12" name="TextBox 11"/>
          <p:cNvSpPr txBox="1"/>
          <p:nvPr/>
        </p:nvSpPr>
        <p:spPr>
          <a:xfrm>
            <a:off x="6825208" y="3234219"/>
            <a:ext cx="463067" cy="369332"/>
          </a:xfrm>
          <a:prstGeom prst="rect">
            <a:avLst/>
          </a:prstGeom>
          <a:noFill/>
        </p:spPr>
        <p:txBody>
          <a:bodyPr wrap="square" rtlCol="0">
            <a:spAutoFit/>
          </a:bodyPr>
          <a:lstStyle/>
          <a:p>
            <a:r>
              <a:rPr lang="ru-RU" b="1" dirty="0" smtClean="0"/>
              <a:t>1</a:t>
            </a:r>
            <a:endParaRPr lang="ru-RU" b="1" dirty="0"/>
          </a:p>
        </p:txBody>
      </p:sp>
      <p:sp>
        <p:nvSpPr>
          <p:cNvPr id="16" name="TextBox 15"/>
          <p:cNvSpPr txBox="1"/>
          <p:nvPr/>
        </p:nvSpPr>
        <p:spPr>
          <a:xfrm>
            <a:off x="3814648" y="3280238"/>
            <a:ext cx="312906" cy="369332"/>
          </a:xfrm>
          <a:prstGeom prst="rect">
            <a:avLst/>
          </a:prstGeom>
          <a:noFill/>
        </p:spPr>
        <p:txBody>
          <a:bodyPr wrap="none" rtlCol="0">
            <a:spAutoFit/>
          </a:bodyPr>
          <a:lstStyle/>
          <a:p>
            <a:r>
              <a:rPr lang="ru-RU" dirty="0" smtClean="0"/>
              <a:t>2</a:t>
            </a:r>
            <a:endParaRPr lang="ru-RU" dirty="0"/>
          </a:p>
        </p:txBody>
      </p:sp>
      <p:sp>
        <p:nvSpPr>
          <p:cNvPr id="17" name="TextBox 16"/>
          <p:cNvSpPr txBox="1"/>
          <p:nvPr/>
        </p:nvSpPr>
        <p:spPr>
          <a:xfrm>
            <a:off x="3931411" y="4590003"/>
            <a:ext cx="312906" cy="369332"/>
          </a:xfrm>
          <a:prstGeom prst="rect">
            <a:avLst/>
          </a:prstGeom>
          <a:noFill/>
        </p:spPr>
        <p:txBody>
          <a:bodyPr wrap="none" rtlCol="0">
            <a:spAutoFit/>
          </a:bodyPr>
          <a:lstStyle/>
          <a:p>
            <a:r>
              <a:rPr lang="ru-RU" b="1" dirty="0" smtClean="0"/>
              <a:t>2</a:t>
            </a:r>
            <a:endParaRPr lang="ru-RU" b="1" dirty="0"/>
          </a:p>
        </p:txBody>
      </p:sp>
    </p:spTree>
    <p:extLst>
      <p:ext uri="{BB962C8B-B14F-4D97-AF65-F5344CB8AC3E}">
        <p14:creationId xmlns:p14="http://schemas.microsoft.com/office/powerpoint/2010/main" xmlns="" val="136808400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3"/>
          <p:cNvGraphicFramePr>
            <a:graphicFrameLocks noGrp="1"/>
          </p:cNvGraphicFramePr>
          <p:nvPr>
            <p:ph idx="1"/>
            <p:extLst>
              <p:ext uri="{D42A27DB-BD31-4B8C-83A1-F6EECF244321}">
                <p14:modId xmlns:p14="http://schemas.microsoft.com/office/powerpoint/2010/main" xmlns="" val="950435681"/>
              </p:ext>
            </p:extLst>
          </p:nvPr>
        </p:nvGraphicFramePr>
        <p:xfrm>
          <a:off x="428497" y="233264"/>
          <a:ext cx="9138220" cy="6624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Прямая со стрелкой 7"/>
          <p:cNvCxnSpPr/>
          <p:nvPr/>
        </p:nvCxnSpPr>
        <p:spPr>
          <a:xfrm flipH="1">
            <a:off x="3158801" y="4797153"/>
            <a:ext cx="1014113" cy="425353"/>
          </a:xfrm>
          <a:prstGeom prst="straightConnector1">
            <a:avLst/>
          </a:prstGeom>
          <a:ln>
            <a:solidFill>
              <a:srgbClr val="FF0000"/>
            </a:solidFill>
            <a:prstDash val="dash"/>
            <a:tailEnd type="arrow"/>
          </a:ln>
        </p:spPr>
        <p:style>
          <a:lnRef idx="2">
            <a:schemeClr val="dk1"/>
          </a:lnRef>
          <a:fillRef idx="0">
            <a:schemeClr val="dk1"/>
          </a:fillRef>
          <a:effectRef idx="1">
            <a:schemeClr val="dk1"/>
          </a:effectRef>
          <a:fontRef idx="minor">
            <a:schemeClr val="tx1"/>
          </a:fontRef>
        </p:style>
      </p:cxnSp>
      <p:cxnSp>
        <p:nvCxnSpPr>
          <p:cNvPr id="3" name="Прямая со стрелкой 2"/>
          <p:cNvCxnSpPr/>
          <p:nvPr/>
        </p:nvCxnSpPr>
        <p:spPr>
          <a:xfrm>
            <a:off x="5421052" y="3789040"/>
            <a:ext cx="0" cy="36004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 name="Номер слайда 1"/>
          <p:cNvSpPr>
            <a:spLocks noGrp="1"/>
          </p:cNvSpPr>
          <p:nvPr>
            <p:ph type="sldNum" sz="quarter" idx="12"/>
          </p:nvPr>
        </p:nvSpPr>
        <p:spPr/>
        <p:txBody>
          <a:bodyPr/>
          <a:lstStyle/>
          <a:p>
            <a:fld id="{C318D0E1-6172-4638-BCC1-0B70ED483AF8}" type="slidenum">
              <a:rPr lang="ru-RU" smtClean="0">
                <a:solidFill>
                  <a:prstClr val="black">
                    <a:tint val="75000"/>
                  </a:prstClr>
                </a:solidFill>
              </a:rPr>
              <a:pPr/>
              <a:t>78</a:t>
            </a:fld>
            <a:endParaRPr lang="ru-RU">
              <a:solidFill>
                <a:prstClr val="black">
                  <a:tint val="75000"/>
                </a:prstClr>
              </a:solidFill>
            </a:endParaRPr>
          </a:p>
        </p:txBody>
      </p:sp>
    </p:spTree>
    <p:extLst>
      <p:ext uri="{BB962C8B-B14F-4D97-AF65-F5344CB8AC3E}">
        <p14:creationId xmlns:p14="http://schemas.microsoft.com/office/powerpoint/2010/main" xmlns="" val="286036272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idx="4294967295"/>
            <p:extLst>
              <p:ext uri="{D42A27DB-BD31-4B8C-83A1-F6EECF244321}">
                <p14:modId xmlns:p14="http://schemas.microsoft.com/office/powerpoint/2010/main" xmlns="" val="3335595587"/>
              </p:ext>
            </p:extLst>
          </p:nvPr>
        </p:nvGraphicFramePr>
        <p:xfrm>
          <a:off x="194471" y="209993"/>
          <a:ext cx="9711532" cy="5233791"/>
        </p:xfrm>
        <a:graphic>
          <a:graphicData uri="http://schemas.openxmlformats.org/drawingml/2006/table">
            <a:tbl>
              <a:tblPr>
                <a:tableStyleId>{5C22544A-7EE6-4342-B048-85BDC9FD1C3A}</a:tableStyleId>
              </a:tblPr>
              <a:tblGrid>
                <a:gridCol w="4056452"/>
                <a:gridCol w="780087"/>
                <a:gridCol w="1664080"/>
                <a:gridCol w="333366"/>
                <a:gridCol w="368737"/>
                <a:gridCol w="1375800"/>
                <a:gridCol w="404648"/>
                <a:gridCol w="404814"/>
                <a:gridCol w="258838"/>
                <a:gridCol w="64710"/>
              </a:tblGrid>
              <a:tr h="308473">
                <a:tc gridSpan="9">
                  <a:txBody>
                    <a:bodyPr/>
                    <a:lstStyle/>
                    <a:p>
                      <a:pPr algn="ctr" fontAlgn="b"/>
                      <a:r>
                        <a:rPr lang="ru-RU" sz="2000" u="none" strike="noStrike" dirty="0">
                          <a:effectLst/>
                        </a:rPr>
                        <a:t>1. Изменение остатков валюты </a:t>
                      </a:r>
                      <a:r>
                        <a:rPr lang="ru-RU" sz="2000" u="none" strike="noStrike" dirty="0" smtClean="0">
                          <a:effectLst/>
                        </a:rPr>
                        <a:t>баланса                        ф. 0503173</a:t>
                      </a:r>
                      <a:endParaRPr lang="ru-RU" sz="2000" b="1"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ru-RU" sz="1200" b="1" i="0" u="none" strike="noStrike" dirty="0">
                        <a:effectLst/>
                        <a:latin typeface="Arial" panose="020B0604020202020204" pitchFamily="34" charset="0"/>
                      </a:endParaRPr>
                    </a:p>
                  </a:txBody>
                  <a:tcPr marL="6985" marR="6985" marT="6985"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pPr algn="l" fontAlgn="b"/>
                      <a:endParaRPr lang="ru-RU" sz="800" b="1"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ru-RU" sz="800" b="1"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ru-RU" sz="800" b="1" i="0" u="none" strike="noStrike">
                        <a:effectLst/>
                        <a:latin typeface="Arial" panose="020B0604020202020204" pitchFamily="34" charset="0"/>
                      </a:endParaRPr>
                    </a:p>
                  </a:txBody>
                  <a:tcPr marL="7567" marR="7567" marT="6985" marB="0" anchor="b">
                    <a:lnB w="12700" cap="flat" cmpd="sng" algn="ctr">
                      <a:solidFill>
                        <a:schemeClr val="tx1"/>
                      </a:solidFill>
                      <a:prstDash val="solid"/>
                      <a:round/>
                      <a:headEnd type="none" w="med" len="med"/>
                      <a:tailEnd type="none" w="med" len="med"/>
                    </a:lnB>
                  </a:tcPr>
                </a:tc>
              </a:tr>
              <a:tr h="489411">
                <a:tc rowSpan="2">
                  <a:txBody>
                    <a:bodyPr/>
                    <a:lstStyle/>
                    <a:p>
                      <a:pPr algn="ctr" fontAlgn="ct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ru-RU" sz="1600" u="none" strike="noStrike" dirty="0">
                          <a:effectLst/>
                        </a:rPr>
                        <a:t>Код строки</a:t>
                      </a: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ru-RU" sz="1600" u="none" strike="noStrike" dirty="0">
                          <a:effectLst/>
                        </a:rPr>
                        <a:t>Сумма изменений, всего (</a:t>
                      </a:r>
                      <a:r>
                        <a:rPr lang="ru-RU" sz="1600" u="none" strike="noStrike" dirty="0" err="1">
                          <a:effectLst/>
                        </a:rPr>
                        <a:t>руб</a:t>
                      </a:r>
                      <a:r>
                        <a:rPr lang="ru-RU" sz="1600" u="none" strike="noStrike" dirty="0">
                          <a:effectLst/>
                        </a:rPr>
                        <a:t>)</a:t>
                      </a:r>
                      <a:br>
                        <a:rPr lang="ru-RU" sz="1600" u="none" strike="noStrike" dirty="0">
                          <a:effectLst/>
                        </a:rPr>
                      </a:br>
                      <a:r>
                        <a:rPr lang="ru-RU" sz="1600" u="none" strike="noStrike" dirty="0" smtClean="0">
                          <a:effectLst/>
                        </a:rPr>
                        <a:t>(сумма граф 4-9)</a:t>
                      </a: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gridSpan="7">
                  <a:txBody>
                    <a:bodyPr/>
                    <a:lstStyle/>
                    <a:p>
                      <a:pPr algn="ctr" fontAlgn="ctr"/>
                      <a:r>
                        <a:rPr lang="ru-RU" sz="1600" u="none" strike="noStrike" dirty="0">
                          <a:effectLst/>
                        </a:rPr>
                        <a:t>в том числе по кодам </a:t>
                      </a:r>
                      <a:r>
                        <a:rPr lang="ru-RU" sz="1600" u="none" strike="noStrike" dirty="0" smtClean="0">
                          <a:effectLst/>
                        </a:rPr>
                        <a:t>причин</a:t>
                      </a:r>
                    </a:p>
                    <a:p>
                      <a:pPr algn="ctr" fontAlgn="ctr"/>
                      <a:r>
                        <a:rPr lang="ru-RU" sz="1600" u="none" strike="noStrike" dirty="0" smtClean="0">
                          <a:effectLst/>
                        </a:rPr>
                        <a:t> </a:t>
                      </a:r>
                      <a:r>
                        <a:rPr lang="ru-RU" sz="1600" u="none" strike="noStrike" dirty="0">
                          <a:effectLst/>
                        </a:rPr>
                        <a:t>(</a:t>
                      </a:r>
                      <a:r>
                        <a:rPr lang="ru-RU" sz="1600" u="none" strike="noStrike" dirty="0" err="1">
                          <a:effectLst/>
                        </a:rPr>
                        <a:t>руб</a:t>
                      </a:r>
                      <a:r>
                        <a:rPr lang="ru-RU" sz="1600" u="none" strike="noStrike" dirty="0">
                          <a:effectLst/>
                        </a:rPr>
                        <a:t>)</a:t>
                      </a: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89411">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600" u="none" strike="noStrike" dirty="0">
                          <a:effectLst/>
                        </a:rPr>
                        <a:t>01</a:t>
                      </a: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02</a:t>
                      </a: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1" u="sng" strike="noStrike" dirty="0">
                          <a:effectLst/>
                        </a:rPr>
                        <a:t>03</a:t>
                      </a:r>
                      <a:endParaRPr lang="ru-RU" sz="1600" b="1" i="0" u="sng"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600" u="none" strike="noStrike" dirty="0">
                          <a:effectLst/>
                        </a:rPr>
                        <a:t>04</a:t>
                      </a: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05</a:t>
                      </a: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ru-RU" sz="1600" u="none" strike="noStrike" dirty="0">
                          <a:effectLst/>
                        </a:rPr>
                        <a:t>06</a:t>
                      </a: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r>
              <a:tr h="187848">
                <a:tc>
                  <a:txBody>
                    <a:bodyPr/>
                    <a:lstStyle/>
                    <a:p>
                      <a:pPr algn="ctr" fontAlgn="ctr"/>
                      <a:r>
                        <a:rPr lang="ru-RU" sz="1600" b="1" u="none" strike="noStrike">
                          <a:effectLst/>
                        </a:rPr>
                        <a:t>1</a:t>
                      </a:r>
                      <a:endParaRPr lang="ru-RU" sz="1600" b="1" i="0" u="none" strike="noStrike">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1" u="none" strike="noStrike">
                          <a:effectLst/>
                        </a:rPr>
                        <a:t>2</a:t>
                      </a:r>
                      <a:endParaRPr lang="ru-RU" sz="1600" b="1" i="0" u="none" strike="noStrike">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1" u="none" strike="noStrike" dirty="0">
                          <a:effectLst/>
                        </a:rPr>
                        <a:t>3</a:t>
                      </a:r>
                      <a:endParaRPr lang="ru-RU" sz="1600" b="1"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r>
                        <a:rPr lang="ru-RU" sz="1600" b="1" u="none" strike="noStrike" dirty="0">
                          <a:effectLst/>
                        </a:rPr>
                        <a:t>4</a:t>
                      </a:r>
                      <a:endParaRPr lang="ru-RU" sz="1600" b="1"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1" u="none" strike="noStrike">
                          <a:effectLst/>
                        </a:rPr>
                        <a:t>5</a:t>
                      </a:r>
                      <a:endParaRPr lang="ru-RU" sz="1600" b="1" i="0" u="none" strike="noStrike">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1" u="none" strike="noStrike">
                          <a:effectLst/>
                        </a:rPr>
                        <a:t>6</a:t>
                      </a:r>
                      <a:endParaRPr lang="ru-RU" sz="1600" b="1" i="0" u="none" strike="noStrike">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600" b="1" u="none" strike="noStrike" dirty="0">
                          <a:effectLst/>
                        </a:rPr>
                        <a:t>7</a:t>
                      </a:r>
                      <a:endParaRPr lang="ru-RU" sz="1600" b="1"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1" u="none" strike="noStrike">
                          <a:effectLst/>
                        </a:rPr>
                        <a:t>8</a:t>
                      </a:r>
                      <a:endParaRPr lang="ru-RU" sz="1600" b="1" i="0" u="none" strike="noStrike">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ru-RU" sz="1600" b="1" u="none" strike="noStrike" dirty="0">
                          <a:effectLst/>
                        </a:rPr>
                        <a:t>9</a:t>
                      </a:r>
                      <a:endParaRPr lang="ru-RU" sz="1600" b="1"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r>
              <a:tr h="278425">
                <a:tc>
                  <a:txBody>
                    <a:bodyPr/>
                    <a:lstStyle/>
                    <a:p>
                      <a:pPr algn="ctr" fontAlgn="b"/>
                      <a:r>
                        <a:rPr lang="en-US" sz="1600" b="1" i="0" u="none" strike="noStrike" dirty="0">
                          <a:solidFill>
                            <a:schemeClr val="dk1"/>
                          </a:solidFill>
                          <a:effectLst/>
                          <a:latin typeface="Arial" panose="020B0604020202020204" pitchFamily="34" charset="0"/>
                          <a:ea typeface="+mn-ea"/>
                          <a:cs typeface="+mn-cs"/>
                        </a:rPr>
                        <a:t>I. </a:t>
                      </a:r>
                      <a:r>
                        <a:rPr lang="ru-RU" sz="1600" b="1" i="0" u="none" strike="noStrike" dirty="0">
                          <a:solidFill>
                            <a:schemeClr val="dk1"/>
                          </a:solidFill>
                          <a:effectLst/>
                          <a:latin typeface="Arial" panose="020B0604020202020204" pitchFamily="34" charset="0"/>
                          <a:ea typeface="+mn-ea"/>
                          <a:cs typeface="+mn-cs"/>
                        </a:rPr>
                        <a:t>Нефинансовые активы</a:t>
                      </a: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 </a:t>
                      </a:r>
                      <a:endParaRPr lang="ru-RU" sz="1600" b="0" i="1" u="none" strike="noStrike">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rowSpan="2">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dirty="0">
                          <a:effectLst/>
                        </a:rPr>
                        <a:t> </a:t>
                      </a:r>
                      <a:r>
                        <a:rPr lang="ru-RU" sz="1600" u="none" strike="noStrike" dirty="0" smtClean="0">
                          <a:effectLst/>
                        </a:rPr>
                        <a:t>1 200 000,00</a:t>
                      </a:r>
                      <a:endParaRPr lang="ru-RU" sz="1600" b="0"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grid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ru-RU"/>
                    </a:p>
                  </a:txBody>
                  <a:tcPr/>
                </a:tc>
              </a:tr>
              <a:tr h="489411">
                <a:tc>
                  <a:txBody>
                    <a:bodyPr/>
                    <a:lstStyle/>
                    <a:p>
                      <a:pPr algn="l" fontAlgn="b"/>
                      <a:r>
                        <a:rPr lang="ru-RU" sz="1600" u="none" strike="noStrike" dirty="0">
                          <a:effectLst/>
                        </a:rPr>
                        <a:t>Основные средства (балансовая стоимость, </a:t>
                      </a:r>
                      <a:r>
                        <a:rPr lang="ru-RU" sz="1600" b="1" u="none" strike="noStrike" dirty="0">
                          <a:effectLst/>
                        </a:rPr>
                        <a:t>010100000)*                                                               </a:t>
                      </a:r>
                      <a:endParaRPr lang="ru-RU" sz="1600" b="1"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dirty="0">
                          <a:effectLst/>
                        </a:rPr>
                        <a:t>010</a:t>
                      </a:r>
                      <a:endParaRPr lang="ru-RU" sz="1600" b="0"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dirty="0">
                          <a:effectLst/>
                        </a:rPr>
                        <a:t> </a:t>
                      </a:r>
                      <a:r>
                        <a:rPr lang="ru-RU" sz="1600" u="none" strike="noStrike" dirty="0" smtClean="0">
                          <a:effectLst/>
                        </a:rPr>
                        <a:t>1 200 000,00</a:t>
                      </a:r>
                      <a:endParaRPr lang="ru-RU" sz="1600" b="0"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2" vMerge="1">
                  <a:txBody>
                    <a:bodyPr/>
                    <a:lstStyle/>
                    <a:p>
                      <a:endParaRPr lang="ru-RU"/>
                    </a:p>
                  </a:txBody>
                  <a:tcPr/>
                </a:tc>
                <a:tc hMerge="1" vMerge="1">
                  <a:txBody>
                    <a:bodyPr/>
                    <a:lstStyle/>
                    <a:p>
                      <a:endParaRPr lang="ru-RU"/>
                    </a:p>
                  </a:txBody>
                  <a:tcPr/>
                </a:tc>
              </a:tr>
              <a:tr h="489411">
                <a:tc>
                  <a:txBody>
                    <a:bodyPr/>
                    <a:lstStyle/>
                    <a:p>
                      <a:pPr algn="l" fontAlgn="b"/>
                      <a:r>
                        <a:rPr lang="ru-RU" sz="1600" u="none" strike="noStrike">
                          <a:effectLst/>
                        </a:rPr>
                        <a:t>Уменьшение стоимости основных средств, всего*</a:t>
                      </a:r>
                      <a:endParaRPr lang="ru-RU" sz="1600" b="0" i="0" u="none" strike="noStrike">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020</a:t>
                      </a:r>
                      <a:endParaRPr lang="ru-RU" sz="1600" b="0" i="0" u="none" strike="noStrike">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smtClean="0">
                          <a:effectLst/>
                        </a:rPr>
                        <a:t>3 000,00</a:t>
                      </a: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smtClean="0">
                          <a:effectLst/>
                        </a:rPr>
                        <a:t>3 000,00</a:t>
                      </a: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r>
              <a:tr h="278425">
                <a:tc>
                  <a:txBody>
                    <a:bodyPr/>
                    <a:lstStyle/>
                    <a:p>
                      <a:pPr algn="l" fontAlgn="b"/>
                      <a:r>
                        <a:rPr lang="ru-RU" sz="1600" u="none" strike="noStrike">
                          <a:effectLst/>
                        </a:rPr>
                        <a:t>в том числе:</a:t>
                      </a:r>
                      <a:endParaRPr lang="ru-RU" sz="1600" b="0" i="0" u="none" strike="noStrike">
                        <a:effectLst/>
                        <a:latin typeface="Arial" panose="020B0604020202020204" pitchFamily="34" charset="0"/>
                      </a:endParaRPr>
                    </a:p>
                  </a:txBody>
                  <a:tcPr marL="363195"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1600" b="0"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dirty="0" smtClean="0">
                          <a:effectLst/>
                        </a:rPr>
                        <a:t>3 000,00</a:t>
                      </a:r>
                      <a:endParaRPr lang="ru-RU" sz="1600" b="0"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grid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ru-RU"/>
                    </a:p>
                  </a:txBody>
                  <a:tcPr/>
                </a:tc>
              </a:tr>
              <a:tr h="331719">
                <a:tc>
                  <a:txBody>
                    <a:bodyPr/>
                    <a:lstStyle/>
                    <a:p>
                      <a:pPr algn="l" fontAlgn="b"/>
                      <a:r>
                        <a:rPr lang="ru-RU" sz="1600" u="none" strike="noStrike">
                          <a:effectLst/>
                        </a:rPr>
                        <a:t>амортизация основных средств*</a:t>
                      </a:r>
                      <a:endParaRPr lang="ru-RU" sz="1600" b="0" i="0" u="none" strike="noStrike">
                        <a:effectLst/>
                        <a:latin typeface="Arial" panose="020B0604020202020204" pitchFamily="34" charset="0"/>
                      </a:endParaRPr>
                    </a:p>
                  </a:txBody>
                  <a:tcPr marL="363195"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dirty="0">
                          <a:effectLst/>
                        </a:rPr>
                        <a:t>021</a:t>
                      </a:r>
                      <a:endParaRPr lang="ru-RU" sz="1600" b="0"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fontAlgn="ctr"/>
                      <a:r>
                        <a:rPr lang="ru-RU" sz="1600" u="none" strike="noStrike" dirty="0" smtClean="0">
                          <a:solidFill>
                            <a:schemeClr val="dk1"/>
                          </a:solidFill>
                          <a:effectLst/>
                          <a:latin typeface="+mn-lt"/>
                          <a:ea typeface="+mn-ea"/>
                          <a:cs typeface="+mn-cs"/>
                        </a:rPr>
                        <a:t>3 000,00</a:t>
                      </a:r>
                      <a:endParaRPr lang="ru-RU" sz="1600" u="none" strike="noStrike" dirty="0">
                        <a:solidFill>
                          <a:schemeClr val="dk1"/>
                        </a:solidFill>
                        <a:effectLst/>
                        <a:latin typeface="+mn-lt"/>
                        <a:ea typeface="+mn-ea"/>
                        <a:cs typeface="+mn-cs"/>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2" vMerge="1">
                  <a:txBody>
                    <a:bodyPr/>
                    <a:lstStyle/>
                    <a:p>
                      <a:endParaRPr lang="ru-RU"/>
                    </a:p>
                  </a:txBody>
                  <a:tcPr/>
                </a:tc>
                <a:tc hMerge="1" vMerge="1">
                  <a:txBody>
                    <a:bodyPr/>
                    <a:lstStyle/>
                    <a:p>
                      <a:endParaRPr lang="ru-RU"/>
                    </a:p>
                  </a:txBody>
                  <a:tcPr/>
                </a:tc>
              </a:tr>
              <a:tr h="489411">
                <a:tc>
                  <a:txBody>
                    <a:bodyPr/>
                    <a:lstStyle/>
                    <a:p>
                      <a:pPr algn="l" fontAlgn="b"/>
                      <a:r>
                        <a:rPr lang="ru-RU" sz="1600" u="none" strike="noStrike" dirty="0">
                          <a:effectLst/>
                        </a:rPr>
                        <a:t>Основные средства (остаточная стоимость, стр. 010 -  стр. 020)                                                                                             </a:t>
                      </a:r>
                      <a:endParaRPr lang="ru-RU" sz="1600" b="0"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dirty="0">
                          <a:effectLst/>
                        </a:rPr>
                        <a:t>030</a:t>
                      </a:r>
                      <a:endParaRPr lang="ru-RU" sz="1600" b="0"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600" u="none" strike="noStrike" dirty="0" smtClean="0">
                        <a:effectLst/>
                      </a:endParaRPr>
                    </a:p>
                    <a:p>
                      <a:pPr algn="ctr" fontAlgn="ctr"/>
                      <a:r>
                        <a:rPr lang="ru-RU" sz="1600" u="none" strike="noStrike" dirty="0" smtClean="0">
                          <a:effectLst/>
                        </a:rPr>
                        <a:t>1 197 000,00</a:t>
                      </a: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600" u="none" strike="noStrike" dirty="0" smtClean="0">
                        <a:effectLst/>
                      </a:endParaRPr>
                    </a:p>
                    <a:p>
                      <a:pPr algn="ctr" fontAlgn="ctr"/>
                      <a:r>
                        <a:rPr lang="ru-RU" sz="1600" u="none" strike="noStrike" dirty="0" smtClean="0">
                          <a:effectLst/>
                        </a:rPr>
                        <a:t>1 197 000,00</a:t>
                      </a: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r>
              <a:tr h="278425">
                <a:tc>
                  <a:txBody>
                    <a:bodyPr/>
                    <a:lstStyle/>
                    <a:p>
                      <a:r>
                        <a:rPr lang="ru-RU" dirty="0" smtClean="0"/>
                        <a:t>………………</a:t>
                      </a:r>
                      <a:endParaRPr lang="ru-RU" dirty="0"/>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1600" b="0"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ru-RU"/>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r>
              <a:tr h="278425">
                <a:tc>
                  <a:txBody>
                    <a:bodyPr/>
                    <a:lstStyle/>
                    <a:p>
                      <a:pPr algn="l" fontAlgn="b"/>
                      <a:r>
                        <a:rPr lang="en-US" sz="1600" b="1" i="0" u="none" strike="noStrike" dirty="0" smtClean="0">
                          <a:effectLst/>
                          <a:latin typeface="Arial" panose="020B0604020202020204" pitchFamily="34" charset="0"/>
                        </a:rPr>
                        <a:t>IV. </a:t>
                      </a:r>
                      <a:r>
                        <a:rPr lang="ru-RU" sz="1600" b="1" i="0" u="none" strike="noStrike" dirty="0" smtClean="0">
                          <a:effectLst/>
                          <a:latin typeface="Arial" panose="020B0604020202020204" pitchFamily="34" charset="0"/>
                        </a:rPr>
                        <a:t>Финансовый результат</a:t>
                      </a:r>
                      <a:endParaRPr lang="ru-RU" sz="1600" b="1"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1600" b="0"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1600" b="0"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ru-RU" sz="1600" b="0" i="0" u="none" strike="noStrike">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600" b="0" i="0" u="none" strike="noStrike">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ru-RU"/>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600" b="0" i="0" u="none" strike="noStrike" dirty="0">
                        <a:effectLst/>
                        <a:latin typeface="Arial" panose="020B0604020202020204" pitchFamily="34" charset="0"/>
                      </a:endParaRPr>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lang="ru-RU" dirty="0"/>
                    </a:p>
                  </a:txBody>
                  <a:tcPr marL="7567" marR="7567"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r>
              <a:tr h="248161">
                <a:tc>
                  <a:txBody>
                    <a:bodyPr/>
                    <a:lstStyle/>
                    <a:p>
                      <a:pPr algn="l" fontAlgn="b"/>
                      <a:r>
                        <a:rPr lang="ru-RU" sz="1600" b="0" i="0" u="none" strike="noStrike" dirty="0" smtClean="0">
                          <a:effectLst/>
                          <a:latin typeface="Arial" panose="020B0604020202020204" pitchFamily="34" charset="0"/>
                        </a:rPr>
                        <a:t>……………</a:t>
                      </a:r>
                      <a:endParaRPr lang="ru-RU" sz="1600" b="0"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1600" b="0"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dirty="0" smtClean="0">
                          <a:solidFill>
                            <a:schemeClr val="dk1"/>
                          </a:solidFill>
                          <a:effectLst/>
                          <a:latin typeface="+mn-lt"/>
                          <a:ea typeface="+mn-ea"/>
                          <a:cs typeface="+mn-cs"/>
                        </a:rPr>
                        <a:t>1 197 000,00</a:t>
                      </a:r>
                      <a:endParaRPr lang="ru-RU" sz="1600" u="none" strike="noStrike" dirty="0">
                        <a:solidFill>
                          <a:schemeClr val="dk1"/>
                        </a:solidFill>
                        <a:effectLst/>
                        <a:latin typeface="+mn-lt"/>
                        <a:ea typeface="+mn-ea"/>
                        <a:cs typeface="+mn-cs"/>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rowSpan="2">
                  <a:txBody>
                    <a:bodyPr/>
                    <a:lstStyle/>
                    <a:p>
                      <a:pPr algn="ctr" fontAlgn="b"/>
                      <a:endParaRPr lang="ru-RU" sz="1600" b="0"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endParaRPr lang="ru-RU" sz="1600" b="0" i="0" u="none" strike="noStrike">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dirty="0" smtClean="0">
                          <a:solidFill>
                            <a:schemeClr val="dk1"/>
                          </a:solidFill>
                          <a:effectLst/>
                          <a:latin typeface="+mn-lt"/>
                          <a:ea typeface="+mn-ea"/>
                          <a:cs typeface="+mn-cs"/>
                        </a:rPr>
                        <a:t>1 197 000,00</a:t>
                      </a:r>
                      <a:endParaRPr lang="ru-RU" sz="1600" u="none" strike="noStrike" dirty="0">
                        <a:solidFill>
                          <a:schemeClr val="dk1"/>
                        </a:solidFill>
                        <a:effectLst/>
                        <a:latin typeface="+mn-lt"/>
                        <a:ea typeface="+mn-ea"/>
                        <a:cs typeface="+mn-cs"/>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endParaRPr lang="ru-RU"/>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endParaRPr lang="ru-RU" sz="1600" b="0" i="0" u="none" strike="noStrike" dirty="0">
                        <a:effectLst/>
                        <a:latin typeface="Arial" panose="020B0604020202020204" pitchFamily="34" charset="0"/>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gridSpan="2">
                  <a:txBody>
                    <a:bodyPr/>
                    <a:lstStyle/>
                    <a:p>
                      <a:endParaRPr lang="ru-RU" dirty="0"/>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ru-RU"/>
                    </a:p>
                  </a:txBody>
                  <a:tcPr/>
                </a:tc>
              </a:tr>
              <a:tr h="420839">
                <a:tc>
                  <a:txBody>
                    <a:bodyPr/>
                    <a:lstStyle/>
                    <a:p>
                      <a:pPr algn="l" fontAlgn="b"/>
                      <a:r>
                        <a:rPr lang="ru-RU" sz="1600" u="none" strike="noStrike" dirty="0" smtClean="0">
                          <a:solidFill>
                            <a:schemeClr val="dk1"/>
                          </a:solidFill>
                          <a:effectLst/>
                          <a:latin typeface="+mn-lt"/>
                          <a:ea typeface="+mn-ea"/>
                          <a:cs typeface="+mn-cs"/>
                        </a:rPr>
                        <a:t>финансовый результат прошлых отчетных периодов </a:t>
                      </a:r>
                      <a:r>
                        <a:rPr lang="ru-RU" sz="1600" b="1" u="none" strike="noStrike" dirty="0" smtClean="0">
                          <a:solidFill>
                            <a:schemeClr val="dk1"/>
                          </a:solidFill>
                          <a:effectLst/>
                          <a:latin typeface="+mn-lt"/>
                          <a:ea typeface="+mn-ea"/>
                          <a:cs typeface="+mn-cs"/>
                        </a:rPr>
                        <a:t>(040130000)</a:t>
                      </a:r>
                      <a:endParaRPr lang="ru-RU" sz="1600" b="1" u="none" strike="noStrike" dirty="0">
                        <a:solidFill>
                          <a:schemeClr val="dk1"/>
                        </a:solidFill>
                        <a:effectLst/>
                        <a:latin typeface="+mn-lt"/>
                        <a:ea typeface="+mn-ea"/>
                        <a:cs typeface="+mn-cs"/>
                      </a:endParaRPr>
                    </a:p>
                  </a:txBody>
                  <a:tcPr marL="363195"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dirty="0" smtClean="0">
                          <a:solidFill>
                            <a:schemeClr val="dk1"/>
                          </a:solidFill>
                          <a:effectLst/>
                          <a:latin typeface="+mn-lt"/>
                          <a:ea typeface="+mn-ea"/>
                          <a:cs typeface="+mn-cs"/>
                        </a:rPr>
                        <a:t>570</a:t>
                      </a:r>
                      <a:endParaRPr lang="ru-RU" sz="1600" u="none" strike="noStrike" dirty="0">
                        <a:solidFill>
                          <a:schemeClr val="dk1"/>
                        </a:solidFill>
                        <a:effectLst/>
                        <a:latin typeface="+mn-lt"/>
                        <a:ea typeface="+mn-ea"/>
                        <a:cs typeface="+mn-cs"/>
                      </a:endParaRPr>
                    </a:p>
                  </a:txBody>
                  <a:tcPr marL="7567" marR="7567"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2" vMerge="1">
                  <a:txBody>
                    <a:bodyPr/>
                    <a:lstStyle/>
                    <a:p>
                      <a:endParaRPr lang="ru-RU"/>
                    </a:p>
                  </a:txBody>
                  <a:tcPr/>
                </a:tc>
                <a:tc hMerge="1" vMerge="1">
                  <a:txBody>
                    <a:bodyPr/>
                    <a:lstStyle/>
                    <a:p>
                      <a:endParaRPr lang="ru-RU"/>
                    </a:p>
                  </a:txBody>
                  <a:tcPr/>
                </a:tc>
              </a:tr>
            </a:tbl>
          </a:graphicData>
        </a:graphic>
      </p:graphicFrame>
    </p:spTree>
    <p:extLst>
      <p:ext uri="{BB962C8B-B14F-4D97-AF65-F5344CB8AC3E}">
        <p14:creationId xmlns:p14="http://schemas.microsoft.com/office/powerpoint/2010/main" xmlns="" val="28243967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8" name="Picture 4" descr="http://rujazi.com/images/classified/91461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4349" y="-23763"/>
            <a:ext cx="5382598" cy="2520280"/>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tribuna.md/wp-content/uploads/2016/11/document.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11832" y="2262541"/>
            <a:ext cx="4290478" cy="245743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Текст 2"/>
          <p:cNvSpPr>
            <a:spLocks noGrp="1"/>
          </p:cNvSpPr>
          <p:nvPr>
            <p:ph type="body" idx="1"/>
          </p:nvPr>
        </p:nvSpPr>
        <p:spPr>
          <a:xfrm>
            <a:off x="116463" y="3246898"/>
            <a:ext cx="6630737" cy="244362"/>
          </a:xfrm>
        </p:spPr>
        <p:txBody>
          <a:bodyPr/>
          <a:lstStyle/>
          <a:p>
            <a:pPr algn="ctr"/>
            <a:r>
              <a:rPr lang="ru-RU" dirty="0"/>
              <a:t>	</a:t>
            </a:r>
            <a:endParaRPr lang="ru-RU" sz="2400" dirty="0"/>
          </a:p>
        </p:txBody>
      </p:sp>
      <p:sp>
        <p:nvSpPr>
          <p:cNvPr id="4" name="TextBox 3"/>
          <p:cNvSpPr txBox="1"/>
          <p:nvPr/>
        </p:nvSpPr>
        <p:spPr>
          <a:xfrm>
            <a:off x="6037111" y="1321431"/>
            <a:ext cx="4544300" cy="92333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dirty="0" smtClean="0"/>
              <a:t>Единым документом (правовым актом) ,</a:t>
            </a:r>
          </a:p>
          <a:p>
            <a:r>
              <a:rPr lang="ru-RU" dirty="0" smtClean="0"/>
              <a:t> включающий всю совокупность</a:t>
            </a:r>
          </a:p>
          <a:p>
            <a:r>
              <a:rPr lang="ru-RU" dirty="0" smtClean="0"/>
              <a:t> способов ведения учета </a:t>
            </a:r>
            <a:endParaRPr lang="ru-RU" dirty="0"/>
          </a:p>
        </p:txBody>
      </p:sp>
      <p:sp>
        <p:nvSpPr>
          <p:cNvPr id="5" name="TextBox 4"/>
          <p:cNvSpPr txBox="1"/>
          <p:nvPr/>
        </p:nvSpPr>
        <p:spPr>
          <a:xfrm>
            <a:off x="1442610" y="4048230"/>
            <a:ext cx="374441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dirty="0" smtClean="0"/>
              <a:t>Отдельными правовыми актами, </a:t>
            </a:r>
          </a:p>
        </p:txBody>
      </p:sp>
      <p:cxnSp>
        <p:nvCxnSpPr>
          <p:cNvPr id="12" name="Прямая со стрелкой 11"/>
          <p:cNvCxnSpPr>
            <a:stCxn id="5" idx="3"/>
          </p:cNvCxnSpPr>
          <p:nvPr/>
        </p:nvCxnSpPr>
        <p:spPr>
          <a:xfrm flipV="1">
            <a:off x="5187027" y="3281180"/>
            <a:ext cx="1980148" cy="95171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4" name="Прямая со стрелкой 13"/>
          <p:cNvCxnSpPr>
            <a:stCxn id="4" idx="1"/>
          </p:cNvCxnSpPr>
          <p:nvPr/>
        </p:nvCxnSpPr>
        <p:spPr>
          <a:xfrm flipH="1" flipV="1">
            <a:off x="4953000" y="818838"/>
            <a:ext cx="1084111" cy="96425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8" name="Прямоугольник 17"/>
          <p:cNvSpPr/>
          <p:nvPr/>
        </p:nvSpPr>
        <p:spPr>
          <a:xfrm>
            <a:off x="1286593" y="5035425"/>
            <a:ext cx="4134459"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ru-RU" dirty="0">
                <a:solidFill>
                  <a:prstClr val="black"/>
                </a:solidFill>
              </a:rPr>
              <a:t>либо включением способов ведения учета в </a:t>
            </a:r>
            <a:r>
              <a:rPr lang="ru-RU" dirty="0" smtClean="0">
                <a:solidFill>
                  <a:prstClr val="black"/>
                </a:solidFill>
              </a:rPr>
              <a:t>отдельные </a:t>
            </a:r>
            <a:r>
              <a:rPr lang="ru-RU" dirty="0">
                <a:solidFill>
                  <a:prstClr val="black"/>
                </a:solidFill>
              </a:rPr>
              <a:t>правовые акты</a:t>
            </a:r>
          </a:p>
        </p:txBody>
      </p:sp>
      <p:cxnSp>
        <p:nvCxnSpPr>
          <p:cNvPr id="20" name="Прямая со стрелкой 19"/>
          <p:cNvCxnSpPr>
            <a:endCxn id="5" idx="2"/>
          </p:cNvCxnSpPr>
          <p:nvPr/>
        </p:nvCxnSpPr>
        <p:spPr>
          <a:xfrm flipV="1">
            <a:off x="3314818" y="4417562"/>
            <a:ext cx="0" cy="61786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6" name="Номер слайда 5"/>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8</a:t>
            </a:fld>
            <a:endParaRPr lang="ru-RU" spc="-4" dirty="0">
              <a:latin typeface="Arial"/>
              <a:cs typeface="Arial"/>
            </a:endParaRPr>
          </a:p>
        </p:txBody>
      </p:sp>
    </p:spTree>
    <p:extLst>
      <p:ext uri="{BB962C8B-B14F-4D97-AF65-F5344CB8AC3E}">
        <p14:creationId xmlns:p14="http://schemas.microsoft.com/office/powerpoint/2010/main" xmlns="" val="197770349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01" y="207422"/>
            <a:ext cx="8892610" cy="760465"/>
          </a:xfrm>
        </p:spPr>
        <p:txBody>
          <a:bodyPr/>
          <a:lstStyle/>
          <a:p>
            <a:r>
              <a:rPr lang="ru-RU" dirty="0" smtClean="0"/>
              <a:t>Корректировка ошибок в регистрах бухгалтерского учета и финансовой (бухгалтерской) отчетности</a:t>
            </a:r>
            <a:endParaRPr lang="ru-RU" dirty="0"/>
          </a:p>
        </p:txBody>
      </p:sp>
      <p:sp>
        <p:nvSpPr>
          <p:cNvPr id="5" name="Прямоугольник 4"/>
          <p:cNvSpPr/>
          <p:nvPr/>
        </p:nvSpPr>
        <p:spPr>
          <a:xfrm>
            <a:off x="7137243" y="1071208"/>
            <a:ext cx="2476500" cy="1077218"/>
          </a:xfrm>
          <a:prstGeom prst="rect">
            <a:avLst/>
          </a:prstGeom>
          <a:effectLst>
            <a:glow rad="101600">
              <a:schemeClr val="accent6">
                <a:lumMod val="75000"/>
                <a:alpha val="60000"/>
              </a:schemeClr>
            </a:glow>
          </a:effectLst>
        </p:spPr>
        <p:style>
          <a:lnRef idx="2">
            <a:schemeClr val="accent2"/>
          </a:lnRef>
          <a:fillRef idx="1">
            <a:schemeClr val="lt1"/>
          </a:fillRef>
          <a:effectRef idx="0">
            <a:schemeClr val="accent2"/>
          </a:effectRef>
          <a:fontRef idx="minor">
            <a:schemeClr val="dk1"/>
          </a:fontRef>
        </p:style>
        <p:txBody>
          <a:bodyPr>
            <a:spAutoFit/>
          </a:bodyPr>
          <a:lstStyle/>
          <a:p>
            <a:r>
              <a:rPr lang="ru-RU" sz="1600" kern="0" dirty="0">
                <a:solidFill>
                  <a:srgbClr val="000000"/>
                </a:solidFill>
                <a:latin typeface="Times New Roman" panose="02020603050405020304" pitchFamily="18" charset="0"/>
                <a:ea typeface="Times New Roman" panose="02020603050405020304" pitchFamily="18" charset="0"/>
                <a:cs typeface="Times New Roman"/>
              </a:rPr>
              <a:t>Журнал по прочим операциям (ф. 0504071)</a:t>
            </a:r>
            <a:r>
              <a:rPr lang="ru-RU" sz="1600" kern="0" dirty="0">
                <a:solidFill>
                  <a:prstClr val="black"/>
                </a:solidFill>
                <a:latin typeface="Times New Roman" panose="02020603050405020304" pitchFamily="18" charset="0"/>
                <a:ea typeface="Times New Roman" panose="02020603050405020304" pitchFamily="18" charset="0"/>
                <a:cs typeface="Times New Roman"/>
              </a:rPr>
              <a:t> </a:t>
            </a:r>
            <a:r>
              <a:rPr lang="ru-RU" sz="1600" kern="0" dirty="0">
                <a:solidFill>
                  <a:srgbClr val="000000"/>
                </a:solidFill>
                <a:latin typeface="Times New Roman" panose="02020603050405020304" pitchFamily="18" charset="0"/>
                <a:ea typeface="Times New Roman" panose="02020603050405020304" pitchFamily="18" charset="0"/>
                <a:cs typeface="Times New Roman"/>
              </a:rPr>
              <a:t>с признаком «Исправление ошибок прошлых лет»</a:t>
            </a:r>
            <a:endParaRPr lang="ru-RU" dirty="0"/>
          </a:p>
        </p:txBody>
      </p:sp>
      <p:sp>
        <p:nvSpPr>
          <p:cNvPr id="6" name="TextBox 5"/>
          <p:cNvSpPr txBox="1"/>
          <p:nvPr/>
        </p:nvSpPr>
        <p:spPr>
          <a:xfrm>
            <a:off x="697431" y="1302558"/>
            <a:ext cx="3023841"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dirty="0">
                <a:solidFill>
                  <a:srgbClr val="000000"/>
                </a:solidFill>
                <a:latin typeface="Times New Roman" panose="02020603050405020304" pitchFamily="18" charset="0"/>
                <a:ea typeface="Times New Roman" panose="02020603050405020304" pitchFamily="18" charset="0"/>
              </a:rPr>
              <a:t>в </a:t>
            </a:r>
            <a:r>
              <a:rPr lang="ru-RU" dirty="0" smtClean="0">
                <a:solidFill>
                  <a:srgbClr val="000000"/>
                </a:solidFill>
                <a:latin typeface="Times New Roman" panose="02020603050405020304" pitchFamily="18" charset="0"/>
                <a:ea typeface="Times New Roman" panose="02020603050405020304" pitchFamily="18" charset="0"/>
              </a:rPr>
              <a:t>Главная книга </a:t>
            </a:r>
            <a:r>
              <a:rPr lang="ru-RU" dirty="0">
                <a:solidFill>
                  <a:srgbClr val="000000"/>
                </a:solidFill>
                <a:latin typeface="Times New Roman" panose="02020603050405020304" pitchFamily="18" charset="0"/>
                <a:ea typeface="Times New Roman" panose="02020603050405020304" pitchFamily="18" charset="0"/>
              </a:rPr>
              <a:t>(ф. 0504072</a:t>
            </a:r>
            <a:r>
              <a:rPr lang="ru-RU" dirty="0" smtClean="0">
                <a:solidFill>
                  <a:srgbClr val="000000"/>
                </a:solidFill>
                <a:latin typeface="Times New Roman" panose="02020603050405020304" pitchFamily="18" charset="0"/>
                <a:ea typeface="Times New Roman" panose="02020603050405020304" pitchFamily="18" charset="0"/>
              </a:rPr>
              <a:t>)</a:t>
            </a:r>
            <a:endParaRPr lang="ru-RU" dirty="0"/>
          </a:p>
        </p:txBody>
      </p:sp>
      <p:cxnSp>
        <p:nvCxnSpPr>
          <p:cNvPr id="10" name="Прямая со стрелкой 9"/>
          <p:cNvCxnSpPr>
            <a:endCxn id="6" idx="3"/>
          </p:cNvCxnSpPr>
          <p:nvPr/>
        </p:nvCxnSpPr>
        <p:spPr>
          <a:xfrm flipH="1">
            <a:off x="3721272" y="1487224"/>
            <a:ext cx="3366018"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4" name="TextBox 3"/>
          <p:cNvSpPr txBox="1"/>
          <p:nvPr/>
        </p:nvSpPr>
        <p:spPr>
          <a:xfrm>
            <a:off x="1548223" y="2938908"/>
            <a:ext cx="1385316"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ru-RU" dirty="0" smtClean="0"/>
              <a:t>Ф. 0503168</a:t>
            </a:r>
            <a:endParaRPr lang="ru-RU" dirty="0"/>
          </a:p>
        </p:txBody>
      </p:sp>
      <p:sp>
        <p:nvSpPr>
          <p:cNvPr id="9" name="TextBox 8"/>
          <p:cNvSpPr txBox="1"/>
          <p:nvPr/>
        </p:nvSpPr>
        <p:spPr>
          <a:xfrm>
            <a:off x="1557409" y="3779382"/>
            <a:ext cx="1385316"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ru-RU" dirty="0" smtClean="0"/>
              <a:t>Ф. 0503121</a:t>
            </a:r>
            <a:endParaRPr lang="ru-RU" dirty="0"/>
          </a:p>
        </p:txBody>
      </p:sp>
      <p:sp>
        <p:nvSpPr>
          <p:cNvPr id="11" name="TextBox 10"/>
          <p:cNvSpPr txBox="1"/>
          <p:nvPr/>
        </p:nvSpPr>
        <p:spPr>
          <a:xfrm>
            <a:off x="1565218" y="4540478"/>
            <a:ext cx="1362595"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ru-RU" dirty="0" smtClean="0"/>
              <a:t>Ф. 0503110</a:t>
            </a:r>
            <a:endParaRPr lang="ru-RU" dirty="0"/>
          </a:p>
        </p:txBody>
      </p:sp>
      <p:cxnSp>
        <p:nvCxnSpPr>
          <p:cNvPr id="18" name="Прямая со стрелкой 17"/>
          <p:cNvCxnSpPr/>
          <p:nvPr/>
        </p:nvCxnSpPr>
        <p:spPr>
          <a:xfrm flipH="1" flipV="1">
            <a:off x="2910819" y="3258463"/>
            <a:ext cx="941292" cy="103190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2" name="Прямая со стрелкой 21"/>
          <p:cNvCxnSpPr>
            <a:endCxn id="9" idx="3"/>
          </p:cNvCxnSpPr>
          <p:nvPr/>
        </p:nvCxnSpPr>
        <p:spPr>
          <a:xfrm flipH="1" flipV="1">
            <a:off x="2942725" y="3964048"/>
            <a:ext cx="953337" cy="34961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5" name="Прямая со стрелкой 24"/>
          <p:cNvCxnSpPr>
            <a:stCxn id="31" idx="8"/>
          </p:cNvCxnSpPr>
          <p:nvPr/>
        </p:nvCxnSpPr>
        <p:spPr>
          <a:xfrm flipH="1">
            <a:off x="2881494" y="4313659"/>
            <a:ext cx="1010542" cy="56265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1" name="Овальная выноска 30"/>
          <p:cNvSpPr/>
          <p:nvPr/>
        </p:nvSpPr>
        <p:spPr>
          <a:xfrm>
            <a:off x="4474470" y="2564904"/>
            <a:ext cx="4215343" cy="3478518"/>
          </a:xfrm>
          <a:prstGeom prst="wedgeEllipseCallout">
            <a:avLst>
              <a:gd name="adj1" fmla="val -63817"/>
              <a:gd name="adj2" fmla="val 273"/>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b="1" smtClean="0"/>
              <a:t>Обороты (увеличение, уменьшение) по доходам, расходам в отчетности текущего финансового года отражаются </a:t>
            </a:r>
            <a:r>
              <a:rPr lang="ru-RU" sz="2000" b="1" smtClean="0">
                <a:solidFill>
                  <a:srgbClr val="FF0000"/>
                </a:solidFill>
              </a:rPr>
              <a:t>без учета операций по исправлении ошибок прошлых лет </a:t>
            </a:r>
            <a:endParaRPr lang="ru-RU" sz="2000" b="1" dirty="0">
              <a:solidFill>
                <a:srgbClr val="FF0000"/>
              </a:solidFill>
            </a:endParaRPr>
          </a:p>
        </p:txBody>
      </p:sp>
      <p:sp>
        <p:nvSpPr>
          <p:cNvPr id="3" name="Номер слайда 2"/>
          <p:cNvSpPr>
            <a:spLocks noGrp="1"/>
          </p:cNvSpPr>
          <p:nvPr>
            <p:ph type="sldNum" sz="quarter" idx="12"/>
          </p:nvPr>
        </p:nvSpPr>
        <p:spPr/>
        <p:txBody>
          <a:bodyPr/>
          <a:lstStyle/>
          <a:p>
            <a:fld id="{87CAACBE-3CA2-42B4-BAD1-73B4871560ED}" type="slidenum">
              <a:rPr lang="ru-RU" altLang="ru-RU" smtClean="0"/>
              <a:pPr/>
              <a:t>80</a:t>
            </a:fld>
            <a:endParaRPr lang="ru-RU" altLang="ru-RU"/>
          </a:p>
        </p:txBody>
      </p:sp>
      <p:cxnSp>
        <p:nvCxnSpPr>
          <p:cNvPr id="20" name="Прямая со стрелкой 19"/>
          <p:cNvCxnSpPr>
            <a:stCxn id="6" idx="2"/>
          </p:cNvCxnSpPr>
          <p:nvPr/>
        </p:nvCxnSpPr>
        <p:spPr>
          <a:xfrm>
            <a:off x="2209352" y="1671890"/>
            <a:ext cx="2850552" cy="134963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323758349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 0503168</a:t>
            </a:r>
            <a:endParaRPr lang="ru-RU" dirty="0"/>
          </a:p>
        </p:txBody>
      </p:sp>
      <p:pic>
        <p:nvPicPr>
          <p:cNvPr id="5" name="Рисунок 4"/>
          <p:cNvPicPr>
            <a:picLocks noChangeAspect="1"/>
          </p:cNvPicPr>
          <p:nvPr/>
        </p:nvPicPr>
        <p:blipFill>
          <a:blip r:embed="rId2"/>
          <a:stretch>
            <a:fillRect/>
          </a:stretch>
        </p:blipFill>
        <p:spPr>
          <a:xfrm>
            <a:off x="385093" y="1065817"/>
            <a:ext cx="9517057" cy="4752528"/>
          </a:xfrm>
          <a:prstGeom prst="rect">
            <a:avLst/>
          </a:prstGeom>
        </p:spPr>
      </p:pic>
      <p:sp>
        <p:nvSpPr>
          <p:cNvPr id="7" name="TextBox 6"/>
          <p:cNvSpPr txBox="1"/>
          <p:nvPr/>
        </p:nvSpPr>
        <p:spPr>
          <a:xfrm>
            <a:off x="5192321" y="4714309"/>
            <a:ext cx="1872208"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dirty="0" smtClean="0"/>
              <a:t>Исправлены входящие остатки на </a:t>
            </a:r>
            <a:r>
              <a:rPr lang="ru-RU" b="1" dirty="0" smtClean="0"/>
              <a:t>1300000,0</a:t>
            </a:r>
            <a:r>
              <a:rPr lang="ru-RU" dirty="0" smtClean="0"/>
              <a:t>0</a:t>
            </a:r>
            <a:endParaRPr lang="ru-RU" dirty="0"/>
          </a:p>
        </p:txBody>
      </p:sp>
      <p:cxnSp>
        <p:nvCxnSpPr>
          <p:cNvPr id="25" name="Прямая соединительная линия 24"/>
          <p:cNvCxnSpPr/>
          <p:nvPr/>
        </p:nvCxnSpPr>
        <p:spPr>
          <a:xfrm>
            <a:off x="3782870" y="4509120"/>
            <a:ext cx="897100" cy="21602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flipH="1">
            <a:off x="4016896" y="4502734"/>
            <a:ext cx="663074" cy="15040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3782870" y="4856386"/>
            <a:ext cx="897100" cy="2287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flipV="1">
            <a:off x="3983233" y="4882484"/>
            <a:ext cx="624069" cy="17660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p:nvPr/>
        </p:nvCxnSpPr>
        <p:spPr>
          <a:xfrm>
            <a:off x="4679970" y="5059086"/>
            <a:ext cx="467502" cy="5301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7" name="Прямая со стрелкой 36"/>
          <p:cNvCxnSpPr/>
          <p:nvPr/>
        </p:nvCxnSpPr>
        <p:spPr>
          <a:xfrm>
            <a:off x="4697097" y="4643542"/>
            <a:ext cx="467502" cy="9435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6825208" y="1641896"/>
            <a:ext cx="3080792"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dirty="0" smtClean="0"/>
              <a:t>Показатели по </a:t>
            </a:r>
            <a:r>
              <a:rPr lang="ru-RU" dirty="0" smtClean="0">
                <a:solidFill>
                  <a:srgbClr val="FF0000"/>
                </a:solidFill>
              </a:rPr>
              <a:t>увеличению, уменьшению </a:t>
            </a:r>
            <a:r>
              <a:rPr lang="ru-RU" dirty="0" smtClean="0"/>
              <a:t>счета 010100000 отражаются без учета операций по исправлению ошибок прошлых лет</a:t>
            </a:r>
            <a:endParaRPr lang="ru-RU" dirty="0"/>
          </a:p>
        </p:txBody>
      </p:sp>
      <p:cxnSp>
        <p:nvCxnSpPr>
          <p:cNvPr id="40" name="Прямая со стрелкой 39"/>
          <p:cNvCxnSpPr/>
          <p:nvPr/>
        </p:nvCxnSpPr>
        <p:spPr>
          <a:xfrm flipH="1">
            <a:off x="5421052" y="3352148"/>
            <a:ext cx="3178578" cy="96888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42" name="Прямая со стрелкой 41"/>
          <p:cNvCxnSpPr/>
          <p:nvPr/>
        </p:nvCxnSpPr>
        <p:spPr>
          <a:xfrm flipH="1">
            <a:off x="7615937" y="3317207"/>
            <a:ext cx="1012434" cy="127652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50" name="Прямоугольник 49"/>
          <p:cNvSpPr/>
          <p:nvPr/>
        </p:nvSpPr>
        <p:spPr>
          <a:xfrm>
            <a:off x="4732366" y="4081262"/>
            <a:ext cx="688686" cy="49667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Прямоугольник 50"/>
          <p:cNvSpPr/>
          <p:nvPr/>
        </p:nvSpPr>
        <p:spPr>
          <a:xfrm>
            <a:off x="7046640" y="4053288"/>
            <a:ext cx="581891" cy="55262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Номер слайда 2"/>
          <p:cNvSpPr>
            <a:spLocks noGrp="1"/>
          </p:cNvSpPr>
          <p:nvPr>
            <p:ph type="sldNum" sz="quarter" idx="12"/>
          </p:nvPr>
        </p:nvSpPr>
        <p:spPr/>
        <p:txBody>
          <a:bodyPr/>
          <a:lstStyle/>
          <a:p>
            <a:fld id="{87CAACBE-3CA2-42B4-BAD1-73B4871560ED}" type="slidenum">
              <a:rPr lang="ru-RU" altLang="ru-RU" smtClean="0"/>
              <a:pPr/>
              <a:t>81</a:t>
            </a:fld>
            <a:endParaRPr lang="ru-RU" altLang="ru-RU"/>
          </a:p>
        </p:txBody>
      </p:sp>
    </p:spTree>
    <p:extLst>
      <p:ext uri="{BB962C8B-B14F-4D97-AF65-F5344CB8AC3E}">
        <p14:creationId xmlns:p14="http://schemas.microsoft.com/office/powerpoint/2010/main" xmlns="" val="152294118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 0503121</a:t>
            </a:r>
            <a:endParaRPr lang="ru-RU" dirty="0"/>
          </a:p>
        </p:txBody>
      </p:sp>
      <p:pic>
        <p:nvPicPr>
          <p:cNvPr id="4" name="Рисунок 3"/>
          <p:cNvPicPr>
            <a:picLocks noChangeAspect="1"/>
          </p:cNvPicPr>
          <p:nvPr/>
        </p:nvPicPr>
        <p:blipFill>
          <a:blip r:embed="rId2"/>
          <a:stretch>
            <a:fillRect/>
          </a:stretch>
        </p:blipFill>
        <p:spPr>
          <a:xfrm>
            <a:off x="-1" y="3704295"/>
            <a:ext cx="9906000" cy="1249584"/>
          </a:xfrm>
          <a:prstGeom prst="rect">
            <a:avLst/>
          </a:prstGeom>
        </p:spPr>
      </p:pic>
      <p:pic>
        <p:nvPicPr>
          <p:cNvPr id="5" name="Рисунок 4"/>
          <p:cNvPicPr>
            <a:picLocks noChangeAspect="1"/>
          </p:cNvPicPr>
          <p:nvPr/>
        </p:nvPicPr>
        <p:blipFill>
          <a:blip r:embed="rId3"/>
          <a:stretch>
            <a:fillRect/>
          </a:stretch>
        </p:blipFill>
        <p:spPr>
          <a:xfrm>
            <a:off x="15004" y="980729"/>
            <a:ext cx="9906000" cy="2654157"/>
          </a:xfrm>
          <a:prstGeom prst="rect">
            <a:avLst/>
          </a:prstGeom>
        </p:spPr>
      </p:pic>
      <p:pic>
        <p:nvPicPr>
          <p:cNvPr id="6" name="Рисунок 5"/>
          <p:cNvPicPr>
            <a:picLocks noChangeAspect="1"/>
          </p:cNvPicPr>
          <p:nvPr/>
        </p:nvPicPr>
        <p:blipFill>
          <a:blip r:embed="rId4"/>
          <a:stretch>
            <a:fillRect/>
          </a:stretch>
        </p:blipFill>
        <p:spPr>
          <a:xfrm>
            <a:off x="19533" y="5036109"/>
            <a:ext cx="9906000" cy="794309"/>
          </a:xfrm>
          <a:prstGeom prst="rect">
            <a:avLst/>
          </a:prstGeom>
        </p:spPr>
      </p:pic>
      <p:sp>
        <p:nvSpPr>
          <p:cNvPr id="7" name="TextBox 6"/>
          <p:cNvSpPr txBox="1"/>
          <p:nvPr/>
        </p:nvSpPr>
        <p:spPr>
          <a:xfrm>
            <a:off x="7449279" y="4315992"/>
            <a:ext cx="1793820"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dirty="0" smtClean="0"/>
              <a:t>Без учета операций по исправлению ошибок прошлых лет</a:t>
            </a:r>
            <a:endParaRPr lang="ru-RU" dirty="0"/>
          </a:p>
        </p:txBody>
      </p:sp>
      <p:cxnSp>
        <p:nvCxnSpPr>
          <p:cNvPr id="9" name="Прямая со стрелкой 8"/>
          <p:cNvCxnSpPr/>
          <p:nvPr/>
        </p:nvCxnSpPr>
        <p:spPr>
          <a:xfrm flipH="1" flipV="1">
            <a:off x="5877535" y="4185156"/>
            <a:ext cx="1571743" cy="693905"/>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11" name="Прямая со стрелкой 10"/>
          <p:cNvCxnSpPr/>
          <p:nvPr/>
        </p:nvCxnSpPr>
        <p:spPr>
          <a:xfrm flipH="1">
            <a:off x="5830771" y="4916157"/>
            <a:ext cx="1540879" cy="648900"/>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13" name="Прямая со стрелкой 12"/>
          <p:cNvCxnSpPr/>
          <p:nvPr/>
        </p:nvCxnSpPr>
        <p:spPr>
          <a:xfrm>
            <a:off x="7449278" y="4916157"/>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7710" y="5949281"/>
            <a:ext cx="9730581" cy="752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2" name="Прямая со стрелкой 11"/>
          <p:cNvCxnSpPr/>
          <p:nvPr/>
        </p:nvCxnSpPr>
        <p:spPr>
          <a:xfrm flipH="1">
            <a:off x="5830772" y="4855096"/>
            <a:ext cx="1638564" cy="1499457"/>
          </a:xfrm>
          <a:prstGeom prst="straightConnector1">
            <a:avLst/>
          </a:prstGeom>
          <a:ln>
            <a:solidFill>
              <a:srgbClr val="C00000"/>
            </a:solidFill>
            <a:tailEnd type="arrow"/>
          </a:ln>
        </p:spPr>
        <p:style>
          <a:lnRef idx="2">
            <a:schemeClr val="accent2"/>
          </a:lnRef>
          <a:fillRef idx="0">
            <a:schemeClr val="accent2"/>
          </a:fillRef>
          <a:effectRef idx="1">
            <a:schemeClr val="accent2"/>
          </a:effectRef>
          <a:fontRef idx="minor">
            <a:schemeClr val="tx1"/>
          </a:fontRef>
        </p:style>
      </p:cxnSp>
      <p:sp>
        <p:nvSpPr>
          <p:cNvPr id="3" name="Номер слайда 2"/>
          <p:cNvSpPr>
            <a:spLocks noGrp="1"/>
          </p:cNvSpPr>
          <p:nvPr>
            <p:ph type="sldNum" sz="quarter" idx="12"/>
          </p:nvPr>
        </p:nvSpPr>
        <p:spPr/>
        <p:txBody>
          <a:bodyPr/>
          <a:lstStyle/>
          <a:p>
            <a:fld id="{87CAACBE-3CA2-42B4-BAD1-73B4871560ED}" type="slidenum">
              <a:rPr lang="ru-RU" altLang="ru-RU" smtClean="0"/>
              <a:pPr/>
              <a:t>82</a:t>
            </a:fld>
            <a:endParaRPr lang="ru-RU" altLang="ru-RU"/>
          </a:p>
        </p:txBody>
      </p:sp>
      <p:sp>
        <p:nvSpPr>
          <p:cNvPr id="16" name="Овал 15"/>
          <p:cNvSpPr/>
          <p:nvPr/>
        </p:nvSpPr>
        <p:spPr>
          <a:xfrm>
            <a:off x="5232080" y="6205338"/>
            <a:ext cx="645455" cy="572265"/>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200" dirty="0" smtClean="0"/>
              <a:t>731</a:t>
            </a:r>
          </a:p>
          <a:p>
            <a:pPr algn="ctr"/>
            <a:r>
              <a:rPr lang="ru-RU" sz="1200" dirty="0" smtClean="0"/>
              <a:t>831</a:t>
            </a:r>
            <a:endParaRPr lang="ru-RU" sz="1200" dirty="0"/>
          </a:p>
        </p:txBody>
      </p:sp>
      <p:sp>
        <p:nvSpPr>
          <p:cNvPr id="18" name="Овал 17"/>
          <p:cNvSpPr/>
          <p:nvPr/>
        </p:nvSpPr>
        <p:spPr>
          <a:xfrm>
            <a:off x="5241926" y="3890942"/>
            <a:ext cx="635610" cy="38265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100" dirty="0" smtClean="0"/>
              <a:t>271</a:t>
            </a:r>
            <a:endParaRPr lang="ru-RU" sz="1100" dirty="0"/>
          </a:p>
        </p:txBody>
      </p:sp>
      <p:sp>
        <p:nvSpPr>
          <p:cNvPr id="21" name="Овал 20"/>
          <p:cNvSpPr/>
          <p:nvPr/>
        </p:nvSpPr>
        <p:spPr>
          <a:xfrm>
            <a:off x="5241926" y="5383204"/>
            <a:ext cx="645455" cy="518089"/>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200" dirty="0" smtClean="0"/>
              <a:t>310</a:t>
            </a:r>
          </a:p>
          <a:p>
            <a:pPr algn="ctr"/>
            <a:r>
              <a:rPr lang="ru-RU" sz="1200" dirty="0" smtClean="0"/>
              <a:t>41Х</a:t>
            </a:r>
            <a:endParaRPr lang="ru-RU" sz="1200" dirty="0"/>
          </a:p>
        </p:txBody>
      </p:sp>
    </p:spTree>
    <p:extLst>
      <p:ext uri="{BB962C8B-B14F-4D97-AF65-F5344CB8AC3E}">
        <p14:creationId xmlns:p14="http://schemas.microsoft.com/office/powerpoint/2010/main" xmlns="" val="278888645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00" y="44625"/>
            <a:ext cx="8580197" cy="760465"/>
          </a:xfrm>
        </p:spPr>
        <p:txBody>
          <a:bodyPr/>
          <a:lstStyle/>
          <a:p>
            <a:pPr algn="ctr"/>
            <a:r>
              <a:rPr lang="ru-RU" dirty="0"/>
              <a:t>Раскрытие информации об ошибках предшествующих </a:t>
            </a:r>
            <a:r>
              <a:rPr lang="ru-RU" dirty="0" smtClean="0"/>
              <a:t>годов</a:t>
            </a:r>
            <a:endParaRPr lang="ru-RU" dirty="0"/>
          </a:p>
        </p:txBody>
      </p:sp>
      <p:sp>
        <p:nvSpPr>
          <p:cNvPr id="3" name="Текст 2"/>
          <p:cNvSpPr>
            <a:spLocks noGrp="1"/>
          </p:cNvSpPr>
          <p:nvPr>
            <p:ph type="body" idx="1"/>
          </p:nvPr>
        </p:nvSpPr>
        <p:spPr>
          <a:xfrm>
            <a:off x="350488" y="2105250"/>
            <a:ext cx="9437266" cy="4801314"/>
          </a:xfrm>
        </p:spPr>
        <p:txBody>
          <a:bodyPr/>
          <a:lstStyle/>
          <a:p>
            <a:pPr marL="12700" marR="12700" algn="just">
              <a:spcAft>
                <a:spcPts val="0"/>
              </a:spcAft>
            </a:pPr>
            <a:endParaRPr lang="ru-RU" sz="2000" dirty="0" smtClean="0">
              <a:solidFill>
                <a:srgbClr val="000000"/>
              </a:solidFill>
              <a:latin typeface="Times New Roman" panose="02020603050405020304" pitchFamily="18" charset="0"/>
              <a:ea typeface="Times New Roman" panose="02020603050405020304" pitchFamily="18" charset="0"/>
            </a:endParaRPr>
          </a:p>
          <a:p>
            <a:pPr marL="12700" marR="12700" algn="just">
              <a:spcAft>
                <a:spcPts val="0"/>
              </a:spcAft>
            </a:pPr>
            <a:endParaRPr lang="ru-RU" sz="2000" dirty="0" smtClean="0">
              <a:solidFill>
                <a:srgbClr val="000000"/>
              </a:solidFill>
              <a:latin typeface="Times New Roman" panose="02020603050405020304" pitchFamily="18" charset="0"/>
              <a:ea typeface="Times New Roman" panose="02020603050405020304" pitchFamily="18" charset="0"/>
            </a:endParaRPr>
          </a:p>
          <a:p>
            <a:pPr marL="12700" marR="12700" algn="just">
              <a:spcAft>
                <a:spcPts val="0"/>
              </a:spcAft>
            </a:pPr>
            <a:endParaRPr lang="ru-RU" sz="2000" dirty="0" smtClean="0">
              <a:solidFill>
                <a:srgbClr val="000000"/>
              </a:solidFill>
              <a:latin typeface="Times New Roman" panose="02020603050405020304" pitchFamily="18" charset="0"/>
              <a:ea typeface="Times New Roman" panose="02020603050405020304" pitchFamily="18" charset="0"/>
            </a:endParaRPr>
          </a:p>
          <a:p>
            <a:pPr marL="12700" marR="12700" algn="just">
              <a:spcAft>
                <a:spcPts val="0"/>
              </a:spcAft>
            </a:pPr>
            <a:endParaRPr lang="ru-RU" sz="2000" dirty="0" smtClean="0">
              <a:solidFill>
                <a:srgbClr val="000000"/>
              </a:solidFill>
              <a:latin typeface="Times New Roman" panose="02020603050405020304" pitchFamily="18" charset="0"/>
              <a:ea typeface="Times New Roman" panose="02020603050405020304" pitchFamily="18" charset="0"/>
            </a:endParaRPr>
          </a:p>
          <a:p>
            <a:pPr marL="12700" marR="12700" algn="just">
              <a:spcAft>
                <a:spcPts val="0"/>
              </a:spcAft>
            </a:pPr>
            <a:endParaRPr lang="ru-RU" sz="2000" dirty="0" smtClean="0">
              <a:solidFill>
                <a:srgbClr val="000000"/>
              </a:solidFill>
              <a:latin typeface="Times New Roman" panose="02020603050405020304" pitchFamily="18" charset="0"/>
              <a:ea typeface="Times New Roman" panose="02020603050405020304" pitchFamily="18" charset="0"/>
            </a:endParaRPr>
          </a:p>
          <a:p>
            <a:pPr marL="12700" marR="12700" algn="just">
              <a:spcAft>
                <a:spcPts val="0"/>
              </a:spcAft>
            </a:pPr>
            <a:endParaRPr lang="ru-RU" sz="2000" dirty="0" smtClean="0">
              <a:solidFill>
                <a:srgbClr val="000000"/>
              </a:solidFill>
              <a:latin typeface="Times New Roman" panose="02020603050405020304" pitchFamily="18" charset="0"/>
              <a:ea typeface="Times New Roman" panose="02020603050405020304" pitchFamily="18" charset="0"/>
            </a:endParaRPr>
          </a:p>
          <a:p>
            <a:pPr marL="12700" marR="12700" lvl="0" indent="431800" algn="just" defTabSz="914400" rtl="0" eaLnBrk="0" fontAlgn="base" latinLnBrk="0" hangingPunct="0">
              <a:lnSpc>
                <a:spcPct val="100000"/>
              </a:lnSpc>
              <a:spcBef>
                <a:spcPct val="20000"/>
              </a:spcBef>
              <a:spcAft>
                <a:spcPts val="0"/>
              </a:spcAft>
              <a:buClrTx/>
              <a:buSzTx/>
              <a:buFontTx/>
              <a:buNone/>
              <a:tabLst/>
              <a:defRPr/>
            </a:pPr>
            <a:r>
              <a:rPr lang="ru-RU" sz="2000" dirty="0" smtClean="0">
                <a:solidFill>
                  <a:srgbClr val="000000"/>
                </a:solidFill>
                <a:latin typeface="Times New Roman" panose="02020603050405020304" pitchFamily="18" charset="0"/>
                <a:ea typeface="Times New Roman" panose="02020603050405020304" pitchFamily="18" charset="0"/>
              </a:rPr>
              <a:t> </a:t>
            </a:r>
            <a:r>
              <a:rPr lang="ru-RU" sz="1600" dirty="0" smtClean="0">
                <a:solidFill>
                  <a:srgbClr val="000000"/>
                </a:solidFill>
                <a:latin typeface="Times New Roman" panose="02020603050405020304" pitchFamily="18" charset="0"/>
                <a:ea typeface="Times New Roman" panose="02020603050405020304" pitchFamily="18" charset="0"/>
              </a:rPr>
              <a:t> </a:t>
            </a:r>
            <a:r>
              <a:rPr lang="ru-RU" sz="2000" dirty="0" smtClean="0">
                <a:solidFill>
                  <a:srgbClr val="000000"/>
                </a:solidFill>
                <a:latin typeface="Times New Roman" panose="02020603050405020304" pitchFamily="18" charset="0"/>
                <a:ea typeface="Times New Roman" panose="02020603050405020304" pitchFamily="18" charset="0"/>
              </a:rPr>
              <a:t>3. </a:t>
            </a:r>
            <a:r>
              <a:rPr lang="ru-RU" sz="2000" b="1" dirty="0" smtClean="0">
                <a:solidFill>
                  <a:srgbClr val="000000"/>
                </a:solidFill>
                <a:latin typeface="Times New Roman" panose="02020603050405020304" pitchFamily="18" charset="0"/>
                <a:ea typeface="Times New Roman" panose="02020603050405020304" pitchFamily="18" charset="0"/>
              </a:rPr>
              <a:t>общая сумма корректировки на начало самого раннего из предшествующих годов</a:t>
            </a:r>
            <a:r>
              <a:rPr lang="ru-RU" sz="2000" dirty="0" smtClean="0">
                <a:solidFill>
                  <a:srgbClr val="000000"/>
                </a:solidFill>
                <a:latin typeface="Times New Roman" panose="02020603050405020304" pitchFamily="18" charset="0"/>
                <a:ea typeface="Times New Roman" panose="02020603050405020304" pitchFamily="18" charset="0"/>
              </a:rPr>
              <a:t>, для которого в бухгалтерской (финансовой) отчетности раскрываются сравнительные показатели</a:t>
            </a:r>
          </a:p>
          <a:p>
            <a:pPr marL="12700" marR="12700" lvl="0" indent="431800" algn="just" defTabSz="914400" rtl="0" eaLnBrk="0" fontAlgn="base" latinLnBrk="0" hangingPunct="0">
              <a:lnSpc>
                <a:spcPct val="100000"/>
              </a:lnSpc>
              <a:spcBef>
                <a:spcPct val="20000"/>
              </a:spcBef>
              <a:spcAft>
                <a:spcPts val="0"/>
              </a:spcAft>
              <a:buClrTx/>
              <a:buSzTx/>
              <a:buFontTx/>
              <a:buNone/>
              <a:tabLst/>
              <a:defRPr/>
            </a:pPr>
            <a:r>
              <a:rPr lang="ru-RU" sz="2000" b="1" dirty="0" smtClean="0">
                <a:solidFill>
                  <a:srgbClr val="000000"/>
                </a:solidFill>
                <a:latin typeface="Times New Roman" panose="02020603050405020304" pitchFamily="18" charset="0"/>
                <a:ea typeface="Times New Roman" panose="02020603050405020304" pitchFamily="18" charset="0"/>
              </a:rPr>
              <a:t>4. описание </a:t>
            </a:r>
            <a:r>
              <a:rPr lang="ru-RU" sz="2000" b="1" dirty="0">
                <a:solidFill>
                  <a:srgbClr val="000000"/>
                </a:solidFill>
                <a:latin typeface="Times New Roman" panose="02020603050405020304" pitchFamily="18" charset="0"/>
                <a:ea typeface="Times New Roman" panose="02020603050405020304" pitchFamily="18" charset="0"/>
              </a:rPr>
              <a:t>причин</a:t>
            </a:r>
            <a:r>
              <a:rPr lang="ru-RU" sz="2000" dirty="0">
                <a:solidFill>
                  <a:srgbClr val="000000"/>
                </a:solidFill>
                <a:latin typeface="Times New Roman" panose="02020603050405020304" pitchFamily="18" charset="0"/>
                <a:ea typeface="Times New Roman" panose="02020603050405020304" pitchFamily="18" charset="0"/>
              </a:rPr>
              <a:t>, по которым корректировка сравнительных показателей бухгалтерской (финансовой) отчетности за один или несколько предшествующих годов не представляется возможным, а также описание способа отражения исправления ошибки с указанием периода, в котором отражены исправления.</a:t>
            </a:r>
            <a:endParaRPr lang="ru-RU" sz="2000" dirty="0">
              <a:solidFill>
                <a:prstClr val="black"/>
              </a:solidFill>
              <a:latin typeface="Times New Roman" panose="02020603050405020304" pitchFamily="18" charset="0"/>
              <a:ea typeface="Times New Roman" panose="02020603050405020304" pitchFamily="18" charset="0"/>
            </a:endParaRPr>
          </a:p>
          <a:p>
            <a:pPr marL="12700" marR="12700" lvl="0" indent="431800" algn="just" defTabSz="914400" rtl="0" eaLnBrk="0" fontAlgn="base" latinLnBrk="0" hangingPunct="0">
              <a:lnSpc>
                <a:spcPct val="100000"/>
              </a:lnSpc>
              <a:spcBef>
                <a:spcPct val="20000"/>
              </a:spcBef>
              <a:spcAft>
                <a:spcPts val="0"/>
              </a:spcAft>
              <a:buClrTx/>
              <a:buSzTx/>
              <a:buFontTx/>
              <a:buNone/>
              <a:tabLst/>
              <a:defRPr/>
            </a:pPr>
            <a:endParaRPr lang="ru-RU" sz="2000" dirty="0" smtClean="0">
              <a:solidFill>
                <a:prstClr val="black"/>
              </a:solidFill>
              <a:latin typeface="Times New Roman" panose="02020603050405020304" pitchFamily="18" charset="0"/>
              <a:ea typeface="Times New Roman" panose="02020603050405020304" pitchFamily="18" charset="0"/>
            </a:endParaRPr>
          </a:p>
        </p:txBody>
      </p:sp>
      <p:sp>
        <p:nvSpPr>
          <p:cNvPr id="5" name="TextBox 4"/>
          <p:cNvSpPr txBox="1"/>
          <p:nvPr/>
        </p:nvSpPr>
        <p:spPr>
          <a:xfrm>
            <a:off x="5811096" y="2924944"/>
            <a:ext cx="184731" cy="369332"/>
          </a:xfrm>
          <a:prstGeom prst="rect">
            <a:avLst/>
          </a:prstGeom>
          <a:noFill/>
        </p:spPr>
        <p:txBody>
          <a:bodyPr wrap="none" rtlCol="0">
            <a:spAutoFit/>
          </a:bodyPr>
          <a:lstStyle/>
          <a:p>
            <a:endParaRPr lang="ru-RU" dirty="0">
              <a:solidFill>
                <a:prstClr val="black"/>
              </a:solidFill>
            </a:endParaRPr>
          </a:p>
        </p:txBody>
      </p:sp>
      <p:sp>
        <p:nvSpPr>
          <p:cNvPr id="7" name="TextBox 6"/>
          <p:cNvSpPr txBox="1"/>
          <p:nvPr/>
        </p:nvSpPr>
        <p:spPr>
          <a:xfrm>
            <a:off x="1286593" y="1628800"/>
            <a:ext cx="441146" cy="369332"/>
          </a:xfrm>
          <a:prstGeom prst="rect">
            <a:avLst/>
          </a:prstGeom>
          <a:noFill/>
        </p:spPr>
        <p:txBody>
          <a:bodyPr wrap="none" rtlCol="0">
            <a:spAutoFit/>
          </a:bodyPr>
          <a:lstStyle/>
          <a:p>
            <a:r>
              <a:rPr lang="ru-RU" dirty="0" smtClean="0">
                <a:solidFill>
                  <a:prstClr val="black"/>
                </a:solidFill>
              </a:rPr>
              <a:t>    </a:t>
            </a:r>
            <a:endParaRPr lang="ru-RU" dirty="0">
              <a:solidFill>
                <a:prstClr val="black"/>
              </a:solidFill>
            </a:endParaRPr>
          </a:p>
        </p:txBody>
      </p:sp>
      <p:sp>
        <p:nvSpPr>
          <p:cNvPr id="10" name="TextBox 9"/>
          <p:cNvSpPr txBox="1"/>
          <p:nvPr/>
        </p:nvSpPr>
        <p:spPr>
          <a:xfrm flipH="1">
            <a:off x="5847898" y="1042367"/>
            <a:ext cx="3186984"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ru-RU" dirty="0" smtClean="0">
                <a:solidFill>
                  <a:prstClr val="black"/>
                </a:solidFill>
              </a:rPr>
              <a:t>В </a:t>
            </a:r>
            <a:r>
              <a:rPr lang="ru-RU" dirty="0" smtClean="0">
                <a:solidFill>
                  <a:srgbClr val="000000"/>
                </a:solidFill>
                <a:latin typeface="Times New Roman" panose="02020603050405020304" pitchFamily="18" charset="0"/>
                <a:ea typeface="Times New Roman" panose="02020603050405020304" pitchFamily="18" charset="0"/>
              </a:rPr>
              <a:t>сопроводительном </a:t>
            </a:r>
            <a:r>
              <a:rPr lang="ru-RU" dirty="0">
                <a:solidFill>
                  <a:srgbClr val="000000"/>
                </a:solidFill>
                <a:latin typeface="Times New Roman" panose="02020603050405020304" pitchFamily="18" charset="0"/>
                <a:ea typeface="Times New Roman" panose="02020603050405020304" pitchFamily="18" charset="0"/>
              </a:rPr>
              <a:t>документе, содержащем пояснения к бухгалтерской (финансовой) отчетности при представлении отчетности</a:t>
            </a:r>
            <a:r>
              <a:rPr lang="ru-RU" dirty="0" smtClean="0">
                <a:solidFill>
                  <a:prstClr val="black"/>
                </a:solidFill>
              </a:rPr>
              <a:t> </a:t>
            </a:r>
            <a:endParaRPr lang="ru-RU" dirty="0">
              <a:solidFill>
                <a:prstClr val="black"/>
              </a:solidFill>
            </a:endParaRPr>
          </a:p>
        </p:txBody>
      </p:sp>
      <p:sp>
        <p:nvSpPr>
          <p:cNvPr id="13" name="TextBox 12"/>
          <p:cNvSpPr txBox="1"/>
          <p:nvPr/>
        </p:nvSpPr>
        <p:spPr>
          <a:xfrm>
            <a:off x="954683" y="1087747"/>
            <a:ext cx="3013894"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12700" marR="12700" algn="just"/>
            <a:r>
              <a:rPr lang="ru-RU" dirty="0">
                <a:solidFill>
                  <a:srgbClr val="000000"/>
                </a:solidFill>
                <a:latin typeface="Times New Roman" panose="02020603050405020304" pitchFamily="18" charset="0"/>
                <a:ea typeface="Times New Roman" panose="02020603050405020304" pitchFamily="18" charset="0"/>
              </a:rPr>
              <a:t>В текстовой части</a:t>
            </a:r>
          </a:p>
          <a:p>
            <a:pPr marL="12700" marR="12700" algn="just"/>
            <a:r>
              <a:rPr lang="ru-RU" dirty="0">
                <a:solidFill>
                  <a:srgbClr val="000000"/>
                </a:solidFill>
                <a:latin typeface="Times New Roman" panose="02020603050405020304" pitchFamily="18" charset="0"/>
                <a:ea typeface="Times New Roman" panose="02020603050405020304" pitchFamily="18" charset="0"/>
              </a:rPr>
              <a:t> Пояснительной записки</a:t>
            </a:r>
          </a:p>
          <a:p>
            <a:pPr marL="12700" marR="12700" algn="just"/>
            <a:r>
              <a:rPr lang="ru-RU" dirty="0">
                <a:solidFill>
                  <a:srgbClr val="000000"/>
                </a:solidFill>
                <a:latin typeface="Times New Roman" panose="02020603050405020304" pitchFamily="18" charset="0"/>
                <a:ea typeface="Times New Roman" panose="02020603050405020304" pitchFamily="18" charset="0"/>
              </a:rPr>
              <a:t> (ф. 0503160</a:t>
            </a:r>
            <a:r>
              <a:rPr lang="ru-RU" dirty="0" smtClean="0">
                <a:solidFill>
                  <a:srgbClr val="000000"/>
                </a:solidFill>
                <a:latin typeface="Times New Roman" panose="02020603050405020304" pitchFamily="18" charset="0"/>
                <a:ea typeface="Times New Roman" panose="02020603050405020304" pitchFamily="18" charset="0"/>
              </a:rPr>
              <a:t>)</a:t>
            </a:r>
            <a:endParaRPr lang="ru-RU" dirty="0">
              <a:solidFill>
                <a:prstClr val="black"/>
              </a:solidFill>
            </a:endParaRPr>
          </a:p>
        </p:txBody>
      </p:sp>
      <p:sp>
        <p:nvSpPr>
          <p:cNvPr id="14" name="TextBox 13"/>
          <p:cNvSpPr txBox="1"/>
          <p:nvPr/>
        </p:nvSpPr>
        <p:spPr>
          <a:xfrm>
            <a:off x="4572772" y="1223256"/>
            <a:ext cx="770273" cy="369332"/>
          </a:xfrm>
          <a:prstGeom prst="rect">
            <a:avLst/>
          </a:prstGeom>
          <a:noFill/>
        </p:spPr>
        <p:txBody>
          <a:bodyPr wrap="square" rtlCol="0">
            <a:spAutoFit/>
          </a:bodyPr>
          <a:lstStyle/>
          <a:p>
            <a:r>
              <a:rPr lang="ru-RU" dirty="0" smtClean="0">
                <a:solidFill>
                  <a:prstClr val="black"/>
                </a:solidFill>
              </a:rPr>
              <a:t>ИЛИ</a:t>
            </a:r>
            <a:endParaRPr lang="ru-RU" dirty="0">
              <a:solidFill>
                <a:prstClr val="black"/>
              </a:solidFill>
            </a:endParaRPr>
          </a:p>
        </p:txBody>
      </p:sp>
      <p:sp>
        <p:nvSpPr>
          <p:cNvPr id="15" name="TextBox 14"/>
          <p:cNvSpPr txBox="1"/>
          <p:nvPr/>
        </p:nvSpPr>
        <p:spPr>
          <a:xfrm>
            <a:off x="350489" y="1733811"/>
            <a:ext cx="8844539" cy="2302169"/>
          </a:xfrm>
          <a:prstGeom prst="rect">
            <a:avLst/>
          </a:prstGeom>
          <a:noFill/>
        </p:spPr>
        <p:txBody>
          <a:bodyPr wrap="square" rtlCol="0">
            <a:spAutoFit/>
          </a:bodyPr>
          <a:lstStyle/>
          <a:p>
            <a:pPr marL="12700" lvl="0" indent="431800" algn="just" eaLnBrk="0" fontAlgn="base" hangingPunct="0">
              <a:spcBef>
                <a:spcPct val="20000"/>
              </a:spcBef>
            </a:pPr>
            <a:endParaRPr lang="ru-RU" dirty="0" smtClean="0">
              <a:solidFill>
                <a:prstClr val="black"/>
              </a:solidFill>
              <a:latin typeface="Times New Roman" panose="02020603050405020304" pitchFamily="18" charset="0"/>
              <a:ea typeface="Times New Roman" panose="02020603050405020304" pitchFamily="18" charset="0"/>
            </a:endParaRPr>
          </a:p>
          <a:p>
            <a:pPr marL="12700" lvl="0" indent="431800" algn="just" eaLnBrk="0" fontAlgn="base" hangingPunct="0">
              <a:spcBef>
                <a:spcPct val="20000"/>
              </a:spcBef>
            </a:pPr>
            <a:endParaRPr lang="ru-RU" dirty="0" smtClean="0">
              <a:solidFill>
                <a:prstClr val="black"/>
              </a:solidFill>
              <a:latin typeface="Times New Roman" panose="02020603050405020304" pitchFamily="18" charset="0"/>
              <a:ea typeface="Times New Roman" panose="02020603050405020304" pitchFamily="18" charset="0"/>
            </a:endParaRPr>
          </a:p>
          <a:p>
            <a:pPr marL="12700" lvl="0" indent="431800" algn="just" eaLnBrk="0" fontAlgn="base" hangingPunct="0">
              <a:spcBef>
                <a:spcPct val="20000"/>
              </a:spcBef>
            </a:pPr>
            <a:r>
              <a:rPr lang="ru-RU" dirty="0" smtClean="0">
                <a:solidFill>
                  <a:prstClr val="black"/>
                </a:solidFill>
                <a:latin typeface="Times New Roman" panose="02020603050405020304" pitchFamily="18" charset="0"/>
                <a:ea typeface="Times New Roman" panose="02020603050405020304" pitchFamily="18" charset="0"/>
              </a:rPr>
              <a:t>1</a:t>
            </a:r>
            <a:r>
              <a:rPr lang="ru-RU" dirty="0">
                <a:solidFill>
                  <a:srgbClr val="FF0000"/>
                </a:solidFill>
                <a:latin typeface="Times New Roman" panose="02020603050405020304" pitchFamily="18" charset="0"/>
                <a:ea typeface="Times New Roman" panose="02020603050405020304" pitchFamily="18" charset="0"/>
              </a:rPr>
              <a:t>. </a:t>
            </a:r>
            <a:r>
              <a:rPr lang="ru-RU" dirty="0" smtClean="0">
                <a:solidFill>
                  <a:srgbClr val="FF0000"/>
                </a:solidFill>
                <a:latin typeface="Times New Roman" panose="02020603050405020304" pitchFamily="18" charset="0"/>
                <a:ea typeface="Times New Roman" panose="02020603050405020304" pitchFamily="18" charset="0"/>
              </a:rPr>
              <a:t>   </a:t>
            </a:r>
            <a:r>
              <a:rPr lang="ru-RU" sz="2000" b="1" kern="0" dirty="0" smtClean="0">
                <a:solidFill>
                  <a:prstClr val="black"/>
                </a:solidFill>
                <a:latin typeface="Times New Roman" panose="02020603050405020304" pitchFamily="18" charset="0"/>
                <a:ea typeface="Times New Roman" panose="02020603050405020304" pitchFamily="18" charset="0"/>
                <a:cs typeface="Times New Roman"/>
              </a:rPr>
              <a:t>описание </a:t>
            </a:r>
            <a:r>
              <a:rPr lang="ru-RU" sz="2000" b="1" kern="0" dirty="0">
                <a:solidFill>
                  <a:prstClr val="black"/>
                </a:solidFill>
                <a:latin typeface="Times New Roman" panose="02020603050405020304" pitchFamily="18" charset="0"/>
                <a:ea typeface="Times New Roman" panose="02020603050405020304" pitchFamily="18" charset="0"/>
                <a:cs typeface="Times New Roman"/>
              </a:rPr>
              <a:t>ошибки</a:t>
            </a:r>
            <a:endParaRPr lang="ru-RU" sz="2000" kern="0" dirty="0">
              <a:solidFill>
                <a:prstClr val="black"/>
              </a:solidFill>
              <a:latin typeface="Times New Roman" panose="02020603050405020304" pitchFamily="18" charset="0"/>
              <a:ea typeface="Times New Roman" panose="02020603050405020304" pitchFamily="18" charset="0"/>
              <a:cs typeface="Times New Roman"/>
            </a:endParaRPr>
          </a:p>
          <a:p>
            <a:pPr marL="12700" marR="12700" algn="just"/>
            <a:r>
              <a:rPr lang="ru-RU" dirty="0" smtClean="0">
                <a:solidFill>
                  <a:srgbClr val="000000"/>
                </a:solidFill>
                <a:latin typeface="Times New Roman" panose="02020603050405020304" pitchFamily="18" charset="0"/>
                <a:ea typeface="Times New Roman" panose="02020603050405020304" pitchFamily="18" charset="0"/>
              </a:rPr>
              <a:t>        2</a:t>
            </a:r>
            <a:r>
              <a:rPr lang="ru-RU" dirty="0">
                <a:solidFill>
                  <a:srgbClr val="000000"/>
                </a:solidFill>
                <a:latin typeface="Times New Roman" panose="02020603050405020304" pitchFamily="18" charset="0"/>
                <a:ea typeface="Times New Roman" panose="02020603050405020304" pitchFamily="18" charset="0"/>
              </a:rPr>
              <a:t>. </a:t>
            </a:r>
            <a:r>
              <a:rPr lang="ru-RU" sz="2000" b="1" kern="0" dirty="0">
                <a:solidFill>
                  <a:srgbClr val="000000"/>
                </a:solidFill>
                <a:latin typeface="Times New Roman" panose="02020603050405020304" pitchFamily="18" charset="0"/>
                <a:ea typeface="Times New Roman" panose="02020603050405020304" pitchFamily="18" charset="0"/>
                <a:cs typeface="Times New Roman"/>
              </a:rPr>
              <a:t>сумма корректировки по каждой статье </a:t>
            </a:r>
            <a:r>
              <a:rPr lang="ru-RU" sz="2000" kern="0" dirty="0">
                <a:solidFill>
                  <a:srgbClr val="000000"/>
                </a:solidFill>
                <a:latin typeface="Times New Roman" panose="02020603050405020304" pitchFamily="18" charset="0"/>
                <a:ea typeface="Times New Roman" panose="02020603050405020304" pitchFamily="18" charset="0"/>
                <a:cs typeface="Times New Roman"/>
              </a:rPr>
              <a:t>бухгалтерской (финансовой) отчетности за каждый из предшествующих годов, для которых в бухгалтерской (финансовой) отчетности раскрываются сравнительные </a:t>
            </a:r>
            <a:r>
              <a:rPr lang="ru-RU" sz="2000" kern="0" dirty="0" smtClean="0">
                <a:solidFill>
                  <a:srgbClr val="000000"/>
                </a:solidFill>
                <a:latin typeface="Times New Roman" panose="02020603050405020304" pitchFamily="18" charset="0"/>
                <a:ea typeface="Times New Roman" panose="02020603050405020304" pitchFamily="18" charset="0"/>
                <a:cs typeface="Times New Roman"/>
              </a:rPr>
              <a:t>показатели</a:t>
            </a:r>
            <a:endParaRPr lang="ru-RU" dirty="0">
              <a:solidFill>
                <a:prstClr val="black"/>
              </a:solidFill>
            </a:endParaRPr>
          </a:p>
        </p:txBody>
      </p:sp>
      <p:sp>
        <p:nvSpPr>
          <p:cNvPr id="20" name="Выгнутая влево стрелка 19"/>
          <p:cNvSpPr/>
          <p:nvPr/>
        </p:nvSpPr>
        <p:spPr>
          <a:xfrm rot="525603">
            <a:off x="128012" y="1618251"/>
            <a:ext cx="746720" cy="117623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black"/>
              </a:solidFill>
            </a:endParaRPr>
          </a:p>
        </p:txBody>
      </p:sp>
      <p:sp>
        <p:nvSpPr>
          <p:cNvPr id="16" name="Выгнутая влево стрелка 15"/>
          <p:cNvSpPr/>
          <p:nvPr/>
        </p:nvSpPr>
        <p:spPr>
          <a:xfrm rot="525603" flipH="1">
            <a:off x="3992579" y="1668109"/>
            <a:ext cx="658283" cy="119385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black"/>
              </a:solidFill>
            </a:endParaRPr>
          </a:p>
        </p:txBody>
      </p:sp>
      <p:sp>
        <p:nvSpPr>
          <p:cNvPr id="4" name="Номер слайда 3"/>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83</a:t>
            </a:fld>
            <a:endParaRPr lang="ru-RU" spc="-4" dirty="0">
              <a:latin typeface="Arial"/>
              <a:cs typeface="Arial"/>
            </a:endParaRPr>
          </a:p>
        </p:txBody>
      </p:sp>
    </p:spTree>
    <p:extLst>
      <p:ext uri="{BB962C8B-B14F-4D97-AF65-F5344CB8AC3E}">
        <p14:creationId xmlns:p14="http://schemas.microsoft.com/office/powerpoint/2010/main" xmlns="" val="203954897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63438" y="839153"/>
            <a:ext cx="2185147" cy="359989"/>
          </a:xfrm>
          <a:prstGeom prst="rect">
            <a:avLst/>
          </a:prstGeom>
          <a:blipFill>
            <a:blip r:embed="rId3" cstate="print"/>
            <a:stretch>
              <a:fillRect/>
            </a:stretch>
          </a:blipFill>
        </p:spPr>
        <p:txBody>
          <a:bodyPr wrap="square" lIns="0" tIns="0" rIns="0" bIns="0" rtlCol="0"/>
          <a:lstStyle/>
          <a:p>
            <a:pPr defTabSz="806867">
              <a:defRPr/>
            </a:pPr>
            <a:endParaRPr sz="1588" dirty="0">
              <a:solidFill>
                <a:prstClr val="black"/>
              </a:solidFill>
            </a:endParaRPr>
          </a:p>
        </p:txBody>
      </p:sp>
      <p:sp>
        <p:nvSpPr>
          <p:cNvPr id="3" name="object 3"/>
          <p:cNvSpPr/>
          <p:nvPr/>
        </p:nvSpPr>
        <p:spPr>
          <a:xfrm>
            <a:off x="437030" y="672354"/>
            <a:ext cx="3350559" cy="672353"/>
          </a:xfrm>
          <a:custGeom>
            <a:avLst/>
            <a:gdLst/>
            <a:ahLst/>
            <a:cxnLst/>
            <a:rect l="l" t="t" r="r" b="b"/>
            <a:pathLst>
              <a:path w="3505200" h="762000">
                <a:moveTo>
                  <a:pt x="0" y="762000"/>
                </a:moveTo>
                <a:lnTo>
                  <a:pt x="3505200" y="762000"/>
                </a:lnTo>
                <a:lnTo>
                  <a:pt x="3505200" y="0"/>
                </a:lnTo>
                <a:lnTo>
                  <a:pt x="0" y="0"/>
                </a:lnTo>
                <a:lnTo>
                  <a:pt x="0" y="762000"/>
                </a:lnTo>
                <a:close/>
              </a:path>
            </a:pathLst>
          </a:custGeom>
          <a:solidFill>
            <a:srgbClr val="FFFFFF"/>
          </a:solidFill>
        </p:spPr>
        <p:txBody>
          <a:bodyPr wrap="square" lIns="0" tIns="0" rIns="0" bIns="0" rtlCol="0"/>
          <a:lstStyle/>
          <a:p>
            <a:pPr defTabSz="806867">
              <a:defRPr/>
            </a:pPr>
            <a:endParaRPr sz="1588" dirty="0">
              <a:solidFill>
                <a:prstClr val="black"/>
              </a:solidFill>
            </a:endParaRPr>
          </a:p>
        </p:txBody>
      </p:sp>
      <p:sp>
        <p:nvSpPr>
          <p:cNvPr id="4" name="object 4"/>
          <p:cNvSpPr/>
          <p:nvPr/>
        </p:nvSpPr>
        <p:spPr>
          <a:xfrm>
            <a:off x="1064821" y="1997896"/>
            <a:ext cx="0" cy="1985122"/>
          </a:xfrm>
          <a:custGeom>
            <a:avLst/>
            <a:gdLst/>
            <a:ahLst/>
            <a:cxnLst/>
            <a:rect l="l" t="t" r="r" b="b"/>
            <a:pathLst>
              <a:path h="2249804">
                <a:moveTo>
                  <a:pt x="0" y="0"/>
                </a:moveTo>
                <a:lnTo>
                  <a:pt x="0" y="2249424"/>
                </a:lnTo>
              </a:path>
            </a:pathLst>
          </a:custGeom>
          <a:ln w="76200">
            <a:solidFill>
              <a:srgbClr val="096234"/>
            </a:solidFill>
          </a:ln>
        </p:spPr>
        <p:txBody>
          <a:bodyPr wrap="square" lIns="0" tIns="0" rIns="0" bIns="0" rtlCol="0"/>
          <a:lstStyle/>
          <a:p>
            <a:pPr defTabSz="806867">
              <a:defRPr/>
            </a:pPr>
            <a:endParaRPr sz="1588" dirty="0">
              <a:solidFill>
                <a:prstClr val="black"/>
              </a:solidFill>
            </a:endParaRPr>
          </a:p>
        </p:txBody>
      </p:sp>
      <p:sp>
        <p:nvSpPr>
          <p:cNvPr id="5" name="object 5"/>
          <p:cNvSpPr/>
          <p:nvPr/>
        </p:nvSpPr>
        <p:spPr>
          <a:xfrm>
            <a:off x="6846794" y="2017059"/>
            <a:ext cx="0" cy="1985122"/>
          </a:xfrm>
          <a:custGeom>
            <a:avLst/>
            <a:gdLst/>
            <a:ahLst/>
            <a:cxnLst/>
            <a:rect l="l" t="t" r="r" b="b"/>
            <a:pathLst>
              <a:path h="2249804">
                <a:moveTo>
                  <a:pt x="0" y="0"/>
                </a:moveTo>
                <a:lnTo>
                  <a:pt x="0" y="2249424"/>
                </a:lnTo>
              </a:path>
            </a:pathLst>
          </a:custGeom>
          <a:ln w="76200">
            <a:solidFill>
              <a:srgbClr val="096234"/>
            </a:solidFill>
          </a:ln>
        </p:spPr>
        <p:txBody>
          <a:bodyPr wrap="square" lIns="0" tIns="0" rIns="0" bIns="0" rtlCol="0"/>
          <a:lstStyle/>
          <a:p>
            <a:pPr defTabSz="806867">
              <a:defRPr/>
            </a:pPr>
            <a:endParaRPr sz="1588" dirty="0">
              <a:solidFill>
                <a:prstClr val="black"/>
              </a:solidFill>
            </a:endParaRPr>
          </a:p>
        </p:txBody>
      </p:sp>
      <p:sp>
        <p:nvSpPr>
          <p:cNvPr id="6" name="object 6"/>
          <p:cNvSpPr txBox="1">
            <a:spLocks noGrp="1"/>
          </p:cNvSpPr>
          <p:nvPr>
            <p:ph type="title"/>
          </p:nvPr>
        </p:nvSpPr>
        <p:spPr>
          <a:xfrm>
            <a:off x="1140743" y="2128559"/>
            <a:ext cx="5303231" cy="3902158"/>
          </a:xfrm>
          <a:prstGeom prst="rect">
            <a:avLst/>
          </a:prstGeom>
        </p:spPr>
        <p:txBody>
          <a:bodyPr vert="horz" wrap="square" lIns="0" tIns="0" rIns="0" bIns="0" rtlCol="0">
            <a:spAutoFit/>
          </a:bodyPr>
          <a:lstStyle/>
          <a:p>
            <a:pPr algn="ctr">
              <a:spcAft>
                <a:spcPts val="0"/>
              </a:spcAft>
            </a:pPr>
            <a:r>
              <a:rPr lang="ru-RU" sz="2824" b="0" dirty="0" smtClean="0">
                <a:solidFill>
                  <a:srgbClr val="000000"/>
                </a:solidFill>
              </a:rPr>
              <a:t>«</a:t>
            </a:r>
            <a:r>
              <a:rPr lang="ru-RU" sz="3200" b="0" dirty="0" smtClean="0">
                <a:latin typeface="Times New Roman" panose="02020603050405020304" pitchFamily="18" charset="0"/>
                <a:ea typeface="Times New Roman" panose="02020603050405020304" pitchFamily="18" charset="0"/>
              </a:rPr>
              <a:t>Федеральный стандарт бухгалтерского учета </a:t>
            </a:r>
            <a:r>
              <a:rPr lang="ru-RU" sz="2800" b="0" dirty="0" smtClean="0">
                <a:latin typeface="Times New Roman" panose="02020603050405020304" pitchFamily="18" charset="0"/>
                <a:ea typeface="Times New Roman" panose="02020603050405020304" pitchFamily="18" charset="0"/>
              </a:rPr>
              <a:t/>
            </a:r>
            <a:br>
              <a:rPr lang="ru-RU" sz="2800" b="0" dirty="0" smtClean="0">
                <a:latin typeface="Times New Roman" panose="02020603050405020304" pitchFamily="18" charset="0"/>
                <a:ea typeface="Times New Roman" panose="02020603050405020304" pitchFamily="18" charset="0"/>
              </a:rPr>
            </a:br>
            <a:r>
              <a:rPr lang="ru-RU" sz="3200" b="0" dirty="0" smtClean="0">
                <a:latin typeface="Times New Roman" panose="02020603050405020304" pitchFamily="18" charset="0"/>
                <a:ea typeface="Times New Roman" panose="02020603050405020304" pitchFamily="18" charset="0"/>
              </a:rPr>
              <a:t>для организаций государственного сектора </a:t>
            </a:r>
            <a:r>
              <a:rPr lang="ru-RU" sz="2800" b="0" dirty="0" smtClean="0">
                <a:latin typeface="Times New Roman" panose="02020603050405020304" pitchFamily="18" charset="0"/>
                <a:ea typeface="Times New Roman" panose="02020603050405020304" pitchFamily="18" charset="0"/>
              </a:rPr>
              <a:t/>
            </a:r>
            <a:br>
              <a:rPr lang="ru-RU" sz="2800" b="0" dirty="0" smtClean="0">
                <a:latin typeface="Times New Roman" panose="02020603050405020304" pitchFamily="18" charset="0"/>
                <a:ea typeface="Times New Roman" panose="02020603050405020304" pitchFamily="18" charset="0"/>
              </a:rPr>
            </a:br>
            <a:r>
              <a:rPr lang="ru-RU" sz="3200" b="0" dirty="0" smtClean="0">
                <a:latin typeface="Times New Roman" panose="02020603050405020304" pitchFamily="18" charset="0"/>
                <a:ea typeface="Times New Roman" panose="02020603050405020304" pitchFamily="18" charset="0"/>
              </a:rPr>
              <a:t>«</a:t>
            </a:r>
            <a:r>
              <a:rPr lang="ru-RU" sz="3200" b="0" dirty="0">
                <a:latin typeface="Times New Roman" panose="02020603050405020304" pitchFamily="18" charset="0"/>
                <a:ea typeface="Times New Roman" panose="02020603050405020304" pitchFamily="18" charset="0"/>
              </a:rPr>
              <a:t>События после отчетной </a:t>
            </a:r>
            <a:r>
              <a:rPr lang="ru-RU" sz="3200" b="0" dirty="0" smtClean="0">
                <a:latin typeface="Times New Roman" panose="02020603050405020304" pitchFamily="18" charset="0"/>
                <a:ea typeface="Times New Roman" panose="02020603050405020304" pitchFamily="18" charset="0"/>
              </a:rPr>
              <a:t>даты»</a:t>
            </a:r>
            <a:br>
              <a:rPr lang="ru-RU" sz="3200" b="0" dirty="0" smtClean="0">
                <a:latin typeface="Times New Roman" panose="02020603050405020304" pitchFamily="18" charset="0"/>
                <a:ea typeface="Times New Roman" panose="02020603050405020304" pitchFamily="18" charset="0"/>
              </a:rPr>
            </a:br>
            <a:r>
              <a:rPr lang="ru-RU" sz="3200" b="0" dirty="0" smtClean="0">
                <a:latin typeface="Times New Roman" panose="02020603050405020304" pitchFamily="18" charset="0"/>
                <a:ea typeface="Times New Roman" panose="02020603050405020304" pitchFamily="18" charset="0"/>
              </a:rPr>
              <a:t>30.12.2017 №275н</a:t>
            </a:r>
            <a:r>
              <a:rPr lang="ru-RU" sz="3200" b="0" dirty="0">
                <a:latin typeface="Times New Roman" panose="02020603050405020304" pitchFamily="18" charset="0"/>
                <a:ea typeface="Times New Roman" panose="02020603050405020304" pitchFamily="18" charset="0"/>
              </a:rPr>
              <a:t/>
            </a:r>
            <a:br>
              <a:rPr lang="ru-RU" sz="3200" b="0" dirty="0">
                <a:latin typeface="Times New Roman" panose="02020603050405020304" pitchFamily="18" charset="0"/>
                <a:ea typeface="Times New Roman" panose="02020603050405020304" pitchFamily="18" charset="0"/>
              </a:rPr>
            </a:br>
            <a:r>
              <a:rPr lang="ru-RU" sz="3200" b="0" dirty="0">
                <a:latin typeface="Times New Roman" panose="02020603050405020304" pitchFamily="18" charset="0"/>
                <a:ea typeface="Times New Roman" panose="02020603050405020304" pitchFamily="18" charset="0"/>
              </a:rPr>
              <a:t/>
            </a:r>
            <a:br>
              <a:rPr lang="ru-RU" sz="3200" b="0" dirty="0">
                <a:latin typeface="Times New Roman" panose="02020603050405020304" pitchFamily="18" charset="0"/>
                <a:ea typeface="Times New Roman" panose="02020603050405020304" pitchFamily="18" charset="0"/>
              </a:rPr>
            </a:br>
            <a:r>
              <a:rPr lang="ru-RU" sz="3200" b="0" dirty="0" smtClean="0">
                <a:solidFill>
                  <a:schemeClr val="tx1"/>
                </a:solidFill>
                <a:latin typeface="Times New Roman" panose="02020603050405020304" pitchFamily="18" charset="0"/>
                <a:ea typeface="Times New Roman" panose="02020603050405020304" pitchFamily="18" charset="0"/>
              </a:rPr>
              <a:t/>
            </a:r>
            <a:br>
              <a:rPr lang="ru-RU" sz="3200" b="0" dirty="0" smtClean="0">
                <a:solidFill>
                  <a:schemeClr val="tx1"/>
                </a:solidFill>
                <a:latin typeface="Times New Roman" panose="02020603050405020304" pitchFamily="18" charset="0"/>
                <a:ea typeface="Times New Roman" panose="02020603050405020304" pitchFamily="18" charset="0"/>
              </a:rPr>
            </a:br>
            <a:r>
              <a:rPr lang="ru-RU" sz="2800" b="0" dirty="0" smtClean="0">
                <a:solidFill>
                  <a:schemeClr val="tx1"/>
                </a:solidFill>
                <a:latin typeface="Times New Roman" panose="02020603050405020304" pitchFamily="18" charset="0"/>
                <a:ea typeface="Times New Roman" panose="02020603050405020304" pitchFamily="18" charset="0"/>
              </a:rPr>
              <a:t/>
            </a:r>
            <a:br>
              <a:rPr lang="ru-RU" sz="2800" b="0" dirty="0" smtClean="0">
                <a:solidFill>
                  <a:schemeClr val="tx1"/>
                </a:solidFill>
                <a:latin typeface="Times New Roman" panose="02020603050405020304" pitchFamily="18" charset="0"/>
                <a:ea typeface="Times New Roman" panose="02020603050405020304" pitchFamily="18" charset="0"/>
              </a:rPr>
            </a:br>
            <a:r>
              <a:rPr lang="ru-RU" sz="1800" dirty="0" smtClean="0">
                <a:latin typeface="Times New Roman" panose="02020603050405020304" pitchFamily="18" charset="0"/>
                <a:ea typeface="Times New Roman" panose="02020603050405020304" pitchFamily="18" charset="0"/>
              </a:rPr>
              <a:t> </a:t>
            </a:r>
            <a:r>
              <a:rPr lang="ru-RU" sz="2800" dirty="0" smtClean="0">
                <a:latin typeface="Times New Roman" panose="02020603050405020304" pitchFamily="18" charset="0"/>
                <a:ea typeface="Times New Roman" panose="02020603050405020304" pitchFamily="18" charset="0"/>
              </a:rPr>
              <a:t/>
            </a:r>
            <a:br>
              <a:rPr lang="ru-RU" sz="2800" dirty="0" smtClean="0">
                <a:latin typeface="Times New Roman" panose="02020603050405020304" pitchFamily="18" charset="0"/>
                <a:ea typeface="Times New Roman" panose="02020603050405020304" pitchFamily="18" charset="0"/>
              </a:rPr>
            </a:br>
            <a:endParaRPr sz="2824" dirty="0"/>
          </a:p>
        </p:txBody>
      </p:sp>
      <p:sp>
        <p:nvSpPr>
          <p:cNvPr id="7" name="Номер слайда 6"/>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84</a:t>
            </a:fld>
            <a:endParaRPr lang="ru-RU" spc="-4" dirty="0">
              <a:latin typeface="Arial"/>
              <a:cs typeface="Arial"/>
            </a:endParaRPr>
          </a:p>
        </p:txBody>
      </p:sp>
    </p:spTree>
    <p:extLst>
      <p:ext uri="{BB962C8B-B14F-4D97-AF65-F5344CB8AC3E}">
        <p14:creationId xmlns:p14="http://schemas.microsoft.com/office/powerpoint/2010/main" xmlns="" val="385417059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34366" y="1172023"/>
            <a:ext cx="9437266" cy="6214522"/>
          </a:xfrm>
        </p:spPr>
        <p:txBody>
          <a:bodyPr/>
          <a:lstStyle/>
          <a:p>
            <a:pPr marL="3048000" marR="12700" indent="-1130300" algn="r">
              <a:lnSpc>
                <a:spcPts val="1510"/>
              </a:lnSpc>
              <a:spcAft>
                <a:spcPts val="0"/>
              </a:spcAft>
            </a:pPr>
            <a:r>
              <a:rPr lang="ru-RU" sz="3200" dirty="0">
                <a:latin typeface="Times New Roman" panose="02020603050405020304" pitchFamily="18" charset="0"/>
                <a:ea typeface="Times New Roman" panose="02020603050405020304" pitchFamily="18" charset="0"/>
              </a:rPr>
              <a:t> </a:t>
            </a:r>
          </a:p>
          <a:p>
            <a:pPr marL="900430" marR="444500" algn="ctr">
              <a:spcBef>
                <a:spcPts val="3600"/>
              </a:spcBef>
            </a:pPr>
            <a:r>
              <a:rPr lang="ru-RU" sz="2800" b="1" i="1" dirty="0">
                <a:solidFill>
                  <a:srgbClr val="000000"/>
                </a:solidFill>
                <a:latin typeface="Times New Roman" panose="02020603050405020304" pitchFamily="18" charset="0"/>
                <a:ea typeface="Times New Roman" panose="02020603050405020304" pitchFamily="18" charset="0"/>
              </a:rPr>
              <a:t>Методические </a:t>
            </a:r>
            <a:r>
              <a:rPr lang="ru-RU" sz="2800" b="1" i="1" dirty="0" smtClean="0">
                <a:solidFill>
                  <a:srgbClr val="000000"/>
                </a:solidFill>
                <a:latin typeface="Times New Roman" panose="02020603050405020304" pitchFamily="18" charset="0"/>
                <a:ea typeface="Times New Roman" panose="02020603050405020304" pitchFamily="18" charset="0"/>
              </a:rPr>
              <a:t>рекомендации по применению федерального </a:t>
            </a:r>
            <a:r>
              <a:rPr lang="ru-RU" sz="2800" b="1" i="1" dirty="0">
                <a:solidFill>
                  <a:srgbClr val="000000"/>
                </a:solidFill>
                <a:latin typeface="Times New Roman" panose="02020603050405020304" pitchFamily="18" charset="0"/>
                <a:ea typeface="Times New Roman" panose="02020603050405020304" pitchFamily="18" charset="0"/>
              </a:rPr>
              <a:t>стандарта </a:t>
            </a:r>
            <a:r>
              <a:rPr lang="ru-RU" sz="2800" b="1" i="1" dirty="0" smtClean="0">
                <a:solidFill>
                  <a:srgbClr val="000000"/>
                </a:solidFill>
                <a:latin typeface="Times New Roman" panose="02020603050405020304" pitchFamily="18" charset="0"/>
                <a:ea typeface="Times New Roman" panose="02020603050405020304" pitchFamily="18" charset="0"/>
              </a:rPr>
              <a:t>бухгалтерского для </a:t>
            </a:r>
            <a:r>
              <a:rPr lang="ru-RU" sz="2800" b="1" i="1" dirty="0">
                <a:solidFill>
                  <a:srgbClr val="000000"/>
                </a:solidFill>
                <a:latin typeface="Times New Roman" panose="02020603050405020304" pitchFamily="18" charset="0"/>
                <a:ea typeface="Times New Roman" panose="02020603050405020304" pitchFamily="18" charset="0"/>
              </a:rPr>
              <a:t>организаций государственного сектора </a:t>
            </a:r>
            <a:r>
              <a:rPr lang="ru-RU" sz="2800" b="1" i="1" dirty="0" smtClean="0">
                <a:solidFill>
                  <a:srgbClr val="000000"/>
                </a:solidFill>
                <a:latin typeface="Times New Roman" panose="02020603050405020304" pitchFamily="18" charset="0"/>
                <a:ea typeface="Times New Roman" panose="02020603050405020304" pitchFamily="18" charset="0"/>
              </a:rPr>
              <a:t>«Событие после отчетной даты»</a:t>
            </a:r>
          </a:p>
          <a:p>
            <a:pPr marL="900430" marR="444500" algn="ctr">
              <a:spcBef>
                <a:spcPts val="3600"/>
              </a:spcBef>
            </a:pPr>
            <a:r>
              <a:rPr lang="ru-RU" sz="2800" b="1" i="1" dirty="0" smtClean="0">
                <a:latin typeface="Times New Roman" panose="02020603050405020304" pitchFamily="18" charset="0"/>
                <a:ea typeface="Times New Roman" panose="02020603050405020304" pitchFamily="18" charset="0"/>
              </a:rPr>
              <a:t>От 03.08.2018 № 02-06-07/55005</a:t>
            </a:r>
            <a:endParaRPr lang="ru-RU" sz="2800" b="1" i="1" dirty="0">
              <a:latin typeface="Times New Roman" panose="02020603050405020304" pitchFamily="18" charset="0"/>
              <a:ea typeface="Times New Roman" panose="02020603050405020304" pitchFamily="18" charset="0"/>
            </a:endParaRPr>
          </a:p>
          <a:p>
            <a:pPr marL="900430" marR="444500" algn="ctr">
              <a:spcBef>
                <a:spcPts val="3600"/>
              </a:spcBef>
            </a:pPr>
            <a:endParaRPr lang="ru-RU" sz="2800" b="1" dirty="0">
              <a:latin typeface="Times New Roman" panose="02020603050405020304" pitchFamily="18" charset="0"/>
              <a:ea typeface="Times New Roman" panose="02020603050405020304" pitchFamily="18" charset="0"/>
            </a:endParaRPr>
          </a:p>
          <a:p>
            <a:pPr marL="900430" marR="444500" algn="ctr">
              <a:spcBef>
                <a:spcPts val="3600"/>
              </a:spcBef>
              <a:spcAft>
                <a:spcPts val="0"/>
              </a:spcAft>
            </a:pPr>
            <a:endParaRPr lang="ru-RU" sz="2800" b="1" dirty="0" smtClean="0">
              <a:solidFill>
                <a:srgbClr val="000000"/>
              </a:solidFill>
              <a:latin typeface="Times New Roman" panose="02020603050405020304" pitchFamily="18" charset="0"/>
              <a:ea typeface="Times New Roman" panose="02020603050405020304" pitchFamily="18" charset="0"/>
            </a:endParaRPr>
          </a:p>
          <a:p>
            <a:pPr marL="540385" marR="444500" algn="ctr">
              <a:lnSpc>
                <a:spcPts val="1610"/>
              </a:lnSpc>
              <a:spcBef>
                <a:spcPts val="3600"/>
              </a:spcBef>
              <a:spcAft>
                <a:spcPts val="0"/>
              </a:spcAft>
            </a:pPr>
            <a:r>
              <a:rPr lang="ru-RU" sz="2800" b="1" dirty="0">
                <a:solidFill>
                  <a:srgbClr val="000000"/>
                </a:solidFill>
                <a:latin typeface="Times New Roman" panose="02020603050405020304" pitchFamily="18" charset="0"/>
                <a:ea typeface="Times New Roman" panose="02020603050405020304" pitchFamily="18" charset="0"/>
              </a:rPr>
              <a:t> </a:t>
            </a:r>
            <a:endParaRPr lang="ru-RU" sz="2800" b="1" dirty="0">
              <a:latin typeface="Times New Roman" panose="02020603050405020304" pitchFamily="18" charset="0"/>
              <a:ea typeface="Times New Roman" panose="02020603050405020304" pitchFamily="18" charset="0"/>
            </a:endParaRPr>
          </a:p>
          <a:p>
            <a:endParaRPr lang="ru-RU" sz="3200" dirty="0"/>
          </a:p>
        </p:txBody>
      </p:sp>
      <p:sp>
        <p:nvSpPr>
          <p:cNvPr id="4" name="Номер слайда 3"/>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85</a:t>
            </a:fld>
            <a:endParaRPr lang="ru-RU" spc="-4" dirty="0">
              <a:latin typeface="Arial"/>
              <a:cs typeface="Arial"/>
            </a:endParaRPr>
          </a:p>
        </p:txBody>
      </p:sp>
    </p:spTree>
    <p:extLst>
      <p:ext uri="{BB962C8B-B14F-4D97-AF65-F5344CB8AC3E}">
        <p14:creationId xmlns:p14="http://schemas.microsoft.com/office/powerpoint/2010/main" xmlns="" val="286570717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907229" y="116632"/>
            <a:ext cx="8258238" cy="47705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2500" b="1" dirty="0">
                <a:solidFill>
                  <a:srgbClr val="000000"/>
                </a:solidFill>
                <a:uFill>
                  <a:solidFill>
                    <a:srgbClr val="000000"/>
                  </a:solidFill>
                </a:uFill>
                <a:latin typeface="Times New Roman"/>
                <a:ea typeface="Calibri"/>
                <a:cs typeface="Calibri"/>
              </a:rPr>
              <a:t>СГС «События после отчетной </a:t>
            </a:r>
            <a:r>
              <a:rPr lang="ru-RU" sz="2500" b="1" dirty="0" smtClean="0">
                <a:solidFill>
                  <a:srgbClr val="000000"/>
                </a:solidFill>
                <a:uFill>
                  <a:solidFill>
                    <a:srgbClr val="000000"/>
                  </a:solidFill>
                </a:uFill>
                <a:latin typeface="Times New Roman"/>
                <a:ea typeface="Calibri"/>
                <a:cs typeface="Calibri"/>
              </a:rPr>
              <a:t>даты» </a:t>
            </a:r>
            <a:endParaRPr lang="ru-RU" sz="2800" dirty="0">
              <a:solidFill>
                <a:prstClr val="black"/>
              </a:solidFill>
            </a:endParaRPr>
          </a:p>
        </p:txBody>
      </p:sp>
      <p:sp>
        <p:nvSpPr>
          <p:cNvPr id="7" name="TextBox 6"/>
          <p:cNvSpPr txBox="1"/>
          <p:nvPr/>
        </p:nvSpPr>
        <p:spPr>
          <a:xfrm>
            <a:off x="242342" y="2114947"/>
            <a:ext cx="3504354" cy="707886"/>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marR="12700" algn="ctr">
              <a:buClr>
                <a:srgbClr val="000000"/>
              </a:buClr>
              <a:buSzPts val="1400"/>
            </a:pPr>
            <a:r>
              <a:rPr lang="ru-RU" sz="2000" dirty="0">
                <a:solidFill>
                  <a:srgbClr val="000000"/>
                </a:solidFill>
                <a:uFill>
                  <a:solidFill>
                    <a:srgbClr val="000000"/>
                  </a:solidFill>
                </a:uFill>
                <a:latin typeface="Times New Roman"/>
                <a:ea typeface="Calibri"/>
                <a:cs typeface="Calibri"/>
              </a:rPr>
              <a:t>дает </a:t>
            </a:r>
            <a:r>
              <a:rPr lang="ru-RU" sz="2000" b="1" dirty="0">
                <a:solidFill>
                  <a:srgbClr val="000000"/>
                </a:solidFill>
                <a:uFill>
                  <a:solidFill>
                    <a:srgbClr val="000000"/>
                  </a:solidFill>
                </a:uFill>
                <a:latin typeface="Times New Roman"/>
                <a:ea typeface="Calibri"/>
                <a:cs typeface="Calibri"/>
              </a:rPr>
              <a:t>определение</a:t>
            </a:r>
            <a:r>
              <a:rPr lang="ru-RU" sz="2000" dirty="0">
                <a:solidFill>
                  <a:srgbClr val="000000"/>
                </a:solidFill>
                <a:uFill>
                  <a:solidFill>
                    <a:srgbClr val="000000"/>
                  </a:solidFill>
                </a:uFill>
                <a:latin typeface="Times New Roman"/>
                <a:ea typeface="Calibri"/>
                <a:cs typeface="Calibri"/>
              </a:rPr>
              <a:t> события после отчетной </a:t>
            </a:r>
            <a:r>
              <a:rPr lang="ru-RU" sz="2000" dirty="0" smtClean="0">
                <a:solidFill>
                  <a:srgbClr val="000000"/>
                </a:solidFill>
                <a:uFill>
                  <a:solidFill>
                    <a:srgbClr val="000000"/>
                  </a:solidFill>
                </a:uFill>
                <a:latin typeface="Times New Roman"/>
                <a:ea typeface="Calibri"/>
                <a:cs typeface="Calibri"/>
              </a:rPr>
              <a:t>даты</a:t>
            </a:r>
            <a:endParaRPr lang="ru-RU" sz="2000" dirty="0">
              <a:solidFill>
                <a:prstClr val="black"/>
              </a:solidFill>
            </a:endParaRPr>
          </a:p>
        </p:txBody>
      </p:sp>
      <p:sp>
        <p:nvSpPr>
          <p:cNvPr id="28" name="TextBox 27"/>
          <p:cNvSpPr txBox="1"/>
          <p:nvPr/>
        </p:nvSpPr>
        <p:spPr>
          <a:xfrm>
            <a:off x="5343043" y="1649784"/>
            <a:ext cx="3588399" cy="477054"/>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2500" b="1" dirty="0" smtClean="0">
                <a:solidFill>
                  <a:srgbClr val="000000"/>
                </a:solidFill>
                <a:uFill>
                  <a:solidFill>
                    <a:srgbClr val="000000"/>
                  </a:solidFill>
                </a:uFill>
                <a:latin typeface="Times New Roman"/>
                <a:ea typeface="Calibri"/>
                <a:cs typeface="Calibri"/>
              </a:rPr>
              <a:t>устанавливает</a:t>
            </a:r>
            <a:endParaRPr lang="ru-RU" sz="2000" b="1" dirty="0">
              <a:solidFill>
                <a:prstClr val="black"/>
              </a:solidFill>
            </a:endParaRPr>
          </a:p>
        </p:txBody>
      </p:sp>
      <p:sp>
        <p:nvSpPr>
          <p:cNvPr id="29" name="TextBox 28"/>
          <p:cNvSpPr txBox="1"/>
          <p:nvPr/>
        </p:nvSpPr>
        <p:spPr>
          <a:xfrm>
            <a:off x="1520619" y="3036371"/>
            <a:ext cx="4992555"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2000" b="1" dirty="0">
                <a:solidFill>
                  <a:srgbClr val="000000"/>
                </a:solidFill>
                <a:uFill>
                  <a:solidFill>
                    <a:srgbClr val="000000"/>
                  </a:solidFill>
                </a:uFill>
                <a:latin typeface="Times New Roman"/>
                <a:ea typeface="Calibri"/>
                <a:cs typeface="Calibri"/>
              </a:rPr>
              <a:t>классификацию</a:t>
            </a:r>
            <a:r>
              <a:rPr lang="ru-RU" sz="2000" dirty="0">
                <a:solidFill>
                  <a:srgbClr val="000000"/>
                </a:solidFill>
                <a:uFill>
                  <a:solidFill>
                    <a:srgbClr val="000000"/>
                  </a:solidFill>
                </a:uFill>
                <a:latin typeface="Times New Roman"/>
                <a:ea typeface="Calibri"/>
                <a:cs typeface="Calibri"/>
              </a:rPr>
              <a:t> фактов хозяйственной жизни, которые относятся к событиям после отчетной даты</a:t>
            </a:r>
            <a:endParaRPr lang="ru-RU" sz="2000" dirty="0">
              <a:solidFill>
                <a:prstClr val="black"/>
              </a:solidFill>
            </a:endParaRPr>
          </a:p>
        </p:txBody>
      </p:sp>
      <p:sp>
        <p:nvSpPr>
          <p:cNvPr id="31" name="TextBox 30"/>
          <p:cNvSpPr txBox="1"/>
          <p:nvPr/>
        </p:nvSpPr>
        <p:spPr>
          <a:xfrm>
            <a:off x="2612740" y="4774657"/>
            <a:ext cx="4056451"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R="12700" indent="469900"/>
            <a:r>
              <a:rPr lang="ru-RU" sz="2000" b="1" dirty="0">
                <a:solidFill>
                  <a:srgbClr val="000000"/>
                </a:solidFill>
                <a:uFill>
                  <a:solidFill>
                    <a:srgbClr val="000000"/>
                  </a:solidFill>
                </a:uFill>
                <a:latin typeface="Times New Roman"/>
                <a:ea typeface="Calibri"/>
                <a:cs typeface="Calibri"/>
              </a:rPr>
              <a:t>правила отражения </a:t>
            </a:r>
            <a:r>
              <a:rPr lang="ru-RU" sz="2000" dirty="0">
                <a:solidFill>
                  <a:srgbClr val="000000"/>
                </a:solidFill>
                <a:uFill>
                  <a:solidFill>
                    <a:srgbClr val="000000"/>
                  </a:solidFill>
                </a:uFill>
                <a:latin typeface="Times New Roman"/>
                <a:ea typeface="Calibri"/>
                <a:cs typeface="Calibri"/>
              </a:rPr>
              <a:t>в бухгалтерском учете указанных фактов хозяйственной жизни</a:t>
            </a:r>
          </a:p>
        </p:txBody>
      </p:sp>
      <p:sp>
        <p:nvSpPr>
          <p:cNvPr id="32" name="TextBox 31"/>
          <p:cNvSpPr txBox="1"/>
          <p:nvPr/>
        </p:nvSpPr>
        <p:spPr>
          <a:xfrm>
            <a:off x="7137243" y="3053089"/>
            <a:ext cx="2496277" cy="286232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2000" b="1" dirty="0">
                <a:solidFill>
                  <a:srgbClr val="000000"/>
                </a:solidFill>
                <a:uFill>
                  <a:solidFill>
                    <a:srgbClr val="000000"/>
                  </a:solidFill>
                </a:uFill>
                <a:latin typeface="Times New Roman"/>
                <a:ea typeface="Calibri"/>
                <a:cs typeface="Calibri"/>
              </a:rPr>
              <a:t>правила раскрытия </a:t>
            </a:r>
            <a:r>
              <a:rPr lang="ru-RU" sz="2000" dirty="0">
                <a:solidFill>
                  <a:srgbClr val="000000"/>
                </a:solidFill>
                <a:uFill>
                  <a:solidFill>
                    <a:srgbClr val="000000"/>
                  </a:solidFill>
                </a:uFill>
                <a:latin typeface="Times New Roman"/>
                <a:ea typeface="Calibri"/>
                <a:cs typeface="Calibri"/>
              </a:rPr>
              <a:t>информации о событиях после отчетной даты при составлении и представлении бухгалтерской (финансовой) отчетности</a:t>
            </a:r>
            <a:endParaRPr lang="ru-RU" sz="2000" dirty="0">
              <a:solidFill>
                <a:prstClr val="black"/>
              </a:solidFill>
            </a:endParaRPr>
          </a:p>
        </p:txBody>
      </p:sp>
      <p:cxnSp>
        <p:nvCxnSpPr>
          <p:cNvPr id="47" name="Прямая со стрелкой 46"/>
          <p:cNvCxnSpPr>
            <a:stCxn id="28" idx="2"/>
          </p:cNvCxnSpPr>
          <p:nvPr/>
        </p:nvCxnSpPr>
        <p:spPr>
          <a:xfrm flipH="1">
            <a:off x="5885780" y="2126839"/>
            <a:ext cx="1251463" cy="89234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9" name="Прямая со стрелкой 48"/>
          <p:cNvCxnSpPr/>
          <p:nvPr/>
        </p:nvCxnSpPr>
        <p:spPr>
          <a:xfrm flipH="1">
            <a:off x="6398101" y="2126838"/>
            <a:ext cx="771161" cy="256979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1" name="Прямая со стрелкой 50"/>
          <p:cNvCxnSpPr/>
          <p:nvPr/>
        </p:nvCxnSpPr>
        <p:spPr>
          <a:xfrm>
            <a:off x="7162373" y="2079354"/>
            <a:ext cx="1535043" cy="95701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3" name="Прямая со стрелкой 52"/>
          <p:cNvCxnSpPr/>
          <p:nvPr/>
        </p:nvCxnSpPr>
        <p:spPr>
          <a:xfrm flipH="1">
            <a:off x="2895934" y="605848"/>
            <a:ext cx="1276979" cy="148472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5" name="Прямая со стрелкой 54"/>
          <p:cNvCxnSpPr/>
          <p:nvPr/>
        </p:nvCxnSpPr>
        <p:spPr>
          <a:xfrm>
            <a:off x="4172914" y="605847"/>
            <a:ext cx="3198355" cy="10243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 name="Номер слайда 1"/>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86</a:t>
            </a:fld>
            <a:endParaRPr lang="ru-RU" spc="-4" dirty="0">
              <a:latin typeface="Arial"/>
              <a:cs typeface="Arial"/>
            </a:endParaRPr>
          </a:p>
        </p:txBody>
      </p:sp>
    </p:spTree>
    <p:extLst>
      <p:ext uri="{BB962C8B-B14F-4D97-AF65-F5344CB8AC3E}">
        <p14:creationId xmlns:p14="http://schemas.microsoft.com/office/powerpoint/2010/main" xmlns="" val="307352182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nvPr>
        </p:nvGraphicFramePr>
        <p:xfrm>
          <a:off x="116463" y="1340768"/>
          <a:ext cx="9789537" cy="5233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p:cNvSpPr>
            <a:spLocks noGrp="1"/>
          </p:cNvSpPr>
          <p:nvPr>
            <p:ph type="sldNum" sz="quarter" idx="12"/>
          </p:nvPr>
        </p:nvSpPr>
        <p:spPr/>
        <p:txBody>
          <a:bodyPr/>
          <a:lstStyle/>
          <a:p>
            <a:pPr>
              <a:defRPr/>
            </a:pPr>
            <a:r>
              <a:rPr lang="ru-RU" smtClean="0">
                <a:solidFill>
                  <a:prstClr val="black">
                    <a:tint val="75000"/>
                  </a:prstClr>
                </a:solidFill>
              </a:rPr>
              <a:t>СЛАЙД</a:t>
            </a:r>
            <a:r>
              <a:rPr lang="ru-RU" sz="1400" smtClean="0">
                <a:solidFill>
                  <a:prstClr val="black">
                    <a:tint val="75000"/>
                  </a:prstClr>
                </a:solidFill>
              </a:rPr>
              <a:t> </a:t>
            </a:r>
            <a:fld id="{CCDF69E5-509E-4D59-AF9B-AD19640FD1F2}" type="slidenum">
              <a:rPr lang="ru-RU" sz="1400" smtClean="0">
                <a:solidFill>
                  <a:prstClr val="black">
                    <a:tint val="75000"/>
                  </a:prstClr>
                </a:solidFill>
              </a:rPr>
              <a:pPr>
                <a:defRPr/>
              </a:pPr>
              <a:t>87</a:t>
            </a:fld>
            <a:endParaRPr lang="ru-RU" sz="1400">
              <a:solidFill>
                <a:prstClr val="black">
                  <a:tint val="75000"/>
                </a:prstClr>
              </a:solidFill>
            </a:endParaRPr>
          </a:p>
        </p:txBody>
      </p:sp>
    </p:spTree>
    <p:extLst>
      <p:ext uri="{BB962C8B-B14F-4D97-AF65-F5344CB8AC3E}">
        <p14:creationId xmlns:p14="http://schemas.microsoft.com/office/powerpoint/2010/main" xmlns="" val="243784333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6642" y="6772"/>
            <a:ext cx="8546742" cy="818686"/>
          </a:xfrm>
          <a:prstGeom prst="rect">
            <a:avLst/>
          </a:prstGeom>
        </p:spPr>
        <p:txBody>
          <a:bodyPr vert="horz" wrap="square" lIns="0" tIns="0" rIns="0" bIns="0" rtlCol="0">
            <a:spAutoFit/>
          </a:bodyPr>
          <a:lstStyle/>
          <a:p>
            <a:pPr marL="302575" indent="-302575"/>
            <a:r>
              <a:rPr lang="ru-RU" dirty="0" smtClean="0">
                <a:latin typeface="Times New Roman" panose="02020603050405020304" pitchFamily="18" charset="0"/>
                <a:cs typeface="Times New Roman" panose="02020603050405020304" pitchFamily="18" charset="0"/>
              </a:rPr>
              <a:t>Дата подписания  (принятия) </a:t>
            </a:r>
            <a:r>
              <a:rPr lang="ru-RU" sz="2800" dirty="0" smtClean="0">
                <a:latin typeface="Times New Roman" panose="02020603050405020304" pitchFamily="18" charset="0"/>
                <a:ea typeface="Calibri" panose="020F0502020204030204" pitchFamily="34" charset="0"/>
                <a:cs typeface="Calibri" panose="020F0502020204030204" pitchFamily="34" charset="0"/>
              </a:rPr>
              <a:t>бухгалтерской </a:t>
            </a:r>
            <a:r>
              <a:rPr lang="ru-RU" sz="2800" dirty="0">
                <a:latin typeface="Times New Roman" panose="02020603050405020304" pitchFamily="18" charset="0"/>
                <a:ea typeface="Calibri" panose="020F0502020204030204" pitchFamily="34" charset="0"/>
                <a:cs typeface="Calibri" panose="020F0502020204030204" pitchFamily="34" charset="0"/>
              </a:rPr>
              <a:t>(финансовой) отчетности</a:t>
            </a:r>
            <a:endParaRPr lang="ru-RU"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270485" y="4249051"/>
            <a:ext cx="5549257" cy="309637"/>
          </a:xfrm>
          <a:prstGeom prst="rect">
            <a:avLst/>
          </a:prstGeom>
          <a:noFill/>
        </p:spPr>
        <p:txBody>
          <a:bodyPr wrap="square" rtlCol="0">
            <a:spAutoFit/>
          </a:bodyPr>
          <a:lstStyle/>
          <a:p>
            <a:pPr algn="ctr" defTabSz="806867"/>
            <a:endParaRPr lang="ru-RU" sz="1412" b="1" dirty="0">
              <a:solidFill>
                <a:prstClr val="black"/>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385772" y="4738248"/>
            <a:ext cx="6278663" cy="307777"/>
          </a:xfrm>
          <a:prstGeom prst="rect">
            <a:avLst/>
          </a:prstGeom>
        </p:spPr>
        <p:txBody>
          <a:bodyPr wrap="square">
            <a:spAutoFit/>
          </a:bodyPr>
          <a:lstStyle/>
          <a:p>
            <a:pPr indent="342900" algn="just"/>
            <a:r>
              <a:rPr lang="ru-RU" sz="1400" dirty="0" smtClean="0">
                <a:solidFill>
                  <a:prstClr val="black"/>
                </a:solidFill>
                <a:latin typeface="Times New Roman" panose="02020603050405020304" pitchFamily="18" charset="0"/>
                <a:ea typeface="Times New Roman" panose="02020603050405020304" pitchFamily="18" charset="0"/>
              </a:rPr>
              <a:t>.</a:t>
            </a:r>
            <a:endParaRPr lang="ru-RU" sz="1200" dirty="0">
              <a:solidFill>
                <a:prstClr val="black"/>
              </a:solidFill>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584515" y="1336120"/>
            <a:ext cx="8970997" cy="4555093"/>
          </a:xfrm>
          <a:prstGeom prst="rect">
            <a:avLst/>
          </a:prstGeom>
        </p:spPr>
        <p:txBody>
          <a:bodyPr wrap="square">
            <a:spAutoFit/>
          </a:bodyPr>
          <a:lstStyle/>
          <a:p>
            <a:pPr indent="450215" algn="just"/>
            <a:r>
              <a:rPr lang="ru-RU" sz="2800" b="1" dirty="0">
                <a:solidFill>
                  <a:srgbClr val="FF0000"/>
                </a:solidFill>
                <a:latin typeface="Times New Roman" panose="02020603050405020304" pitchFamily="18" charset="0"/>
                <a:ea typeface="Calibri" panose="020F0502020204030204" pitchFamily="34" charset="0"/>
                <a:cs typeface="Calibri" panose="020F0502020204030204" pitchFamily="34" charset="0"/>
              </a:rPr>
              <a:t>Дата подписания </a:t>
            </a:r>
            <a:r>
              <a:rPr lang="ru-RU" sz="2000" dirty="0">
                <a:solidFill>
                  <a:srgbClr val="FF0000"/>
                </a:solidFill>
                <a:latin typeface="Times New Roman" panose="02020603050405020304" pitchFamily="18" charset="0"/>
                <a:ea typeface="Calibri" panose="020F0502020204030204" pitchFamily="34" charset="0"/>
                <a:cs typeface="Calibri" panose="020F0502020204030204" pitchFamily="34" charset="0"/>
              </a:rPr>
              <a:t> </a:t>
            </a:r>
            <a:r>
              <a:rPr lang="ru-RU" sz="2000" dirty="0">
                <a:solidFill>
                  <a:prstClr val="black"/>
                </a:solidFill>
                <a:latin typeface="Times New Roman" panose="02020603050405020304" pitchFamily="18" charset="0"/>
                <a:ea typeface="Calibri" panose="020F0502020204030204" pitchFamily="34" charset="0"/>
                <a:cs typeface="Calibri" panose="020F0502020204030204" pitchFamily="34" charset="0"/>
              </a:rPr>
              <a:t>– дата подписания субъектом отчетности, либо субъектом отчетности и централизованной бухгалтерией </a:t>
            </a:r>
            <a:r>
              <a:rPr lang="ru-RU" sz="2400" b="1" dirty="0">
                <a:solidFill>
                  <a:prstClr val="black"/>
                </a:solidFill>
                <a:latin typeface="Times New Roman" panose="02020603050405020304" pitchFamily="18" charset="0"/>
                <a:ea typeface="Calibri" panose="020F0502020204030204" pitchFamily="34" charset="0"/>
                <a:cs typeface="Calibri" panose="020F0502020204030204" pitchFamily="34" charset="0"/>
              </a:rPr>
              <a:t>всей совокупности бухгалтерских отчетов и пояснений к ним, формируемых субъектом отчетности </a:t>
            </a:r>
            <a:r>
              <a:rPr lang="ru-RU" sz="2000" dirty="0">
                <a:solidFill>
                  <a:prstClr val="black"/>
                </a:solidFill>
                <a:latin typeface="Times New Roman" panose="02020603050405020304" pitchFamily="18" charset="0"/>
                <a:ea typeface="Calibri" panose="020F0502020204030204" pitchFamily="34" charset="0"/>
                <a:cs typeface="Calibri" panose="020F0502020204030204" pitchFamily="34" charset="0"/>
              </a:rPr>
              <a:t>в соответствии с </a:t>
            </a:r>
            <a:r>
              <a:rPr lang="ru-RU" sz="20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НПА, </a:t>
            </a:r>
            <a:r>
              <a:rPr lang="ru-RU" sz="2000" dirty="0">
                <a:solidFill>
                  <a:prstClr val="black"/>
                </a:solidFill>
                <a:latin typeface="Times New Roman" panose="02020603050405020304" pitchFamily="18" charset="0"/>
                <a:ea typeface="Calibri" panose="020F0502020204030204" pitchFamily="34" charset="0"/>
                <a:cs typeface="Calibri" panose="020F0502020204030204" pitchFamily="34" charset="0"/>
              </a:rPr>
              <a:t>регулирующими ведение бухгалтерского учета и составление бухгалтерской (финансовой) </a:t>
            </a:r>
            <a:r>
              <a:rPr lang="ru-RU" sz="20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отчетности</a:t>
            </a:r>
            <a:endParaRPr lang="ru-RU" sz="2000" dirty="0">
              <a:solidFill>
                <a:prstClr val="black"/>
              </a:solidFill>
              <a:latin typeface="Times New Roman" panose="02020603050405020304" pitchFamily="18" charset="0"/>
              <a:ea typeface="Calibri" panose="020F0502020204030204" pitchFamily="34" charset="0"/>
            </a:endParaRPr>
          </a:p>
          <a:p>
            <a:pPr indent="450215" algn="just"/>
            <a:r>
              <a:rPr lang="ru-RU" sz="2800" b="1" dirty="0">
                <a:solidFill>
                  <a:srgbClr val="FF0000"/>
                </a:solidFill>
                <a:latin typeface="Times New Roman" panose="02020603050405020304" pitchFamily="18" charset="0"/>
                <a:ea typeface="Calibri" panose="020F0502020204030204" pitchFamily="34" charset="0"/>
                <a:cs typeface="Calibri" panose="020F0502020204030204" pitchFamily="34" charset="0"/>
              </a:rPr>
              <a:t>Дата принятия </a:t>
            </a:r>
            <a:r>
              <a:rPr lang="ru-RU" sz="2000" dirty="0">
                <a:solidFill>
                  <a:prstClr val="black"/>
                </a:solidFill>
                <a:latin typeface="Times New Roman" panose="02020603050405020304" pitchFamily="18" charset="0"/>
                <a:ea typeface="Calibri" panose="020F0502020204030204" pitchFamily="34" charset="0"/>
                <a:cs typeface="Calibri" panose="020F0502020204030204" pitchFamily="34" charset="0"/>
              </a:rPr>
              <a:t> – </a:t>
            </a:r>
            <a:r>
              <a:rPr lang="ru-RU" sz="2400" b="1" dirty="0">
                <a:solidFill>
                  <a:prstClr val="black"/>
                </a:solidFill>
                <a:latin typeface="Times New Roman" panose="02020603050405020304" pitchFamily="18" charset="0"/>
                <a:ea typeface="Calibri" panose="020F0502020204030204" pitchFamily="34" charset="0"/>
                <a:cs typeface="Calibri" panose="020F0502020204030204" pitchFamily="34" charset="0"/>
              </a:rPr>
              <a:t>дата подписания субъектом консолидированной отчетности Уведомления о принятии отчетности</a:t>
            </a:r>
            <a:r>
              <a:rPr lang="ru-RU" sz="2000" dirty="0">
                <a:solidFill>
                  <a:prstClr val="black"/>
                </a:solidFill>
                <a:latin typeface="Times New Roman" panose="02020603050405020304" pitchFamily="18" charset="0"/>
                <a:ea typeface="Calibri" panose="020F0502020204030204" pitchFamily="34" charset="0"/>
                <a:cs typeface="Calibri" panose="020F0502020204030204" pitchFamily="34" charset="0"/>
              </a:rPr>
              <a:t> (дата направления по каналам связи Уведомления о принятии отчетности в форме электронного документа), сформированного по результатам проведения им камеральной проверки полного комплекта бухгалтерской (финансовой) отчетности, представленного субъектом отчетности</a:t>
            </a:r>
            <a:r>
              <a:rPr lang="ru-RU" sz="20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a:t>
            </a:r>
          </a:p>
          <a:p>
            <a:pPr indent="450215" algn="just"/>
            <a:r>
              <a:rPr lang="ru-RU" sz="14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 </a:t>
            </a:r>
            <a:endParaRPr lang="ru-RU" sz="1400" dirty="0">
              <a:solidFill>
                <a:prstClr val="black"/>
              </a:solidFill>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88</a:t>
            </a:fld>
            <a:endParaRPr lang="ru-RU" spc="-4" dirty="0">
              <a:latin typeface="Arial"/>
              <a:cs typeface="Arial"/>
            </a:endParaRPr>
          </a:p>
        </p:txBody>
      </p:sp>
    </p:spTree>
    <p:extLst>
      <p:ext uri="{BB962C8B-B14F-4D97-AF65-F5344CB8AC3E}">
        <p14:creationId xmlns:p14="http://schemas.microsoft.com/office/powerpoint/2010/main" xmlns="" val="231873257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210146"/>
          </a:xfrm>
          <a:solidFill>
            <a:srgbClr val="FFFFCC"/>
          </a:solidFill>
        </p:spPr>
        <p:style>
          <a:lnRef idx="2">
            <a:schemeClr val="accent6"/>
          </a:lnRef>
          <a:fillRef idx="1">
            <a:schemeClr val="lt1"/>
          </a:fillRef>
          <a:effectRef idx="0">
            <a:schemeClr val="accent6"/>
          </a:effectRef>
          <a:fontRef idx="minor">
            <a:schemeClr val="dk1"/>
          </a:fontRef>
        </p:style>
        <p:txBody>
          <a:bodyPr>
            <a:normAutofit/>
          </a:bodyPr>
          <a:lstStyle/>
          <a:p>
            <a:r>
              <a:rPr lang="ru-RU" sz="2000" dirty="0" smtClean="0"/>
              <a:t>Существенная информация – пропуск или искажение которой   в бюджетном (бухгалтерском) учете и (или) бухгалтерской (финансовой) отчетности  влияет на экономическое решение субъекта учета</a:t>
            </a:r>
            <a:endParaRPr lang="ru-RU" sz="2000" dirty="0"/>
          </a:p>
        </p:txBody>
      </p:sp>
      <p:graphicFrame>
        <p:nvGraphicFramePr>
          <p:cNvPr id="4" name="Объект 3"/>
          <p:cNvGraphicFramePr>
            <a:graphicFrameLocks noGrp="1"/>
          </p:cNvGraphicFramePr>
          <p:nvPr>
            <p:ph idx="1"/>
            <p:extLst/>
          </p:nvPr>
        </p:nvGraphicFramePr>
        <p:xfrm>
          <a:off x="506506" y="1556792"/>
          <a:ext cx="8915400"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Номер слайда 2"/>
          <p:cNvSpPr>
            <a:spLocks noGrp="1"/>
          </p:cNvSpPr>
          <p:nvPr>
            <p:ph type="sldNum" sz="quarter" idx="12"/>
          </p:nvPr>
        </p:nvSpPr>
        <p:spPr/>
        <p:txBody>
          <a:bodyPr/>
          <a:lstStyle/>
          <a:p>
            <a:fld id="{C318D0E1-6172-4638-BCC1-0B70ED483AF8}" type="slidenum">
              <a:rPr lang="ru-RU" smtClean="0">
                <a:solidFill>
                  <a:prstClr val="black">
                    <a:tint val="75000"/>
                  </a:prstClr>
                </a:solidFill>
              </a:rPr>
              <a:pPr/>
              <a:t>89</a:t>
            </a:fld>
            <a:endParaRPr lang="ru-RU">
              <a:solidFill>
                <a:prstClr val="black">
                  <a:tint val="75000"/>
                </a:prstClr>
              </a:solidFill>
            </a:endParaRPr>
          </a:p>
        </p:txBody>
      </p:sp>
    </p:spTree>
    <p:extLst>
      <p:ext uri="{BB962C8B-B14F-4D97-AF65-F5344CB8AC3E}">
        <p14:creationId xmlns:p14="http://schemas.microsoft.com/office/powerpoint/2010/main" xmlns="" val="2723960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02" y="207421"/>
            <a:ext cx="8580197" cy="553998"/>
          </a:xfrm>
        </p:spPr>
        <p:txBody>
          <a:bodyPr/>
          <a:lstStyle/>
          <a:p>
            <a:pPr algn="ctr"/>
            <a:r>
              <a:rPr lang="ru-RU" sz="3600" b="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например</a:t>
            </a:r>
            <a:endParaRPr lang="ru-RU" sz="3600" b="0" dirty="0">
              <a:ln w="0"/>
              <a:solidFill>
                <a:schemeClr val="accent1"/>
              </a:solidFill>
              <a:effectLst>
                <a:outerShdw blurRad="38100" dist="25400" dir="5400000" algn="ctr" rotWithShape="0">
                  <a:srgbClr val="6E747A">
                    <a:alpha val="43000"/>
                  </a:srgbClr>
                </a:outerShdw>
              </a:effectLst>
            </a:endParaRPr>
          </a:p>
        </p:txBody>
      </p:sp>
      <p:sp>
        <p:nvSpPr>
          <p:cNvPr id="3" name="Текст 2"/>
          <p:cNvSpPr>
            <a:spLocks noGrp="1"/>
          </p:cNvSpPr>
          <p:nvPr>
            <p:ph type="body" idx="1"/>
          </p:nvPr>
        </p:nvSpPr>
        <p:spPr>
          <a:xfrm>
            <a:off x="234366" y="1172024"/>
            <a:ext cx="9437266" cy="4431983"/>
          </a:xfrm>
        </p:spPr>
        <p:txBody>
          <a:bodyPr/>
          <a:lstStyle/>
          <a:p>
            <a:pPr indent="431800" algn="just">
              <a:spcAft>
                <a:spcPts val="5"/>
              </a:spcAft>
            </a:pPr>
            <a:r>
              <a:rPr lang="ru-RU" sz="3200" dirty="0" smtClean="0">
                <a:solidFill>
                  <a:srgbClr val="000000"/>
                </a:solidFill>
                <a:latin typeface="Times New Roman" panose="02020603050405020304" pitchFamily="18" charset="0"/>
                <a:ea typeface="Times New Roman" panose="02020603050405020304" pitchFamily="18" charset="0"/>
              </a:rPr>
              <a:t>в </a:t>
            </a:r>
            <a:r>
              <a:rPr lang="ru-RU" sz="3200" dirty="0">
                <a:solidFill>
                  <a:srgbClr val="000000"/>
                </a:solidFill>
                <a:latin typeface="Times New Roman" panose="02020603050405020304" pitchFamily="18" charset="0"/>
                <a:ea typeface="Times New Roman" panose="02020603050405020304" pitchFamily="18" charset="0"/>
              </a:rPr>
              <a:t>правовой акт об организации выполнения полномочий администратора доходов бюджета могут быть включены положения, устанавливающие особенности ведения учета в части порядка заполнения (составления) и отражения в бюджетном учете первичных документов по администрируемым доходам бюджетов) </a:t>
            </a:r>
          </a:p>
          <a:p>
            <a:endParaRPr lang="ru-RU" sz="3200" dirty="0"/>
          </a:p>
        </p:txBody>
      </p:sp>
      <p:sp>
        <p:nvSpPr>
          <p:cNvPr id="4" name="Номер слайда 3"/>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9</a:t>
            </a:fld>
            <a:endParaRPr lang="ru-RU" spc="-4" dirty="0">
              <a:latin typeface="Arial"/>
              <a:cs typeface="Arial"/>
            </a:endParaRPr>
          </a:p>
        </p:txBody>
      </p:sp>
    </p:spTree>
    <p:extLst>
      <p:ext uri="{BB962C8B-B14F-4D97-AF65-F5344CB8AC3E}">
        <p14:creationId xmlns:p14="http://schemas.microsoft.com/office/powerpoint/2010/main" xmlns="" val="313501090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8588" y="336981"/>
            <a:ext cx="8546742" cy="344710"/>
          </a:xfrm>
          <a:prstGeom prst="rect">
            <a:avLst/>
          </a:prstGeom>
        </p:spPr>
        <p:txBody>
          <a:bodyPr vert="horz" wrap="square" lIns="0" tIns="0" rIns="0" bIns="0" rtlCol="0">
            <a:spAutoFit/>
          </a:bodyPr>
          <a:lstStyle/>
          <a:p>
            <a:pPr marL="302575" indent="-302575"/>
            <a:r>
              <a:rPr lang="ru-RU" sz="320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Событие после отчетной даты</a:t>
            </a:r>
            <a:endParaRPr lang="ru-RU" sz="32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2270485" y="4249051"/>
            <a:ext cx="5549257" cy="309637"/>
          </a:xfrm>
          <a:prstGeom prst="rect">
            <a:avLst/>
          </a:prstGeom>
          <a:noFill/>
        </p:spPr>
        <p:txBody>
          <a:bodyPr wrap="square" rtlCol="0">
            <a:spAutoFit/>
          </a:bodyPr>
          <a:lstStyle/>
          <a:p>
            <a:pPr algn="ctr" defTabSz="806867"/>
            <a:endParaRPr lang="ru-RU" sz="1412" b="1" dirty="0">
              <a:solidFill>
                <a:prstClr val="black"/>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385772" y="4738248"/>
            <a:ext cx="6278663" cy="307777"/>
          </a:xfrm>
          <a:prstGeom prst="rect">
            <a:avLst/>
          </a:prstGeom>
        </p:spPr>
        <p:txBody>
          <a:bodyPr wrap="square">
            <a:spAutoFit/>
          </a:bodyPr>
          <a:lstStyle/>
          <a:p>
            <a:pPr indent="342900" algn="just"/>
            <a:r>
              <a:rPr lang="ru-RU" sz="1400" dirty="0" smtClean="0">
                <a:solidFill>
                  <a:prstClr val="black"/>
                </a:solidFill>
                <a:latin typeface="Times New Roman" panose="02020603050405020304" pitchFamily="18" charset="0"/>
                <a:ea typeface="Times New Roman" panose="02020603050405020304" pitchFamily="18" charset="0"/>
              </a:rPr>
              <a:t>.</a:t>
            </a:r>
            <a:endParaRPr lang="ru-RU" sz="1200" dirty="0">
              <a:solidFill>
                <a:prstClr val="black"/>
              </a:solidFill>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116463" y="1196753"/>
            <a:ext cx="9328867" cy="3847207"/>
          </a:xfrm>
          <a:prstGeom prst="rect">
            <a:avLst/>
          </a:prstGeom>
        </p:spPr>
        <p:txBody>
          <a:bodyPr wrap="square">
            <a:spAutoFit/>
          </a:bodyPr>
          <a:lstStyle/>
          <a:p>
            <a:pPr indent="450215" algn="just"/>
            <a:r>
              <a:rPr lang="ru-RU" sz="1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Существенное событие после отчетной даты подлежит отражению в бухгалтерском учете и (или) раскрытию в бухгалтерской (финансовой) отчетности за отчетный год </a:t>
            </a:r>
            <a:r>
              <a:rPr lang="ru-RU"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независимо от положительного или отрицательного его характера для субъекта </a:t>
            </a:r>
            <a:r>
              <a:rPr lang="ru-RU"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отчетности</a:t>
            </a:r>
          </a:p>
          <a:p>
            <a:pPr indent="450215" algn="just"/>
            <a:endParaRPr lang="ru-RU" sz="2800" b="1" dirty="0">
              <a:solidFill>
                <a:srgbClr val="FF0000"/>
              </a:solidFill>
              <a:latin typeface="Times New Roman" panose="02020603050405020304" pitchFamily="18" charset="0"/>
              <a:ea typeface="Calibri" panose="020F0502020204030204" pitchFamily="34" charset="0"/>
            </a:endParaRPr>
          </a:p>
          <a:p>
            <a:pPr indent="450215" algn="just"/>
            <a:r>
              <a:rPr lang="ru-RU" sz="24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endParaRPr lang="ru-RU" sz="2400" dirty="0">
              <a:solidFill>
                <a:prstClr val="black"/>
              </a:solidFill>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90</a:t>
            </a:fld>
            <a:endParaRPr lang="ru-RU" spc="-4" dirty="0">
              <a:latin typeface="Arial"/>
              <a:cs typeface="Arial"/>
            </a:endParaRPr>
          </a:p>
        </p:txBody>
      </p:sp>
    </p:spTree>
    <p:extLst>
      <p:ext uri="{BB962C8B-B14F-4D97-AF65-F5344CB8AC3E}">
        <p14:creationId xmlns:p14="http://schemas.microsoft.com/office/powerpoint/2010/main" xmlns="" val="394765056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70485" y="4249051"/>
            <a:ext cx="5549257" cy="309637"/>
          </a:xfrm>
          <a:prstGeom prst="rect">
            <a:avLst/>
          </a:prstGeom>
          <a:noFill/>
        </p:spPr>
        <p:txBody>
          <a:bodyPr wrap="square" rtlCol="0">
            <a:spAutoFit/>
          </a:bodyPr>
          <a:lstStyle/>
          <a:p>
            <a:pPr algn="ctr" defTabSz="806867"/>
            <a:endParaRPr lang="ru-RU" sz="1412" b="1" dirty="0">
              <a:solidFill>
                <a:prstClr val="black"/>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385772" y="4738248"/>
            <a:ext cx="6278663" cy="307777"/>
          </a:xfrm>
          <a:prstGeom prst="rect">
            <a:avLst/>
          </a:prstGeom>
        </p:spPr>
        <p:txBody>
          <a:bodyPr wrap="square">
            <a:spAutoFit/>
          </a:bodyPr>
          <a:lstStyle/>
          <a:p>
            <a:pPr indent="342900" algn="just"/>
            <a:r>
              <a:rPr lang="ru-RU" sz="1400" dirty="0" smtClean="0">
                <a:solidFill>
                  <a:prstClr val="black"/>
                </a:solidFill>
                <a:latin typeface="Times New Roman" panose="02020603050405020304" pitchFamily="18" charset="0"/>
                <a:ea typeface="Times New Roman" panose="02020603050405020304" pitchFamily="18" charset="0"/>
              </a:rPr>
              <a:t>.</a:t>
            </a:r>
            <a:endParaRPr lang="ru-RU" sz="1200" dirty="0">
              <a:solidFill>
                <a:prstClr val="black"/>
              </a:solidFill>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116463" y="1196752"/>
            <a:ext cx="9328867" cy="1104918"/>
          </a:xfrm>
          <a:prstGeom prst="rect">
            <a:avLst/>
          </a:prstGeom>
        </p:spPr>
        <p:txBody>
          <a:bodyPr wrap="square">
            <a:spAutoFit/>
          </a:bodyPr>
          <a:lstStyle/>
          <a:p>
            <a:pPr indent="450215" algn="just"/>
            <a:r>
              <a:rPr lang="ru-RU" sz="1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sz="28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endParaRPr>
          </a:p>
          <a:p>
            <a:pPr algn="just">
              <a:lnSpc>
                <a:spcPct val="120000"/>
              </a:lnSpc>
            </a:pPr>
            <a:endParaRPr lang="ru-RU" sz="2400" dirty="0">
              <a:solidFill>
                <a:prstClr val="black"/>
              </a:solidFill>
              <a:latin typeface="Times New Roman" panose="02020603050405020304" pitchFamily="18" charset="0"/>
              <a:cs typeface="Times New Roman" panose="02020603050405020304" pitchFamily="18" charset="0"/>
            </a:endParaRPr>
          </a:p>
          <a:p>
            <a:pPr indent="450215" algn="just"/>
            <a:endParaRPr lang="ru-RU" sz="2400" dirty="0">
              <a:solidFill>
                <a:prstClr val="black"/>
              </a:solidFill>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91</a:t>
            </a:fld>
            <a:endParaRPr lang="ru-RU" spc="-4" dirty="0">
              <a:latin typeface="Arial"/>
              <a:cs typeface="Arial"/>
            </a:endParaRPr>
          </a:p>
        </p:txBody>
      </p:sp>
      <p:sp>
        <p:nvSpPr>
          <p:cNvPr id="6" name="TextBox 5"/>
          <p:cNvSpPr txBox="1"/>
          <p:nvPr/>
        </p:nvSpPr>
        <p:spPr>
          <a:xfrm>
            <a:off x="896549" y="260649"/>
            <a:ext cx="7956883" cy="646331"/>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Допущение временной определенности фактов хозяйственной жизни</a:t>
            </a:r>
            <a:endPar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7" name="TextBox 6"/>
          <p:cNvSpPr txBox="1"/>
          <p:nvPr/>
        </p:nvSpPr>
        <p:spPr>
          <a:xfrm>
            <a:off x="824458" y="1340768"/>
            <a:ext cx="8268919" cy="4510466"/>
          </a:xfrm>
          <a:prstGeom prst="rect">
            <a:avLst/>
          </a:prstGeom>
          <a:noFill/>
        </p:spPr>
        <p:txBody>
          <a:bodyPr wrap="square" rtlCol="0">
            <a:spAutoFit/>
          </a:bodyPr>
          <a:lstStyle/>
          <a:p>
            <a:pPr indent="450215" algn="just">
              <a:lnSpc>
                <a:spcPct val="115000"/>
              </a:lnSpc>
              <a:spcAft>
                <a:spcPts val="0"/>
              </a:spcAft>
            </a:pPr>
            <a:r>
              <a:rPr lang="ru-RU" dirty="0" smtClean="0"/>
              <a:t>Пункт 16 СГС «Концептуальные основы»</a:t>
            </a:r>
          </a:p>
          <a:p>
            <a:pPr indent="450215" algn="just">
              <a:lnSpc>
                <a:spcPct val="115000"/>
              </a:lnSpc>
              <a:spcAft>
                <a:spcPts val="0"/>
              </a:spcAft>
            </a:pPr>
            <a:r>
              <a:rPr lang="ru-RU" sz="2400" dirty="0" smtClean="0">
                <a:solidFill>
                  <a:srgbClr val="000000"/>
                </a:solidFill>
                <a:uFill>
                  <a:solidFill>
                    <a:srgbClr val="000000"/>
                  </a:solidFill>
                </a:uFill>
                <a:latin typeface="Times New Roman"/>
                <a:ea typeface="Calibri"/>
                <a:cs typeface="Calibri"/>
              </a:rPr>
              <a:t> Объекты </a:t>
            </a:r>
            <a:r>
              <a:rPr lang="ru-RU" sz="2400" dirty="0">
                <a:solidFill>
                  <a:srgbClr val="000000"/>
                </a:solidFill>
                <a:uFill>
                  <a:solidFill>
                    <a:srgbClr val="000000"/>
                  </a:solidFill>
                </a:uFill>
                <a:latin typeface="Times New Roman"/>
                <a:ea typeface="Calibri"/>
                <a:cs typeface="Calibri"/>
              </a:rPr>
              <a:t>бухгалтерского учета признаются в бухгалтерском учете в том отчетном периоде, в котором имели место факты хозяйственной жизни, приведшие к возникновению и (или) изменению соответствующих активов, обязательств, доходов и (или) расходов, иных объектов бухгалтерского учета, вне зависимости от поступления или выбытия денежных средств (или их эквивалентов) при расчетах, связанных с осуществлением указанных операций.</a:t>
            </a:r>
            <a:endParaRPr lang="ru-RU" sz="2400" dirty="0">
              <a:solidFill>
                <a:srgbClr val="000000"/>
              </a:solidFill>
              <a:uFill>
                <a:solidFill>
                  <a:srgbClr val="000000"/>
                </a:solidFill>
              </a:uFill>
              <a:ea typeface="Calibri"/>
              <a:cs typeface="Calibri"/>
            </a:endParaRPr>
          </a:p>
          <a:p>
            <a:endParaRPr lang="ru-RU" dirty="0"/>
          </a:p>
        </p:txBody>
      </p:sp>
    </p:spTree>
    <p:extLst>
      <p:ext uri="{BB962C8B-B14F-4D97-AF65-F5344CB8AC3E}">
        <p14:creationId xmlns:p14="http://schemas.microsoft.com/office/powerpoint/2010/main" xmlns="" val="186326818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8497" y="1"/>
            <a:ext cx="8704798" cy="430887"/>
          </a:xfrm>
          <a:prstGeom prst="rect">
            <a:avLst/>
          </a:prstGeom>
        </p:spPr>
        <p:txBody>
          <a:bodyPr vert="horz" wrap="square" lIns="0" tIns="0" rIns="0" bIns="0" rtlCol="0">
            <a:spAutoFit/>
          </a:bodyPr>
          <a:lstStyle/>
          <a:p>
            <a:pPr marL="302575" indent="-302575" algn="ctr"/>
            <a:r>
              <a:rPr lang="ru-RU" sz="4000"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a:t>
            </a:r>
            <a:r>
              <a:rPr lang="ru-RU" sz="2400" dirty="0" smtClean="0">
                <a:solidFill>
                  <a:schemeClr val="accent3">
                    <a:lumMod val="75000"/>
                  </a:schemeClr>
                </a:solidFill>
                <a:latin typeface="Times New Roman" panose="02020603050405020304" pitchFamily="18" charset="0"/>
                <a:ea typeface="Calibri" panose="020F0502020204030204" pitchFamily="34" charset="0"/>
                <a:cs typeface="Arial" panose="020B0604020202020204" pitchFamily="34" charset="0"/>
              </a:rPr>
              <a:t> </a:t>
            </a:r>
            <a:r>
              <a:rPr lang="ru-RU" sz="240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ea typeface="Calibri" panose="020F0502020204030204" pitchFamily="34" charset="0"/>
                <a:cs typeface="Arial" panose="020B0604020202020204" pitchFamily="34" charset="0"/>
              </a:rPr>
              <a:t>НЕ ЯВЛЯЕТСЯ СОБЫТИЕМ ПОСЛЕ ОТЧЕТНОЙ ДАТЫ</a:t>
            </a:r>
            <a:endParaRPr lang="ru-RU"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2270485" y="4249051"/>
            <a:ext cx="5549257" cy="309637"/>
          </a:xfrm>
          <a:prstGeom prst="rect">
            <a:avLst/>
          </a:prstGeom>
          <a:noFill/>
        </p:spPr>
        <p:txBody>
          <a:bodyPr wrap="square" rtlCol="0">
            <a:spAutoFit/>
          </a:bodyPr>
          <a:lstStyle/>
          <a:p>
            <a:pPr algn="ctr" defTabSz="806867"/>
            <a:endParaRPr lang="ru-RU" sz="1412" b="1" dirty="0">
              <a:solidFill>
                <a:prstClr val="black"/>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385772" y="4738248"/>
            <a:ext cx="6278663" cy="307777"/>
          </a:xfrm>
          <a:prstGeom prst="rect">
            <a:avLst/>
          </a:prstGeom>
        </p:spPr>
        <p:txBody>
          <a:bodyPr wrap="square">
            <a:spAutoFit/>
          </a:bodyPr>
          <a:lstStyle/>
          <a:p>
            <a:pPr indent="342900" algn="just"/>
            <a:r>
              <a:rPr lang="ru-RU" sz="1400" dirty="0" smtClean="0">
                <a:solidFill>
                  <a:prstClr val="black"/>
                </a:solidFill>
                <a:latin typeface="Times New Roman" panose="02020603050405020304" pitchFamily="18" charset="0"/>
                <a:ea typeface="Times New Roman" panose="02020603050405020304" pitchFamily="18" charset="0"/>
              </a:rPr>
              <a:t>.</a:t>
            </a:r>
            <a:endParaRPr lang="ru-RU" sz="1200" dirty="0">
              <a:solidFill>
                <a:prstClr val="black"/>
              </a:solidFill>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116463" y="1196752"/>
            <a:ext cx="9328867" cy="5515356"/>
          </a:xfrm>
          <a:prstGeom prst="rect">
            <a:avLst/>
          </a:prstGeom>
        </p:spPr>
        <p:txBody>
          <a:bodyPr wrap="square">
            <a:spAutoFit/>
          </a:bodyPr>
          <a:lstStyle/>
          <a:p>
            <a:pPr indent="450215" algn="just"/>
            <a:r>
              <a:rPr lang="ru-RU" sz="1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sz="28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endParaRPr>
          </a:p>
          <a:p>
            <a:pPr marL="342900" indent="-342900" algn="just">
              <a:buFont typeface="Arial" panose="020B0604020202020204" pitchFamily="34" charset="0"/>
              <a:buChar char="•"/>
            </a:pPr>
            <a:r>
              <a:rPr lang="ru-RU" sz="2400" b="1" dirty="0" smtClean="0">
                <a:latin typeface="Times New Roman" panose="02020603050405020304" pitchFamily="18" charset="0"/>
                <a:ea typeface="Calibri" panose="020F0502020204030204" pitchFamily="34" charset="0"/>
                <a:cs typeface="Arial" panose="020B0604020202020204" pitchFamily="34" charset="0"/>
              </a:rPr>
              <a:t>Поступление </a:t>
            </a:r>
            <a:r>
              <a:rPr lang="ru-RU" sz="2400" b="1" dirty="0">
                <a:latin typeface="Times New Roman" panose="02020603050405020304" pitchFamily="18" charset="0"/>
                <a:ea typeface="Calibri" panose="020F0502020204030204" pitchFamily="34" charset="0"/>
                <a:cs typeface="Arial" panose="020B0604020202020204" pitchFamily="34" charset="0"/>
              </a:rPr>
              <a:t>после отчетной даты первичных учетных документов, оформляющих факты хозяйственной жизни, возникших (произошедших) в отчетном периоде</a:t>
            </a:r>
            <a:r>
              <a:rPr lang="ru-RU" sz="2400" b="1" dirty="0">
                <a:solidFill>
                  <a:prstClr val="black"/>
                </a:solidFill>
                <a:latin typeface="Times New Roman" panose="02020603050405020304" pitchFamily="18" charset="0"/>
                <a:ea typeface="Calibri" panose="020F0502020204030204" pitchFamily="34" charset="0"/>
                <a:cs typeface="Arial" panose="020B0604020202020204" pitchFamily="34" charset="0"/>
              </a:rPr>
              <a:t>,</a:t>
            </a:r>
            <a:r>
              <a:rPr lang="ru-RU" sz="2400" dirty="0">
                <a:solidFill>
                  <a:prstClr val="black"/>
                </a:solidFill>
                <a:latin typeface="Times New Roman" panose="02020603050405020304" pitchFamily="18" charset="0"/>
                <a:ea typeface="Calibri" panose="020F0502020204030204" pitchFamily="34" charset="0"/>
                <a:cs typeface="Arial" panose="020B0604020202020204" pitchFamily="34" charset="0"/>
              </a:rPr>
              <a:t> информация о которых подлежит отражению в бухгалтерском учете и (или) раскрытию в бухгалтерской (финансовой) </a:t>
            </a:r>
            <a:r>
              <a:rPr lang="ru-RU" sz="24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отчетности</a:t>
            </a:r>
          </a:p>
          <a:p>
            <a:pPr indent="450215" algn="just">
              <a:lnSpc>
                <a:spcPct val="115000"/>
              </a:lnSpc>
              <a:spcAft>
                <a:spcPts val="0"/>
              </a:spcAft>
            </a:pPr>
            <a:r>
              <a:rPr lang="ru-RU" sz="2400" b="1" i="1" dirty="0" smtClean="0">
                <a:solidFill>
                  <a:srgbClr val="000000"/>
                </a:solidFill>
                <a:uFill>
                  <a:solidFill>
                    <a:srgbClr val="000000"/>
                  </a:solidFill>
                </a:uFill>
                <a:latin typeface="Times New Roman"/>
                <a:ea typeface="Calibri"/>
                <a:cs typeface="Calibri"/>
              </a:rPr>
              <a:t>Например,</a:t>
            </a:r>
            <a:r>
              <a:rPr lang="ru-RU" sz="2400" dirty="0" smtClean="0">
                <a:solidFill>
                  <a:srgbClr val="000000"/>
                </a:solidFill>
                <a:uFill>
                  <a:solidFill>
                    <a:srgbClr val="000000"/>
                  </a:solidFill>
                </a:uFill>
                <a:latin typeface="Times New Roman"/>
                <a:ea typeface="Calibri"/>
                <a:cs typeface="Calibri"/>
              </a:rPr>
              <a:t> </a:t>
            </a:r>
            <a:r>
              <a:rPr lang="ru-RU" sz="2000" dirty="0">
                <a:solidFill>
                  <a:srgbClr val="000000"/>
                </a:solidFill>
                <a:uFill>
                  <a:solidFill>
                    <a:srgbClr val="000000"/>
                  </a:solidFill>
                </a:uFill>
                <a:latin typeface="Times New Roman"/>
                <a:ea typeface="Calibri"/>
                <a:cs typeface="Calibri"/>
              </a:rPr>
              <a:t>поступление в бухгалтерию актов выполненных работ за декабрь 2017 года после отчетной даты, в январе 2018 года, или в соответствии с заключенным контрактом в 2017 году на приобретение горюче-смазочных материалов поступление первичных учетных документов (накладные за ноябрь - декабрь 2017 года за полученные материалы) после отчетной даты -  такие факты хозяйственной жизни не относятся к событиям после отчетной </a:t>
            </a:r>
            <a:r>
              <a:rPr lang="ru-RU" sz="2000" dirty="0" smtClean="0">
                <a:solidFill>
                  <a:srgbClr val="000000"/>
                </a:solidFill>
                <a:uFill>
                  <a:solidFill>
                    <a:srgbClr val="000000"/>
                  </a:solidFill>
                </a:uFill>
                <a:latin typeface="Times New Roman"/>
                <a:ea typeface="Calibri"/>
                <a:cs typeface="Calibri"/>
              </a:rPr>
              <a:t>даты</a:t>
            </a:r>
            <a:endParaRPr lang="ru-RU" sz="2400" dirty="0">
              <a:solidFill>
                <a:srgbClr val="000000"/>
              </a:solidFill>
              <a:uFill>
                <a:solidFill>
                  <a:srgbClr val="000000"/>
                </a:solidFill>
              </a:uFill>
              <a:ea typeface="Calibri"/>
              <a:cs typeface="Calibri"/>
            </a:endParaRPr>
          </a:p>
          <a:p>
            <a:pPr marL="342900" indent="-342900" algn="just">
              <a:buFont typeface="Arial" panose="020B0604020202020204" pitchFamily="34" charset="0"/>
              <a:buChar char="•"/>
            </a:pPr>
            <a:endParaRPr lang="ru-RU" sz="24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endParaRPr>
          </a:p>
          <a:p>
            <a:pPr algn="just">
              <a:lnSpc>
                <a:spcPct val="120000"/>
              </a:lnSpc>
            </a:pPr>
            <a:endParaRPr lang="ru-RU" sz="2400" dirty="0">
              <a:solidFill>
                <a:prstClr val="black"/>
              </a:solidFill>
              <a:latin typeface="Times New Roman" panose="02020603050405020304" pitchFamily="18" charset="0"/>
              <a:cs typeface="Times New Roman" panose="02020603050405020304" pitchFamily="18" charset="0"/>
            </a:endParaRPr>
          </a:p>
          <a:p>
            <a:pPr indent="450215" algn="just"/>
            <a:r>
              <a:rPr lang="ru-RU" sz="24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a:t>
            </a:r>
            <a:endParaRPr lang="ru-RU" sz="2400" dirty="0">
              <a:solidFill>
                <a:prstClr val="black"/>
              </a:solidFill>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92</a:t>
            </a:fld>
            <a:endParaRPr lang="ru-RU" spc="-4" dirty="0">
              <a:latin typeface="Arial"/>
              <a:cs typeface="Arial"/>
            </a:endParaRPr>
          </a:p>
        </p:txBody>
      </p:sp>
    </p:spTree>
    <p:extLst>
      <p:ext uri="{BB962C8B-B14F-4D97-AF65-F5344CB8AC3E}">
        <p14:creationId xmlns:p14="http://schemas.microsoft.com/office/powerpoint/2010/main" xmlns="" val="213191966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Событие после отчетной даты</a:t>
            </a:r>
            <a:endPar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aphicFrame>
        <p:nvGraphicFramePr>
          <p:cNvPr id="4" name="Объект 3"/>
          <p:cNvGraphicFramePr>
            <a:graphicFrameLocks noGrp="1"/>
          </p:cNvGraphicFramePr>
          <p:nvPr>
            <p:ph idx="1"/>
            <p:extLst/>
          </p:nvPr>
        </p:nvGraphicFramePr>
        <p:xfrm>
          <a:off x="495300" y="1600201"/>
          <a:ext cx="89154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Номер слайда 2"/>
          <p:cNvSpPr>
            <a:spLocks noGrp="1"/>
          </p:cNvSpPr>
          <p:nvPr>
            <p:ph type="sldNum" sz="quarter" idx="12"/>
          </p:nvPr>
        </p:nvSpPr>
        <p:spPr/>
        <p:txBody>
          <a:bodyPr/>
          <a:lstStyle/>
          <a:p>
            <a:fld id="{C318D0E1-6172-4638-BCC1-0B70ED483AF8}" type="slidenum">
              <a:rPr lang="ru-RU" smtClean="0">
                <a:solidFill>
                  <a:prstClr val="black">
                    <a:tint val="75000"/>
                  </a:prstClr>
                </a:solidFill>
              </a:rPr>
              <a:pPr/>
              <a:t>93</a:t>
            </a:fld>
            <a:endParaRPr lang="ru-RU">
              <a:solidFill>
                <a:prstClr val="black">
                  <a:tint val="75000"/>
                </a:prstClr>
              </a:solidFill>
            </a:endParaRPr>
          </a:p>
        </p:txBody>
      </p:sp>
    </p:spTree>
    <p:extLst>
      <p:ext uri="{BB962C8B-B14F-4D97-AF65-F5344CB8AC3E}">
        <p14:creationId xmlns:p14="http://schemas.microsoft.com/office/powerpoint/2010/main" xmlns="" val="358282339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06613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Отражение в учете и отчетности </a:t>
            </a:r>
            <a:br>
              <a:rPr lang="ru-RU"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ru-RU"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События после отчетной даты</a:t>
            </a:r>
          </a:p>
        </p:txBody>
      </p:sp>
      <p:graphicFrame>
        <p:nvGraphicFramePr>
          <p:cNvPr id="4" name="Объект 3"/>
          <p:cNvGraphicFramePr>
            <a:graphicFrameLocks noGrp="1"/>
          </p:cNvGraphicFramePr>
          <p:nvPr>
            <p:ph idx="1"/>
            <p:extLst/>
          </p:nvPr>
        </p:nvGraphicFramePr>
        <p:xfrm>
          <a:off x="506506" y="1628800"/>
          <a:ext cx="89154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Прямая со стрелкой 5"/>
          <p:cNvCxnSpPr/>
          <p:nvPr/>
        </p:nvCxnSpPr>
        <p:spPr>
          <a:xfrm flipV="1">
            <a:off x="6903217" y="4464495"/>
            <a:ext cx="0" cy="5766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 name="Номер слайда 2"/>
          <p:cNvSpPr>
            <a:spLocks noGrp="1"/>
          </p:cNvSpPr>
          <p:nvPr>
            <p:ph type="sldNum" sz="quarter" idx="12"/>
          </p:nvPr>
        </p:nvSpPr>
        <p:spPr/>
        <p:txBody>
          <a:bodyPr/>
          <a:lstStyle/>
          <a:p>
            <a:fld id="{C318D0E1-6172-4638-BCC1-0B70ED483AF8}" type="slidenum">
              <a:rPr lang="ru-RU" smtClean="0">
                <a:solidFill>
                  <a:prstClr val="black">
                    <a:tint val="75000"/>
                  </a:prstClr>
                </a:solidFill>
              </a:rPr>
              <a:pPr/>
              <a:t>94</a:t>
            </a:fld>
            <a:endParaRPr lang="ru-RU">
              <a:solidFill>
                <a:prstClr val="black">
                  <a:tint val="75000"/>
                </a:prstClr>
              </a:solidFill>
            </a:endParaRPr>
          </a:p>
        </p:txBody>
      </p:sp>
    </p:spTree>
    <p:extLst>
      <p:ext uri="{BB962C8B-B14F-4D97-AF65-F5344CB8AC3E}">
        <p14:creationId xmlns:p14="http://schemas.microsoft.com/office/powerpoint/2010/main" xmlns="" val="80839553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4471" y="2042064"/>
            <a:ext cx="3822425" cy="904863"/>
          </a:xfrm>
          <a:prstGeom prst="rect">
            <a:avLst/>
          </a:prstGeom>
          <a:solidFill>
            <a:srgbClr val="FFFF99"/>
          </a:solidFill>
          <a:ln w="38100"/>
        </p:spPr>
        <p:style>
          <a:lnRef idx="2">
            <a:schemeClr val="accent2"/>
          </a:lnRef>
          <a:fillRef idx="1">
            <a:schemeClr val="lt1"/>
          </a:fillRef>
          <a:effectRef idx="0">
            <a:schemeClr val="accent2"/>
          </a:effectRef>
          <a:fontRef idx="minor">
            <a:schemeClr val="dk1"/>
          </a:fontRef>
        </p:style>
        <p:txBody>
          <a:bodyPr vert="horz" wrap="square" lIns="0" tIns="0" rIns="0" bIns="0" rtlCol="0">
            <a:spAutoFit/>
          </a:bodyPr>
          <a:lstStyle/>
          <a:p>
            <a:pPr marL="302575" indent="-302575"/>
            <a:r>
              <a:rPr lang="ru-RU" sz="2800" dirty="0" smtClean="0">
                <a:latin typeface="Times New Roman" panose="02020603050405020304" pitchFamily="18" charset="0"/>
                <a:ea typeface="Calibri" panose="020F0502020204030204" pitchFamily="34" charset="0"/>
                <a:cs typeface="Calibri" panose="020F0502020204030204" pitchFamily="34" charset="0"/>
              </a:rPr>
              <a:t>События, подтверждающие </a:t>
            </a:r>
            <a:r>
              <a:rPr lang="ru-RU" sz="2800" dirty="0">
                <a:latin typeface="Times New Roman" panose="02020603050405020304" pitchFamily="18" charset="0"/>
                <a:ea typeface="Calibri" panose="020F0502020204030204" pitchFamily="34" charset="0"/>
                <a:cs typeface="Calibri" panose="020F0502020204030204" pitchFamily="34" charset="0"/>
              </a:rPr>
              <a:t>условия </a:t>
            </a:r>
            <a:r>
              <a:rPr lang="ru-RU" sz="2800" dirty="0" smtClean="0">
                <a:latin typeface="Times New Roman" panose="02020603050405020304" pitchFamily="18" charset="0"/>
                <a:ea typeface="Calibri" panose="020F0502020204030204" pitchFamily="34" charset="0"/>
                <a:cs typeface="Calibri" panose="020F0502020204030204" pitchFamily="34" charset="0"/>
              </a:rPr>
              <a:t>деятельности</a:t>
            </a:r>
            <a:endParaRPr lang="ru-RU"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270485" y="4249051"/>
            <a:ext cx="5549257" cy="309637"/>
          </a:xfrm>
          <a:prstGeom prst="rect">
            <a:avLst/>
          </a:prstGeom>
          <a:noFill/>
        </p:spPr>
        <p:txBody>
          <a:bodyPr wrap="square" rtlCol="0">
            <a:spAutoFit/>
          </a:bodyPr>
          <a:lstStyle/>
          <a:p>
            <a:pPr algn="ctr" defTabSz="806867"/>
            <a:endParaRPr lang="ru-RU" sz="1412" b="1" dirty="0">
              <a:solidFill>
                <a:prstClr val="black"/>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385772" y="4738248"/>
            <a:ext cx="6278663" cy="307777"/>
          </a:xfrm>
          <a:prstGeom prst="rect">
            <a:avLst/>
          </a:prstGeom>
        </p:spPr>
        <p:txBody>
          <a:bodyPr wrap="square">
            <a:spAutoFit/>
          </a:bodyPr>
          <a:lstStyle/>
          <a:p>
            <a:pPr indent="342900" algn="just"/>
            <a:r>
              <a:rPr lang="ru-RU" sz="1400" dirty="0" smtClean="0">
                <a:solidFill>
                  <a:prstClr val="black"/>
                </a:solidFill>
                <a:latin typeface="Times New Roman" panose="02020603050405020304" pitchFamily="18" charset="0"/>
                <a:ea typeface="Times New Roman" panose="02020603050405020304" pitchFamily="18" charset="0"/>
              </a:rPr>
              <a:t>.</a:t>
            </a:r>
            <a:endParaRPr lang="ru-RU" sz="1200" dirty="0">
              <a:solidFill>
                <a:prstClr val="black"/>
              </a:solidFill>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194472" y="1052737"/>
            <a:ext cx="9283031" cy="307777"/>
          </a:xfrm>
          <a:prstGeom prst="rect">
            <a:avLst/>
          </a:prstGeom>
        </p:spPr>
        <p:txBody>
          <a:bodyPr wrap="square">
            <a:spAutoFit/>
          </a:bodyPr>
          <a:lstStyle/>
          <a:p>
            <a:pPr indent="450215" algn="just"/>
            <a:r>
              <a:rPr lang="ru-RU" sz="1400" dirty="0">
                <a:solidFill>
                  <a:prstClr val="black"/>
                </a:solidFill>
                <a:latin typeface="Times New Roman" panose="02020603050405020304" pitchFamily="18" charset="0"/>
                <a:ea typeface="Calibri" panose="020F0502020204030204" pitchFamily="34" charset="0"/>
                <a:cs typeface="Calibri" panose="020F0502020204030204" pitchFamily="34" charset="0"/>
              </a:rPr>
              <a:t> </a:t>
            </a:r>
            <a:endParaRPr lang="ru-RU" sz="2400" dirty="0">
              <a:solidFill>
                <a:prstClr val="black"/>
              </a:solidFill>
              <a:latin typeface="Times New Roman" panose="02020603050405020304" pitchFamily="18" charset="0"/>
              <a:ea typeface="Calibri" panose="020F0502020204030204" pitchFamily="34" charset="0"/>
            </a:endParaRPr>
          </a:p>
        </p:txBody>
      </p:sp>
      <p:sp>
        <p:nvSpPr>
          <p:cNvPr id="6" name="Прямоугольник 5"/>
          <p:cNvSpPr/>
          <p:nvPr/>
        </p:nvSpPr>
        <p:spPr>
          <a:xfrm>
            <a:off x="4562957" y="2002249"/>
            <a:ext cx="5226581" cy="1815882"/>
          </a:xfrm>
          <a:prstGeom prst="rect">
            <a:avLst/>
          </a:prstGeom>
          <a:solidFill>
            <a:srgbClr val="FDE3F8"/>
          </a:solidFill>
          <a:ln w="38100"/>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sz="2800" b="1"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События,    свидетельствующие </a:t>
            </a:r>
            <a:r>
              <a:rPr lang="ru-RU" sz="2800" b="1" dirty="0">
                <a:solidFill>
                  <a:prstClr val="black"/>
                </a:solidFill>
                <a:latin typeface="Times New Roman" panose="02020603050405020304" pitchFamily="18" charset="0"/>
                <a:ea typeface="Calibri" panose="020F0502020204030204" pitchFamily="34" charset="0"/>
                <a:cs typeface="Calibri" panose="020F0502020204030204" pitchFamily="34" charset="0"/>
              </a:rPr>
              <a:t>об условиях деятельности субъекта отчетности</a:t>
            </a:r>
            <a:endParaRPr lang="ru-RU" sz="2800" b="1" dirty="0">
              <a:solidFill>
                <a:prstClr val="black"/>
              </a:solidFill>
            </a:endParaRPr>
          </a:p>
        </p:txBody>
      </p:sp>
      <p:sp>
        <p:nvSpPr>
          <p:cNvPr id="9" name="Прямоугольник 8"/>
          <p:cNvSpPr/>
          <p:nvPr/>
        </p:nvSpPr>
        <p:spPr>
          <a:xfrm>
            <a:off x="1206226" y="128072"/>
            <a:ext cx="7723333" cy="523220"/>
          </a:xfrm>
          <a:prstGeom prst="rect">
            <a:avLst/>
          </a:prstGeom>
        </p:spPr>
        <p:txBody>
          <a:bodyPr wrap="none">
            <a:spAutoFit/>
          </a:bodyPr>
          <a:lstStyle/>
          <a:p>
            <a:r>
              <a:rPr lang="ru-RU" sz="2800" b="1"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Классификация события после отчетной даты</a:t>
            </a:r>
            <a:endParaRPr lang="ru-RU" sz="2800" b="1" dirty="0">
              <a:solidFill>
                <a:prstClr val="black"/>
              </a:solidFill>
            </a:endParaRPr>
          </a:p>
        </p:txBody>
      </p:sp>
      <p:cxnSp>
        <p:nvCxnSpPr>
          <p:cNvPr id="11" name="Прямая со стрелкой 10"/>
          <p:cNvCxnSpPr>
            <a:stCxn id="3" idx="0"/>
            <a:endCxn id="2" idx="0"/>
          </p:cNvCxnSpPr>
          <p:nvPr/>
        </p:nvCxnSpPr>
        <p:spPr>
          <a:xfrm flipH="1">
            <a:off x="2105684" y="1052737"/>
            <a:ext cx="2730304" cy="98932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3" name="Прямая со стрелкой 12"/>
          <p:cNvCxnSpPr>
            <a:stCxn id="3" idx="0"/>
          </p:cNvCxnSpPr>
          <p:nvPr/>
        </p:nvCxnSpPr>
        <p:spPr>
          <a:xfrm>
            <a:off x="4835987" y="1052737"/>
            <a:ext cx="2223247" cy="94951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4" name="Номер слайда 3"/>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95</a:t>
            </a:fld>
            <a:endParaRPr lang="ru-RU" spc="-4" dirty="0">
              <a:latin typeface="Arial"/>
              <a:cs typeface="Arial"/>
            </a:endParaRPr>
          </a:p>
        </p:txBody>
      </p:sp>
      <p:sp>
        <p:nvSpPr>
          <p:cNvPr id="5" name="TextBox 4"/>
          <p:cNvSpPr txBox="1"/>
          <p:nvPr/>
        </p:nvSpPr>
        <p:spPr>
          <a:xfrm>
            <a:off x="506506" y="4260899"/>
            <a:ext cx="2404120" cy="523220"/>
          </a:xfrm>
          <a:prstGeom prst="rect">
            <a:avLst/>
          </a:prstGeom>
          <a:ln w="3810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ru-RU" sz="2800" dirty="0" smtClean="0">
                <a:solidFill>
                  <a:prstClr val="black"/>
                </a:solidFill>
              </a:rPr>
              <a:t>в Отчетности</a:t>
            </a:r>
            <a:endParaRPr lang="ru-RU" sz="2800" dirty="0">
              <a:solidFill>
                <a:prstClr val="black"/>
              </a:solidFill>
            </a:endParaRPr>
          </a:p>
        </p:txBody>
      </p:sp>
      <p:sp>
        <p:nvSpPr>
          <p:cNvPr id="7" name="TextBox 6"/>
          <p:cNvSpPr txBox="1"/>
          <p:nvPr/>
        </p:nvSpPr>
        <p:spPr>
          <a:xfrm>
            <a:off x="5838240" y="4251802"/>
            <a:ext cx="2478564" cy="523220"/>
          </a:xfrm>
          <a:prstGeom prst="rect">
            <a:avLst/>
          </a:prstGeom>
          <a:ln w="3810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ru-RU" sz="2800" dirty="0" smtClean="0">
                <a:solidFill>
                  <a:prstClr val="black"/>
                </a:solidFill>
              </a:rPr>
              <a:t>в Пояснениях</a:t>
            </a:r>
            <a:endParaRPr lang="ru-RU" sz="2800" dirty="0">
              <a:solidFill>
                <a:prstClr val="black"/>
              </a:solidFill>
            </a:endParaRPr>
          </a:p>
        </p:txBody>
      </p:sp>
      <p:cxnSp>
        <p:nvCxnSpPr>
          <p:cNvPr id="12" name="Прямая со стрелкой 11"/>
          <p:cNvCxnSpPr/>
          <p:nvPr/>
        </p:nvCxnSpPr>
        <p:spPr>
          <a:xfrm>
            <a:off x="1910662" y="3776998"/>
            <a:ext cx="0" cy="47205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5" name="Прямая со стрелкой 14"/>
          <p:cNvCxnSpPr/>
          <p:nvPr/>
        </p:nvCxnSpPr>
        <p:spPr>
          <a:xfrm>
            <a:off x="7176247" y="3776998"/>
            <a:ext cx="0" cy="51221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7" name="TextBox 16"/>
          <p:cNvSpPr txBox="1"/>
          <p:nvPr/>
        </p:nvSpPr>
        <p:spPr>
          <a:xfrm>
            <a:off x="215567" y="5240719"/>
            <a:ext cx="2911631" cy="83099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sz="2400" b="1" dirty="0"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последним днем</a:t>
            </a:r>
          </a:p>
          <a:p>
            <a:r>
              <a:rPr lang="ru-RU" sz="2400" b="1" dirty="0"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 </a:t>
            </a:r>
            <a:r>
              <a:rPr lang="ru-RU" sz="2400" b="1" dirty="0">
                <a:solidFill>
                  <a:srgbClr val="FF0000"/>
                </a:solidFill>
                <a:latin typeface="Times New Roman" panose="02020603050405020304" pitchFamily="18" charset="0"/>
                <a:ea typeface="Calibri" panose="020F0502020204030204" pitchFamily="34" charset="0"/>
                <a:cs typeface="Calibri" panose="020F0502020204030204" pitchFamily="34" charset="0"/>
              </a:rPr>
              <a:t>отчетного периода </a:t>
            </a:r>
            <a:endParaRPr lang="ru-RU" dirty="0">
              <a:solidFill>
                <a:prstClr val="black"/>
              </a:solidFill>
            </a:endParaRPr>
          </a:p>
        </p:txBody>
      </p:sp>
      <p:sp>
        <p:nvSpPr>
          <p:cNvPr id="19" name="TextBox 18"/>
          <p:cNvSpPr txBox="1"/>
          <p:nvPr/>
        </p:nvSpPr>
        <p:spPr>
          <a:xfrm>
            <a:off x="6357156" y="5517232"/>
            <a:ext cx="314669" cy="369332"/>
          </a:xfrm>
          <a:prstGeom prst="rect">
            <a:avLst/>
          </a:prstGeom>
          <a:noFill/>
        </p:spPr>
        <p:txBody>
          <a:bodyPr wrap="none" rtlCol="0">
            <a:spAutoFit/>
          </a:bodyPr>
          <a:lstStyle/>
          <a:p>
            <a:r>
              <a:rPr lang="ru-RU" dirty="0" smtClean="0">
                <a:solidFill>
                  <a:prstClr val="black"/>
                </a:solidFill>
              </a:rPr>
              <a:t>  </a:t>
            </a:r>
            <a:endParaRPr lang="ru-RU" dirty="0">
              <a:solidFill>
                <a:prstClr val="black"/>
              </a:solidFill>
            </a:endParaRPr>
          </a:p>
        </p:txBody>
      </p:sp>
      <p:sp>
        <p:nvSpPr>
          <p:cNvPr id="20" name="Прямоугольник 19"/>
          <p:cNvSpPr/>
          <p:nvPr/>
        </p:nvSpPr>
        <p:spPr>
          <a:xfrm>
            <a:off x="4970718" y="5166744"/>
            <a:ext cx="4368485"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50215"/>
            <a:r>
              <a:rPr lang="ru-RU" sz="20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 </a:t>
            </a:r>
            <a:r>
              <a:rPr lang="ru-RU" sz="2400" b="1" dirty="0">
                <a:solidFill>
                  <a:srgbClr val="FF0000"/>
                </a:solidFill>
                <a:latin typeface="Times New Roman" panose="02020603050405020304" pitchFamily="18" charset="0"/>
                <a:ea typeface="Calibri" panose="020F0502020204030204" pitchFamily="34" charset="0"/>
                <a:cs typeface="Calibri" panose="020F0502020204030204" pitchFamily="34" charset="0"/>
              </a:rPr>
              <a:t>в периоде</a:t>
            </a:r>
            <a:r>
              <a:rPr lang="ru-RU" sz="2400" b="1" dirty="0"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 </a:t>
            </a:r>
          </a:p>
          <a:p>
            <a:pPr indent="450215"/>
            <a:r>
              <a:rPr lang="ru-RU" sz="2400" b="1" dirty="0"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следующем за отчетным</a:t>
            </a:r>
            <a:endParaRPr lang="ru-RU" sz="2400" dirty="0">
              <a:solidFill>
                <a:srgbClr val="FF0000"/>
              </a:solidFill>
              <a:latin typeface="Times New Roman" panose="02020603050405020304" pitchFamily="18" charset="0"/>
              <a:ea typeface="Calibri" panose="020F0502020204030204" pitchFamily="34" charset="0"/>
            </a:endParaRPr>
          </a:p>
        </p:txBody>
      </p:sp>
      <p:cxnSp>
        <p:nvCxnSpPr>
          <p:cNvPr id="22" name="Прямая со стрелкой 21"/>
          <p:cNvCxnSpPr/>
          <p:nvPr/>
        </p:nvCxnSpPr>
        <p:spPr>
          <a:xfrm>
            <a:off x="1910662" y="4766473"/>
            <a:ext cx="0" cy="4591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4" name="Прямая со стрелкой 23"/>
          <p:cNvCxnSpPr/>
          <p:nvPr/>
        </p:nvCxnSpPr>
        <p:spPr>
          <a:xfrm flipH="1">
            <a:off x="7218357" y="4784120"/>
            <a:ext cx="1" cy="45659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5" name="Прямоугольник 24"/>
          <p:cNvSpPr/>
          <p:nvPr/>
        </p:nvSpPr>
        <p:spPr>
          <a:xfrm>
            <a:off x="2359487" y="4806385"/>
            <a:ext cx="4953000" cy="369332"/>
          </a:xfrm>
          <a:prstGeom prst="rect">
            <a:avLst/>
          </a:prstGeom>
        </p:spPr>
        <p:txBody>
          <a:bodyPr>
            <a:spAutoFit/>
          </a:bodyPr>
          <a:lstStyle/>
          <a:p>
            <a:r>
              <a:rPr lang="ru-RU" b="1" kern="0" dirty="0">
                <a:solidFill>
                  <a:srgbClr val="252523"/>
                </a:solidFill>
                <a:latin typeface="Times New Roman" panose="02020603050405020304" pitchFamily="18" charset="0"/>
                <a:ea typeface="Calibri" panose="020F0502020204030204" pitchFamily="34" charset="0"/>
                <a:cs typeface="Arial" panose="020B0604020202020204" pitchFamily="34" charset="0"/>
              </a:rPr>
              <a:t>Признание СПОД в бухгалтерском учете </a:t>
            </a:r>
            <a:endParaRPr lang="ru-RU" dirty="0">
              <a:solidFill>
                <a:prstClr val="black"/>
              </a:solidFill>
            </a:endParaRPr>
          </a:p>
        </p:txBody>
      </p:sp>
      <p:sp>
        <p:nvSpPr>
          <p:cNvPr id="10" name="TextBox 9"/>
          <p:cNvSpPr txBox="1"/>
          <p:nvPr/>
        </p:nvSpPr>
        <p:spPr>
          <a:xfrm>
            <a:off x="3736939" y="3899817"/>
            <a:ext cx="1433398" cy="369332"/>
          </a:xfrm>
          <a:prstGeom prst="rect">
            <a:avLst/>
          </a:prstGeom>
          <a:noFill/>
        </p:spPr>
        <p:txBody>
          <a:bodyPr wrap="square" rtlCol="0">
            <a:spAutoFit/>
          </a:bodyPr>
          <a:lstStyle/>
          <a:p>
            <a:r>
              <a:rPr lang="ru-RU" dirty="0">
                <a:solidFill>
                  <a:prstClr val="black"/>
                </a:solidFill>
              </a:rPr>
              <a:t>Отражение</a:t>
            </a:r>
            <a:endParaRPr lang="ru-RU" dirty="0"/>
          </a:p>
        </p:txBody>
      </p:sp>
    </p:spTree>
    <p:extLst>
      <p:ext uri="{BB962C8B-B14F-4D97-AF65-F5344CB8AC3E}">
        <p14:creationId xmlns:p14="http://schemas.microsoft.com/office/powerpoint/2010/main" xmlns="" val="64840643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70485" y="4249051"/>
            <a:ext cx="5549257" cy="309637"/>
          </a:xfrm>
          <a:prstGeom prst="rect">
            <a:avLst/>
          </a:prstGeom>
          <a:noFill/>
        </p:spPr>
        <p:txBody>
          <a:bodyPr wrap="square" rtlCol="0">
            <a:spAutoFit/>
          </a:bodyPr>
          <a:lstStyle/>
          <a:p>
            <a:pPr algn="ctr" defTabSz="806867"/>
            <a:endParaRPr lang="ru-RU" sz="1412" b="1" dirty="0">
              <a:solidFill>
                <a:prstClr val="black"/>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385772" y="4738248"/>
            <a:ext cx="6278663" cy="307777"/>
          </a:xfrm>
          <a:prstGeom prst="rect">
            <a:avLst/>
          </a:prstGeom>
        </p:spPr>
        <p:txBody>
          <a:bodyPr wrap="square">
            <a:spAutoFit/>
          </a:bodyPr>
          <a:lstStyle/>
          <a:p>
            <a:pPr indent="342900" algn="just"/>
            <a:r>
              <a:rPr lang="ru-RU" sz="1400" dirty="0" smtClean="0">
                <a:solidFill>
                  <a:prstClr val="black"/>
                </a:solidFill>
                <a:latin typeface="Times New Roman" panose="02020603050405020304" pitchFamily="18" charset="0"/>
                <a:ea typeface="Times New Roman" panose="02020603050405020304" pitchFamily="18" charset="0"/>
              </a:rPr>
              <a:t>.</a:t>
            </a:r>
            <a:endParaRPr lang="ru-RU" sz="1200" dirty="0">
              <a:solidFill>
                <a:prstClr val="black"/>
              </a:solidFill>
              <a:latin typeface="Times New Roman" panose="02020603050405020304" pitchFamily="18" charset="0"/>
              <a:ea typeface="Times New Roman" panose="02020603050405020304" pitchFamily="18" charset="0"/>
            </a:endParaRPr>
          </a:p>
        </p:txBody>
      </p:sp>
      <p:sp>
        <p:nvSpPr>
          <p:cNvPr id="4" name="Номер слайда 3"/>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96</a:t>
            </a:fld>
            <a:endParaRPr lang="ru-RU" spc="-4" dirty="0">
              <a:latin typeface="Arial"/>
              <a:cs typeface="Arial"/>
            </a:endParaRPr>
          </a:p>
        </p:txBody>
      </p:sp>
      <p:sp>
        <p:nvSpPr>
          <p:cNvPr id="3" name="Прямоугольник 2"/>
          <p:cNvSpPr/>
          <p:nvPr/>
        </p:nvSpPr>
        <p:spPr>
          <a:xfrm>
            <a:off x="740532" y="2242236"/>
            <a:ext cx="7800867" cy="2800767"/>
          </a:xfrm>
          <a:prstGeom prst="rect">
            <a:avLst/>
          </a:prstGeom>
        </p:spPr>
        <p:txBody>
          <a:bodyPr wrap="square">
            <a:spAutoFit/>
          </a:bodyPr>
          <a:lstStyle/>
          <a:p>
            <a:pPr algn="ctr"/>
            <a:r>
              <a:rPr lang="ru-RU" sz="4400" b="1" dirty="0" smtClean="0">
                <a:ln w="12700">
                  <a:solidFill>
                    <a:srgbClr val="1F497D">
                      <a:lumMod val="75000"/>
                    </a:srgbClr>
                  </a:solidFill>
                  <a:prstDash val="solid"/>
                </a:ln>
                <a:pattFill prst="dkUpDiag">
                  <a:fgClr>
                    <a:srgbClr val="1F497D"/>
                  </a:fgClr>
                  <a:bgClr>
                    <a:srgbClr val="1F497D">
                      <a:lumMod val="20000"/>
                      <a:lumOff val="80000"/>
                    </a:srgbClr>
                  </a:bgClr>
                </a:pattFill>
                <a:effectLst>
                  <a:outerShdw dist="38100" dir="2640000" algn="bl" rotWithShape="0">
                    <a:srgbClr val="1F497D">
                      <a:lumMod val="75000"/>
                    </a:srgbClr>
                  </a:outerShdw>
                </a:effectLst>
                <a:latin typeface="Times New Roman" panose="02020603050405020304" pitchFamily="18" charset="0"/>
                <a:cs typeface="Times New Roman" panose="02020603050405020304" pitchFamily="18" charset="0"/>
              </a:rPr>
              <a:t>Событие после отчетной даты</a:t>
            </a:r>
            <a:r>
              <a:rPr lang="ru-RU" sz="4400" b="1" dirty="0">
                <a:ln w="12700">
                  <a:solidFill>
                    <a:srgbClr val="1F497D">
                      <a:lumMod val="75000"/>
                    </a:srgbClr>
                  </a:solidFill>
                  <a:prstDash val="solid"/>
                </a:ln>
                <a:pattFill prst="dkUpDiag">
                  <a:fgClr>
                    <a:srgbClr val="1F497D"/>
                  </a:fgClr>
                  <a:bgClr>
                    <a:srgbClr val="1F497D">
                      <a:lumMod val="20000"/>
                      <a:lumOff val="80000"/>
                    </a:srgbClr>
                  </a:bgClr>
                </a:pattFill>
                <a:effectLst>
                  <a:outerShdw dist="38100" dir="2640000" algn="bl" rotWithShape="0">
                    <a:srgbClr val="1F497D">
                      <a:lumMod val="75000"/>
                    </a:srgbClr>
                  </a:outerShdw>
                </a:effectLst>
                <a:latin typeface="Times New Roman" panose="02020603050405020304" pitchFamily="18" charset="0"/>
                <a:cs typeface="Times New Roman" panose="02020603050405020304" pitchFamily="18" charset="0"/>
              </a:rPr>
              <a:t/>
            </a:r>
            <a:br>
              <a:rPr lang="ru-RU" sz="4400" b="1" dirty="0">
                <a:ln w="12700">
                  <a:solidFill>
                    <a:srgbClr val="1F497D">
                      <a:lumMod val="75000"/>
                    </a:srgbClr>
                  </a:solidFill>
                  <a:prstDash val="solid"/>
                </a:ln>
                <a:pattFill prst="dkUpDiag">
                  <a:fgClr>
                    <a:srgbClr val="1F497D"/>
                  </a:fgClr>
                  <a:bgClr>
                    <a:srgbClr val="1F497D">
                      <a:lumMod val="20000"/>
                      <a:lumOff val="80000"/>
                    </a:srgbClr>
                  </a:bgClr>
                </a:pattFill>
                <a:effectLst>
                  <a:outerShdw dist="38100" dir="2640000" algn="bl" rotWithShape="0">
                    <a:srgbClr val="1F497D">
                      <a:lumMod val="75000"/>
                    </a:srgbClr>
                  </a:outerShdw>
                </a:effectLst>
                <a:latin typeface="Times New Roman" panose="02020603050405020304" pitchFamily="18" charset="0"/>
                <a:cs typeface="Times New Roman" panose="02020603050405020304" pitchFamily="18" charset="0"/>
              </a:rPr>
            </a:br>
            <a:r>
              <a:rPr lang="ru-RU" sz="4400" b="1" dirty="0">
                <a:ln w="12700">
                  <a:solidFill>
                    <a:srgbClr val="1F497D">
                      <a:lumMod val="75000"/>
                    </a:srgbClr>
                  </a:solidFill>
                  <a:prstDash val="solid"/>
                </a:ln>
                <a:pattFill prst="dkUpDiag">
                  <a:fgClr>
                    <a:srgbClr val="1F497D"/>
                  </a:fgClr>
                  <a:bgClr>
                    <a:srgbClr val="1F497D">
                      <a:lumMod val="20000"/>
                      <a:lumOff val="80000"/>
                    </a:srgbClr>
                  </a:bgClr>
                </a:pattFill>
                <a:effectLst>
                  <a:outerShdw dist="38100" dir="2640000" algn="bl" rotWithShape="0">
                    <a:srgbClr val="1F497D">
                      <a:lumMod val="75000"/>
                    </a:srgbClr>
                  </a:outerShdw>
                </a:effectLst>
                <a:latin typeface="Times New Roman" panose="02020603050405020304" pitchFamily="18" charset="0"/>
                <a:cs typeface="Times New Roman" panose="02020603050405020304" pitchFamily="18" charset="0"/>
              </a:rPr>
              <a:t> подтверждающее условия деятельности</a:t>
            </a:r>
            <a:endParaRPr lang="ru-RU" sz="4400" b="1" dirty="0">
              <a:ln w="12700">
                <a:solidFill>
                  <a:srgbClr val="1F497D">
                    <a:lumMod val="75000"/>
                  </a:srgbClr>
                </a:solidFill>
                <a:prstDash val="solid"/>
              </a:ln>
              <a:pattFill prst="dkUpDiag">
                <a:fgClr>
                  <a:srgbClr val="1F497D"/>
                </a:fgClr>
                <a:bgClr>
                  <a:srgbClr val="1F497D">
                    <a:lumMod val="20000"/>
                    <a:lumOff val="80000"/>
                  </a:srgbClr>
                </a:bgClr>
              </a:pattFill>
              <a:effectLst>
                <a:outerShdw dist="38100" dir="2640000" algn="bl" rotWithShape="0">
                  <a:srgbClr val="1F497D">
                    <a:lumMod val="75000"/>
                  </a:srgbClr>
                </a:outerShdw>
              </a:effectLst>
            </a:endParaRPr>
          </a:p>
        </p:txBody>
      </p:sp>
    </p:spTree>
    <p:extLst>
      <p:ext uri="{BB962C8B-B14F-4D97-AF65-F5344CB8AC3E}">
        <p14:creationId xmlns:p14="http://schemas.microsoft.com/office/powerpoint/2010/main" xmlns="" val="306873455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0489" y="0"/>
            <a:ext cx="9283031" cy="1477328"/>
          </a:xfrm>
          <a:prstGeom prst="rect">
            <a:avLst/>
          </a:prstGeom>
        </p:spPr>
        <p:txBody>
          <a:bodyPr vert="horz"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3200" kern="120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ea typeface="+mn-ea"/>
                <a:cs typeface="Times New Roman" panose="02020603050405020304" pitchFamily="18" charset="0"/>
              </a:rPr>
              <a:t>СПОД</a:t>
            </a:r>
            <a:br>
              <a:rPr lang="ru-RU" sz="3200" kern="120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ea typeface="+mn-ea"/>
                <a:cs typeface="Times New Roman" panose="02020603050405020304" pitchFamily="18" charset="0"/>
              </a:rPr>
            </a:br>
            <a:r>
              <a:rPr lang="ru-RU" sz="3200" kern="120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ea typeface="+mn-ea"/>
                <a:cs typeface="Times New Roman" panose="02020603050405020304" pitchFamily="18" charset="0"/>
              </a:rPr>
              <a:t> </a:t>
            </a:r>
            <a:r>
              <a:rPr lang="ru-RU" sz="3200" kern="12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ea typeface="+mn-ea"/>
                <a:cs typeface="Times New Roman" panose="02020603050405020304" pitchFamily="18" charset="0"/>
              </a:rPr>
              <a:t>подтверждающее условия деятельности</a:t>
            </a:r>
            <a:br>
              <a:rPr lang="ru-RU" sz="3200" kern="12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ea typeface="+mn-ea"/>
                <a:cs typeface="Times New Roman" panose="02020603050405020304" pitchFamily="18" charset="0"/>
              </a:rPr>
            </a:br>
            <a:r>
              <a:rPr lang="ru-RU" sz="320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ea typeface="Calibri" panose="020F0502020204030204" pitchFamily="34" charset="0"/>
                <a:cs typeface="Arial" panose="020B0604020202020204" pitchFamily="34" charset="0"/>
              </a:rPr>
              <a:t> </a:t>
            </a:r>
            <a:endParaRPr lang="ru-RU" sz="32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ea typeface="Calibri" panose="020F0502020204030204" pitchFamily="34" charset="0"/>
            </a:endParaRPr>
          </a:p>
        </p:txBody>
      </p:sp>
      <p:sp>
        <p:nvSpPr>
          <p:cNvPr id="8" name="TextBox 7"/>
          <p:cNvSpPr txBox="1"/>
          <p:nvPr/>
        </p:nvSpPr>
        <p:spPr>
          <a:xfrm>
            <a:off x="2270485" y="4249051"/>
            <a:ext cx="5549257" cy="309637"/>
          </a:xfrm>
          <a:prstGeom prst="rect">
            <a:avLst/>
          </a:prstGeom>
          <a:noFill/>
        </p:spPr>
        <p:txBody>
          <a:bodyPr wrap="square" rtlCol="0">
            <a:spAutoFit/>
          </a:bodyPr>
          <a:lstStyle/>
          <a:p>
            <a:pPr algn="ctr" defTabSz="806867"/>
            <a:endParaRPr lang="ru-RU" sz="1412" b="1" dirty="0">
              <a:solidFill>
                <a:prstClr val="black"/>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385772" y="4738248"/>
            <a:ext cx="6278663" cy="307777"/>
          </a:xfrm>
          <a:prstGeom prst="rect">
            <a:avLst/>
          </a:prstGeom>
        </p:spPr>
        <p:txBody>
          <a:bodyPr wrap="square">
            <a:spAutoFit/>
          </a:bodyPr>
          <a:lstStyle/>
          <a:p>
            <a:pPr indent="342900" algn="just"/>
            <a:r>
              <a:rPr lang="ru-RU" sz="1400" dirty="0" smtClean="0">
                <a:solidFill>
                  <a:prstClr val="black"/>
                </a:solidFill>
                <a:latin typeface="Times New Roman" panose="02020603050405020304" pitchFamily="18" charset="0"/>
                <a:ea typeface="Times New Roman" panose="02020603050405020304" pitchFamily="18" charset="0"/>
              </a:rPr>
              <a:t>.</a:t>
            </a:r>
            <a:endParaRPr lang="ru-RU" sz="1200" dirty="0">
              <a:solidFill>
                <a:prstClr val="black"/>
              </a:solidFill>
              <a:latin typeface="Times New Roman" panose="02020603050405020304" pitchFamily="18" charset="0"/>
              <a:ea typeface="Times New Roman" panose="02020603050405020304" pitchFamily="18" charset="0"/>
            </a:endParaRPr>
          </a:p>
        </p:txBody>
      </p:sp>
      <p:sp>
        <p:nvSpPr>
          <p:cNvPr id="4" name="Номер слайда 3"/>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97</a:t>
            </a:fld>
            <a:endParaRPr lang="ru-RU" spc="-4" dirty="0">
              <a:latin typeface="Arial"/>
              <a:cs typeface="Arial"/>
            </a:endParaRPr>
          </a:p>
        </p:txBody>
      </p:sp>
      <p:sp>
        <p:nvSpPr>
          <p:cNvPr id="5" name="Прямоугольник 4"/>
          <p:cNvSpPr/>
          <p:nvPr/>
        </p:nvSpPr>
        <p:spPr>
          <a:xfrm>
            <a:off x="506506" y="1292662"/>
            <a:ext cx="8849315" cy="3877985"/>
          </a:xfrm>
          <a:prstGeom prst="rect">
            <a:avLst/>
          </a:prstGeom>
        </p:spPr>
        <p:txBody>
          <a:bodyPr wrap="square">
            <a:spAutoFit/>
          </a:bodyPr>
          <a:lstStyle/>
          <a:p>
            <a:pPr algn="just">
              <a:defRPr/>
            </a:pPr>
            <a:r>
              <a:rPr lang="ru-RU" sz="2400" kern="0" dirty="0" smtClean="0">
                <a:solidFill>
                  <a:prstClr val="black"/>
                </a:solidFill>
                <a:latin typeface="Times New Roman" panose="02020603050405020304" pitchFamily="18" charset="0"/>
                <a:cs typeface="Times New Roman" panose="02020603050405020304" pitchFamily="18" charset="0"/>
              </a:rPr>
              <a:t>событие после отчетной даты, которое </a:t>
            </a:r>
            <a:r>
              <a:rPr lang="ru-RU" sz="2400" b="1" kern="0" dirty="0" smtClean="0">
                <a:solidFill>
                  <a:srgbClr val="FF0000"/>
                </a:solidFill>
                <a:latin typeface="Times New Roman" panose="02020603050405020304" pitchFamily="18" charset="0"/>
                <a:cs typeface="Times New Roman" panose="02020603050405020304" pitchFamily="18" charset="0"/>
              </a:rPr>
              <a:t>подтверждает</a:t>
            </a:r>
            <a:r>
              <a:rPr lang="ru-RU" sz="2400" b="1" kern="0" dirty="0" smtClean="0">
                <a:solidFill>
                  <a:prstClr val="black"/>
                </a:solidFill>
                <a:latin typeface="Times New Roman" panose="02020603050405020304" pitchFamily="18" charset="0"/>
                <a:cs typeface="Times New Roman" panose="02020603050405020304" pitchFamily="18" charset="0"/>
              </a:rPr>
              <a:t> </a:t>
            </a:r>
            <a:r>
              <a:rPr lang="ru-RU" sz="2400" b="1" kern="0" dirty="0" smtClean="0">
                <a:solidFill>
                  <a:srgbClr val="FF0000"/>
                </a:solidFill>
                <a:latin typeface="Times New Roman" panose="02020603050405020304" pitchFamily="18" charset="0"/>
                <a:cs typeface="Times New Roman" panose="02020603050405020304" pitchFamily="18" charset="0"/>
              </a:rPr>
              <a:t>условия хозяйственной деятельности </a:t>
            </a:r>
            <a:r>
              <a:rPr lang="ru-RU" sz="2400" kern="0" dirty="0" smtClean="0">
                <a:solidFill>
                  <a:prstClr val="black"/>
                </a:solidFill>
                <a:latin typeface="Times New Roman" panose="02020603050405020304" pitchFamily="18" charset="0"/>
                <a:cs typeface="Times New Roman" panose="02020603050405020304" pitchFamily="18" charset="0"/>
              </a:rPr>
              <a:t>(фактов хозяйственной жизни) субъекта отчетности </a:t>
            </a:r>
            <a:r>
              <a:rPr lang="ru-RU" sz="2400" b="1" kern="0" dirty="0" smtClean="0">
                <a:solidFill>
                  <a:schemeClr val="accent1">
                    <a:lumMod val="75000"/>
                  </a:schemeClr>
                </a:solidFill>
                <a:latin typeface="Times New Roman" panose="02020603050405020304" pitchFamily="18" charset="0"/>
                <a:cs typeface="Times New Roman" panose="02020603050405020304" pitchFamily="18" charset="0"/>
              </a:rPr>
              <a:t>на отчетную дату, </a:t>
            </a:r>
            <a:endParaRPr lang="ru-RU" sz="2400" kern="0" dirty="0" smtClean="0">
              <a:solidFill>
                <a:prstClr val="black"/>
              </a:solidFill>
              <a:latin typeface="Times New Roman" panose="02020603050405020304" pitchFamily="18" charset="0"/>
              <a:cs typeface="Times New Roman" panose="02020603050405020304" pitchFamily="18" charset="0"/>
            </a:endParaRPr>
          </a:p>
          <a:p>
            <a:pPr>
              <a:defRPr/>
            </a:pPr>
            <a:r>
              <a:rPr lang="ru-RU" sz="2400" kern="0" dirty="0" smtClean="0">
                <a:solidFill>
                  <a:prstClr val="black"/>
                </a:solidFill>
                <a:latin typeface="Times New Roman" panose="02020603050405020304" pitchFamily="18" charset="0"/>
                <a:cs typeface="Times New Roman" panose="02020603050405020304" pitchFamily="18" charset="0"/>
              </a:rPr>
              <a:t>и (или)</a:t>
            </a:r>
          </a:p>
          <a:p>
            <a:pPr algn="just"/>
            <a:r>
              <a:rPr lang="ru-RU" sz="2400" b="1" kern="0" dirty="0" smtClean="0">
                <a:solidFill>
                  <a:srgbClr val="FF0000"/>
                </a:solidFill>
                <a:latin typeface="Times New Roman" panose="02020603050405020304" pitchFamily="18" charset="0"/>
                <a:cs typeface="Times New Roman" panose="02020603050405020304" pitchFamily="18" charset="0"/>
              </a:rPr>
              <a:t>указывает на обстоятельства существенным образом влияющие </a:t>
            </a:r>
            <a:r>
              <a:rPr lang="ru-RU" sz="2400" kern="0" dirty="0" smtClean="0">
                <a:solidFill>
                  <a:prstClr val="black"/>
                </a:solidFill>
                <a:latin typeface="Times New Roman" panose="02020603050405020304" pitchFamily="18" charset="0"/>
                <a:cs typeface="Times New Roman" panose="02020603050405020304" pitchFamily="18" charset="0"/>
              </a:rPr>
              <a:t>на показатели </a:t>
            </a:r>
            <a:r>
              <a:rPr lang="ru-RU" sz="2400" b="1" kern="0" dirty="0" smtClean="0">
                <a:solidFill>
                  <a:schemeClr val="accent1">
                    <a:lumMod val="75000"/>
                  </a:schemeClr>
                </a:solidFill>
                <a:latin typeface="Times New Roman" panose="02020603050405020304" pitchFamily="18" charset="0"/>
                <a:cs typeface="Times New Roman" panose="02020603050405020304" pitchFamily="18" charset="0"/>
              </a:rPr>
              <a:t>активов, обязательств и результатов деятельности </a:t>
            </a:r>
            <a:r>
              <a:rPr lang="ru-RU" sz="2400" kern="0" dirty="0" smtClean="0">
                <a:solidFill>
                  <a:prstClr val="black"/>
                </a:solidFill>
                <a:latin typeface="Times New Roman" panose="02020603050405020304" pitchFamily="18" charset="0"/>
                <a:cs typeface="Times New Roman" panose="02020603050405020304" pitchFamily="18" charset="0"/>
              </a:rPr>
              <a:t>субъекта отчетности, раскрываемые в бухгалтерской (финансовой) отчетности, </a:t>
            </a:r>
            <a:r>
              <a:rPr lang="ru-RU" sz="2400" b="1" kern="0" dirty="0" smtClean="0">
                <a:solidFill>
                  <a:schemeClr val="accent1">
                    <a:lumMod val="75000"/>
                  </a:schemeClr>
                </a:solidFill>
                <a:latin typeface="Times New Roman" panose="02020603050405020304" pitchFamily="18" charset="0"/>
                <a:cs typeface="Times New Roman" panose="02020603050405020304" pitchFamily="18" charset="0"/>
              </a:rPr>
              <a:t>на отчетную дату</a:t>
            </a:r>
          </a:p>
          <a:p>
            <a:pPr algn="just"/>
            <a:r>
              <a:rPr lang="ru-RU" dirty="0">
                <a:solidFill>
                  <a:srgbClr val="000000"/>
                </a:solidFill>
                <a:latin typeface="Times New Roman"/>
                <a:ea typeface="Calibri"/>
              </a:rPr>
              <a:t>При этом эти события связаны с фактами, уже существовавшими на отчетную дату. Таким образом, они уточняют, отменяют или определяют более точно размер финансовых последствий указанных </a:t>
            </a:r>
            <a:r>
              <a:rPr lang="ru-RU" dirty="0" smtClean="0">
                <a:solidFill>
                  <a:srgbClr val="000000"/>
                </a:solidFill>
                <a:latin typeface="Times New Roman"/>
                <a:ea typeface="Calibri"/>
              </a:rPr>
              <a:t>событий</a:t>
            </a:r>
            <a:endParaRPr lang="ru-RU" sz="2800" b="1" kern="0" dirty="0" smtClean="0">
              <a:solidFill>
                <a:schemeClr val="accent1">
                  <a:lumMod val="75000"/>
                </a:schemeClr>
              </a:solidFill>
            </a:endParaRPr>
          </a:p>
        </p:txBody>
      </p:sp>
    </p:spTree>
    <p:extLst>
      <p:ext uri="{BB962C8B-B14F-4D97-AF65-F5344CB8AC3E}">
        <p14:creationId xmlns:p14="http://schemas.microsoft.com/office/powerpoint/2010/main" xmlns="" val="241792517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16"/>
          <p:cNvCxnSpPr/>
          <p:nvPr/>
        </p:nvCxnSpPr>
        <p:spPr>
          <a:xfrm>
            <a:off x="9489921" y="318029"/>
            <a:ext cx="0" cy="226483"/>
          </a:xfrm>
          <a:prstGeom prst="line">
            <a:avLst/>
          </a:prstGeom>
          <a:ln w="12700" cmpd="sng">
            <a:solidFill>
              <a:srgbClr val="DEAA46"/>
            </a:solidFill>
            <a:prstDash val="solid"/>
          </a:ln>
          <a:effectLst/>
        </p:spPr>
        <p:style>
          <a:lnRef idx="2">
            <a:schemeClr val="accent1"/>
          </a:lnRef>
          <a:fillRef idx="0">
            <a:schemeClr val="accent1"/>
          </a:fillRef>
          <a:effectRef idx="1">
            <a:schemeClr val="accent1"/>
          </a:effectRef>
          <a:fontRef idx="minor">
            <a:schemeClr val="tx1"/>
          </a:fontRef>
        </p:style>
      </p:cxnSp>
      <p:sp>
        <p:nvSpPr>
          <p:cNvPr id="36" name="Номер слайда 14"/>
          <p:cNvSpPr>
            <a:spLocks noGrp="1"/>
          </p:cNvSpPr>
          <p:nvPr>
            <p:ph type="sldNum" sz="quarter" idx="12"/>
          </p:nvPr>
        </p:nvSpPr>
        <p:spPr>
          <a:xfrm>
            <a:off x="9022081" y="179387"/>
            <a:ext cx="627094" cy="365125"/>
          </a:xfrm>
        </p:spPr>
        <p:txBody>
          <a:bodyPr/>
          <a:lstStyle/>
          <a:p>
            <a:fld id="{B2D350B4-811D-9C49-8D4A-B431FFD45952}" type="slidenum">
              <a:rPr lang="en-US" b="1" smtClean="0">
                <a:solidFill>
                  <a:srgbClr val="C79023"/>
                </a:solidFill>
              </a:rPr>
              <a:pPr/>
              <a:t>98</a:t>
            </a:fld>
            <a:endParaRPr lang="en-US" b="1" dirty="0">
              <a:solidFill>
                <a:srgbClr val="C79023"/>
              </a:solidFill>
            </a:endParaRPr>
          </a:p>
        </p:txBody>
      </p:sp>
      <p:sp>
        <p:nvSpPr>
          <p:cNvPr id="41" name="Title 1">
            <a:extLst>
              <a:ext uri="{FF2B5EF4-FFF2-40B4-BE49-F238E27FC236}">
                <a16:creationId xmlns="" xmlns:a16="http://schemas.microsoft.com/office/drawing/2014/main" id="{D2BE57DE-FA7A-44BC-B8D6-F3B300F4C69D}"/>
              </a:ext>
            </a:extLst>
          </p:cNvPr>
          <p:cNvSpPr txBox="1">
            <a:spLocks/>
          </p:cNvSpPr>
          <p:nvPr/>
        </p:nvSpPr>
        <p:spPr>
          <a:xfrm>
            <a:off x="1146815" y="314207"/>
            <a:ext cx="8857324" cy="665018"/>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ru-RU" sz="2800" b="1" dirty="0">
                <a:solidFill>
                  <a:srgbClr val="077A3E"/>
                </a:solidFill>
                <a:latin typeface="Times New Roman" panose="02020603050405020304" pitchFamily="18" charset="0"/>
                <a:cs typeface="Times New Roman" panose="02020603050405020304" pitchFamily="18" charset="0"/>
              </a:rPr>
              <a:t>Бюджетная отчетность</a:t>
            </a:r>
          </a:p>
        </p:txBody>
      </p:sp>
      <p:sp>
        <p:nvSpPr>
          <p:cNvPr id="19" name="Title 1">
            <a:extLst>
              <a:ext uri="{FF2B5EF4-FFF2-40B4-BE49-F238E27FC236}">
                <a16:creationId xmlns="" xmlns:a16="http://schemas.microsoft.com/office/drawing/2014/main" id="{B286BC3B-43F6-462E-B028-978528B7FEF5}"/>
              </a:ext>
            </a:extLst>
          </p:cNvPr>
          <p:cNvSpPr txBox="1">
            <a:spLocks/>
          </p:cNvSpPr>
          <p:nvPr/>
        </p:nvSpPr>
        <p:spPr>
          <a:xfrm>
            <a:off x="519510" y="5927340"/>
            <a:ext cx="8857324" cy="665018"/>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ru-RU" sz="2400" b="1" dirty="0">
                <a:solidFill>
                  <a:srgbClr val="077A3E"/>
                </a:solidFill>
                <a:latin typeface="Times New Roman" panose="02020603050405020304" pitchFamily="18" charset="0"/>
                <a:cs typeface="Times New Roman" panose="02020603050405020304" pitchFamily="18" charset="0"/>
              </a:rPr>
              <a:t>Событие после отчетной даты, подтверждающее условия</a:t>
            </a:r>
          </a:p>
        </p:txBody>
      </p:sp>
      <p:grpSp>
        <p:nvGrpSpPr>
          <p:cNvPr id="3" name="Группа 15">
            <a:extLst>
              <a:ext uri="{FF2B5EF4-FFF2-40B4-BE49-F238E27FC236}">
                <a16:creationId xmlns="" xmlns:a16="http://schemas.microsoft.com/office/drawing/2014/main" id="{FB54CEDD-D23B-4DA3-AC26-6025B440CABF}"/>
              </a:ext>
            </a:extLst>
          </p:cNvPr>
          <p:cNvGrpSpPr/>
          <p:nvPr/>
        </p:nvGrpSpPr>
        <p:grpSpPr>
          <a:xfrm>
            <a:off x="614368" y="2373776"/>
            <a:ext cx="8721261" cy="3104918"/>
            <a:chOff x="609600" y="2048589"/>
            <a:chExt cx="8050395" cy="3104918"/>
          </a:xfrm>
        </p:grpSpPr>
        <p:sp>
          <p:nvSpPr>
            <p:cNvPr id="6" name="Стрелка: пятиугольник 5">
              <a:extLst>
                <a:ext uri="{FF2B5EF4-FFF2-40B4-BE49-F238E27FC236}">
                  <a16:creationId xmlns="" xmlns:a16="http://schemas.microsoft.com/office/drawing/2014/main" id="{09973AD9-F0B8-4C97-8B85-70D96A482DCB}"/>
                </a:ext>
              </a:extLst>
            </p:cNvPr>
            <p:cNvSpPr/>
            <p:nvPr/>
          </p:nvSpPr>
          <p:spPr>
            <a:xfrm>
              <a:off x="609600" y="3428999"/>
              <a:ext cx="8050395" cy="450273"/>
            </a:xfrm>
            <a:prstGeom prst="homePlate">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a:endParaRPr lang="ru-RU">
                <a:solidFill>
                  <a:prstClr val="white"/>
                </a:solidFill>
              </a:endParaRPr>
            </a:p>
          </p:txBody>
        </p:sp>
        <p:sp>
          <p:nvSpPr>
            <p:cNvPr id="7" name="Равнобедренный треугольник 6">
              <a:extLst>
                <a:ext uri="{FF2B5EF4-FFF2-40B4-BE49-F238E27FC236}">
                  <a16:creationId xmlns="" xmlns:a16="http://schemas.microsoft.com/office/drawing/2014/main" id="{175D113F-EE64-4D8A-BF1A-0011F1F33951}"/>
                </a:ext>
              </a:extLst>
            </p:cNvPr>
            <p:cNvSpPr/>
            <p:nvPr/>
          </p:nvSpPr>
          <p:spPr>
            <a:xfrm>
              <a:off x="2126672" y="3048000"/>
              <a:ext cx="484909" cy="831272"/>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white"/>
                </a:solidFill>
              </a:endParaRPr>
            </a:p>
          </p:txBody>
        </p:sp>
        <p:sp>
          <p:nvSpPr>
            <p:cNvPr id="11" name="Равнобедренный треугольник 10">
              <a:extLst>
                <a:ext uri="{FF2B5EF4-FFF2-40B4-BE49-F238E27FC236}">
                  <a16:creationId xmlns="" xmlns:a16="http://schemas.microsoft.com/office/drawing/2014/main" id="{6D8FF11A-B2F0-4E0F-B297-EACE056DD5C1}"/>
                </a:ext>
              </a:extLst>
            </p:cNvPr>
            <p:cNvSpPr/>
            <p:nvPr/>
          </p:nvSpPr>
          <p:spPr>
            <a:xfrm>
              <a:off x="4392342" y="3048000"/>
              <a:ext cx="484909" cy="831272"/>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white"/>
                </a:solidFill>
              </a:endParaRPr>
            </a:p>
          </p:txBody>
        </p:sp>
        <p:sp>
          <p:nvSpPr>
            <p:cNvPr id="12" name="Равнобедренный треугольник 11">
              <a:extLst>
                <a:ext uri="{FF2B5EF4-FFF2-40B4-BE49-F238E27FC236}">
                  <a16:creationId xmlns="" xmlns:a16="http://schemas.microsoft.com/office/drawing/2014/main" id="{29812E6A-B9F0-4842-BBA4-EA6027937040}"/>
                </a:ext>
              </a:extLst>
            </p:cNvPr>
            <p:cNvSpPr/>
            <p:nvPr/>
          </p:nvSpPr>
          <p:spPr>
            <a:xfrm>
              <a:off x="6380470" y="3048000"/>
              <a:ext cx="484909" cy="831272"/>
            </a:xfrm>
            <a:prstGeom prst="triangle">
              <a:avLst/>
            </a:prstGeom>
            <a:gradFill>
              <a:gsLst>
                <a:gs pos="0">
                  <a:srgbClr val="FF0000"/>
                </a:gs>
                <a:gs pos="100000">
                  <a:schemeClr val="accent6">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white"/>
                </a:solidFill>
              </a:endParaRPr>
            </a:p>
          </p:txBody>
        </p:sp>
        <p:sp>
          <p:nvSpPr>
            <p:cNvPr id="8" name="TextBox 7">
              <a:extLst>
                <a:ext uri="{FF2B5EF4-FFF2-40B4-BE49-F238E27FC236}">
                  <a16:creationId xmlns="" xmlns:a16="http://schemas.microsoft.com/office/drawing/2014/main" id="{04BB67EC-D1C5-48ED-B533-BFBA26BD6F13}"/>
                </a:ext>
              </a:extLst>
            </p:cNvPr>
            <p:cNvSpPr txBox="1"/>
            <p:nvPr/>
          </p:nvSpPr>
          <p:spPr>
            <a:xfrm>
              <a:off x="1756061" y="2307181"/>
              <a:ext cx="1226129" cy="646331"/>
            </a:xfrm>
            <a:prstGeom prst="rect">
              <a:avLst/>
            </a:prstGeom>
            <a:noFill/>
          </p:spPr>
          <p:txBody>
            <a:bodyPr wrap="square" rtlCol="0">
              <a:spAutoFit/>
            </a:bodyPr>
            <a:lstStyle/>
            <a:p>
              <a:pPr algn="ctr" defTabSz="457200"/>
              <a:r>
                <a:rPr lang="ru-RU" b="1" dirty="0">
                  <a:solidFill>
                    <a:prstClr val="black"/>
                  </a:solidFill>
                  <a:latin typeface="Times New Roman" panose="02020603050405020304" pitchFamily="18" charset="0"/>
                  <a:cs typeface="Times New Roman" panose="02020603050405020304" pitchFamily="18" charset="0"/>
                </a:rPr>
                <a:t>Отчетная дата</a:t>
              </a:r>
            </a:p>
          </p:txBody>
        </p:sp>
        <p:sp>
          <p:nvSpPr>
            <p:cNvPr id="14" name="TextBox 13">
              <a:extLst>
                <a:ext uri="{FF2B5EF4-FFF2-40B4-BE49-F238E27FC236}">
                  <a16:creationId xmlns="" xmlns:a16="http://schemas.microsoft.com/office/drawing/2014/main" id="{2989BF1D-32CA-47AA-816E-8FAEDEE8ED8F}"/>
                </a:ext>
              </a:extLst>
            </p:cNvPr>
            <p:cNvSpPr txBox="1"/>
            <p:nvPr/>
          </p:nvSpPr>
          <p:spPr>
            <a:xfrm>
              <a:off x="4071602" y="2048589"/>
              <a:ext cx="1117484" cy="923330"/>
            </a:xfrm>
            <a:prstGeom prst="rect">
              <a:avLst/>
            </a:prstGeom>
            <a:noFill/>
          </p:spPr>
          <p:txBody>
            <a:bodyPr wrap="square" rtlCol="0">
              <a:spAutoFit/>
            </a:bodyPr>
            <a:lstStyle/>
            <a:p>
              <a:pPr algn="ctr" defTabSz="457200"/>
              <a:r>
                <a:rPr lang="ru-RU" b="1" dirty="0">
                  <a:solidFill>
                    <a:prstClr val="black"/>
                  </a:solidFill>
                  <a:latin typeface="Times New Roman" panose="02020603050405020304" pitchFamily="18" charset="0"/>
                  <a:cs typeface="Times New Roman" panose="02020603050405020304" pitchFamily="18" charset="0"/>
                </a:rPr>
                <a:t>Дата подписания</a:t>
              </a:r>
            </a:p>
          </p:txBody>
        </p:sp>
        <p:sp>
          <p:nvSpPr>
            <p:cNvPr id="15" name="TextBox 14">
              <a:extLst>
                <a:ext uri="{FF2B5EF4-FFF2-40B4-BE49-F238E27FC236}">
                  <a16:creationId xmlns="" xmlns:a16="http://schemas.microsoft.com/office/drawing/2014/main" id="{394A70E8-B6C7-4AD5-836B-E4A746DC734A}"/>
                </a:ext>
              </a:extLst>
            </p:cNvPr>
            <p:cNvSpPr txBox="1"/>
            <p:nvPr/>
          </p:nvSpPr>
          <p:spPr>
            <a:xfrm>
              <a:off x="5979071" y="2268792"/>
              <a:ext cx="1287706" cy="646331"/>
            </a:xfrm>
            <a:prstGeom prst="rect">
              <a:avLst/>
            </a:prstGeom>
            <a:noFill/>
          </p:spPr>
          <p:txBody>
            <a:bodyPr wrap="square" rtlCol="0">
              <a:spAutoFit/>
            </a:bodyPr>
            <a:lstStyle/>
            <a:p>
              <a:pPr algn="ctr" defTabSz="457200"/>
              <a:r>
                <a:rPr lang="ru-RU" b="1" dirty="0">
                  <a:solidFill>
                    <a:prstClr val="black"/>
                  </a:solidFill>
                  <a:latin typeface="Times New Roman" panose="02020603050405020304" pitchFamily="18" charset="0"/>
                  <a:cs typeface="Times New Roman" panose="02020603050405020304" pitchFamily="18" charset="0"/>
                </a:rPr>
                <a:t>Дата принятия</a:t>
              </a:r>
            </a:p>
          </p:txBody>
        </p:sp>
        <p:sp>
          <p:nvSpPr>
            <p:cNvPr id="13" name="Стрелка: изогнутая вверх 12">
              <a:extLst>
                <a:ext uri="{FF2B5EF4-FFF2-40B4-BE49-F238E27FC236}">
                  <a16:creationId xmlns="" xmlns:a16="http://schemas.microsoft.com/office/drawing/2014/main" id="{5F397204-3184-4F78-AF10-B5E227165755}"/>
                </a:ext>
              </a:extLst>
            </p:cNvPr>
            <p:cNvSpPr/>
            <p:nvPr/>
          </p:nvSpPr>
          <p:spPr>
            <a:xfrm>
              <a:off x="1168400" y="4080933"/>
              <a:ext cx="2607733" cy="831272"/>
            </a:xfrm>
            <a:prstGeom prst="curvedUpArrow">
              <a:avLst/>
            </a:prstGeom>
            <a:gradFill>
              <a:gsLst>
                <a:gs pos="0">
                  <a:srgbClr val="C79023"/>
                </a:gs>
                <a:gs pos="100000">
                  <a:schemeClr val="accent6">
                    <a:lumMod val="75000"/>
                  </a:schemeClr>
                </a:gs>
              </a:gsLst>
            </a:gradFill>
            <a:ln>
              <a:solidFill>
                <a:srgbClr val="C7902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black"/>
                </a:solidFill>
              </a:endParaRPr>
            </a:p>
          </p:txBody>
        </p:sp>
        <p:sp>
          <p:nvSpPr>
            <p:cNvPr id="20" name="Стрелка: изогнутая вверх 19">
              <a:extLst>
                <a:ext uri="{FF2B5EF4-FFF2-40B4-BE49-F238E27FC236}">
                  <a16:creationId xmlns="" xmlns:a16="http://schemas.microsoft.com/office/drawing/2014/main" id="{2EBBC1A3-4F23-4726-9D7F-0CBA10B34076}"/>
                </a:ext>
              </a:extLst>
            </p:cNvPr>
            <p:cNvSpPr/>
            <p:nvPr/>
          </p:nvSpPr>
          <p:spPr>
            <a:xfrm>
              <a:off x="1168400" y="4080933"/>
              <a:ext cx="4667602" cy="1072574"/>
            </a:xfrm>
            <a:prstGeom prst="curvedUpArrow">
              <a:avLst/>
            </a:prstGeom>
            <a:gradFill>
              <a:gsLst>
                <a:gs pos="0">
                  <a:srgbClr val="C79023"/>
                </a:gs>
                <a:gs pos="100000">
                  <a:schemeClr val="accent6">
                    <a:lumMod val="75000"/>
                  </a:schemeClr>
                </a:gs>
              </a:gsLst>
            </a:gradFill>
            <a:ln>
              <a:solidFill>
                <a:srgbClr val="C7902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black"/>
                </a:solidFill>
              </a:endParaRPr>
            </a:p>
          </p:txBody>
        </p:sp>
      </p:grpSp>
      <p:sp>
        <p:nvSpPr>
          <p:cNvPr id="17" name="TextBox 16">
            <a:extLst>
              <a:ext uri="{FF2B5EF4-FFF2-40B4-BE49-F238E27FC236}">
                <a16:creationId xmlns="" xmlns:a16="http://schemas.microsoft.com/office/drawing/2014/main" id="{052895BB-24AE-4058-99E1-696F9651D821}"/>
              </a:ext>
            </a:extLst>
          </p:cNvPr>
          <p:cNvSpPr txBox="1"/>
          <p:nvPr/>
        </p:nvSpPr>
        <p:spPr>
          <a:xfrm>
            <a:off x="787554" y="958196"/>
            <a:ext cx="2527127" cy="1200329"/>
          </a:xfrm>
          <a:prstGeom prst="rect">
            <a:avLst/>
          </a:prstGeom>
          <a:noFill/>
        </p:spPr>
        <p:txBody>
          <a:bodyPr wrap="square" rtlCol="0">
            <a:spAutoFit/>
          </a:bodyPr>
          <a:lstStyle/>
          <a:p>
            <a:pPr algn="ctr" defTabSz="457200"/>
            <a:r>
              <a:rPr lang="ru-RU" i="1" dirty="0" smtClean="0">
                <a:solidFill>
                  <a:prstClr val="black"/>
                </a:solidFill>
                <a:latin typeface="Times New Roman" panose="02020603050405020304" pitchFamily="18" charset="0"/>
                <a:cs typeface="Times New Roman" panose="02020603050405020304" pitchFamily="18" charset="0"/>
              </a:rPr>
              <a:t>на показатели  активов, обязательств, результаты деятельности</a:t>
            </a:r>
            <a:endParaRPr lang="ru-RU" i="1" dirty="0">
              <a:solidFill>
                <a:prstClr val="black"/>
              </a:solidFill>
              <a:latin typeface="Times New Roman" panose="02020603050405020304" pitchFamily="18" charset="0"/>
              <a:cs typeface="Times New Roman" panose="02020603050405020304" pitchFamily="18" charset="0"/>
            </a:endParaRPr>
          </a:p>
        </p:txBody>
      </p:sp>
      <p:cxnSp>
        <p:nvCxnSpPr>
          <p:cNvPr id="21" name="Прямая соединительная линия 20">
            <a:extLst>
              <a:ext uri="{FF2B5EF4-FFF2-40B4-BE49-F238E27FC236}">
                <a16:creationId xmlns="" xmlns:a16="http://schemas.microsoft.com/office/drawing/2014/main" id="{DB5F4B10-6783-408D-B3DE-810ED7024487}"/>
              </a:ext>
            </a:extLst>
          </p:cNvPr>
          <p:cNvCxnSpPr>
            <a:cxnSpLocks/>
          </p:cNvCxnSpPr>
          <p:nvPr/>
        </p:nvCxnSpPr>
        <p:spPr>
          <a:xfrm flipV="1">
            <a:off x="4044778" y="1696861"/>
            <a:ext cx="0" cy="1955121"/>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28" name="Прямая соединительная линия 27">
            <a:extLst>
              <a:ext uri="{FF2B5EF4-FFF2-40B4-BE49-F238E27FC236}">
                <a16:creationId xmlns="" xmlns:a16="http://schemas.microsoft.com/office/drawing/2014/main" id="{77A0A3ED-546C-498A-856C-0F7887C3DA3F}"/>
              </a:ext>
            </a:extLst>
          </p:cNvPr>
          <p:cNvCxnSpPr>
            <a:cxnSpLocks/>
          </p:cNvCxnSpPr>
          <p:nvPr/>
        </p:nvCxnSpPr>
        <p:spPr>
          <a:xfrm flipV="1">
            <a:off x="6136044" y="1696860"/>
            <a:ext cx="0" cy="199351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
        <p:nvSpPr>
          <p:cNvPr id="2" name="Прямоугольник 1"/>
          <p:cNvSpPr/>
          <p:nvPr/>
        </p:nvSpPr>
        <p:spPr>
          <a:xfrm>
            <a:off x="3485236" y="941680"/>
            <a:ext cx="3947591" cy="65502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smtClean="0"/>
              <a:t>Указывает на</a:t>
            </a:r>
            <a:r>
              <a:rPr lang="ru-RU" sz="2800" b="1" kern="0" dirty="0" smtClean="0">
                <a:solidFill>
                  <a:srgbClr val="FF0000"/>
                </a:solidFill>
                <a:latin typeface="Times New Roman" panose="02020603050405020304" pitchFamily="18" charset="0"/>
                <a:cs typeface="Times New Roman" panose="02020603050405020304" pitchFamily="18" charset="0"/>
              </a:rPr>
              <a:t> </a:t>
            </a:r>
            <a:r>
              <a:rPr lang="ru-RU" kern="0" dirty="0" smtClean="0">
                <a:solidFill>
                  <a:schemeClr val="tx1"/>
                </a:solidFill>
                <a:latin typeface="Times New Roman" panose="02020603050405020304" pitchFamily="18" charset="0"/>
                <a:cs typeface="Times New Roman" panose="02020603050405020304" pitchFamily="18" charset="0"/>
              </a:rPr>
              <a:t>обстоятельства </a:t>
            </a:r>
            <a:r>
              <a:rPr lang="ru-RU" kern="0" dirty="0">
                <a:solidFill>
                  <a:schemeClr val="tx1"/>
                </a:solidFill>
                <a:latin typeface="Times New Roman" panose="02020603050405020304" pitchFamily="18" charset="0"/>
                <a:cs typeface="Times New Roman" panose="02020603050405020304" pitchFamily="18" charset="0"/>
              </a:rPr>
              <a:t>существенным образом влияющие </a:t>
            </a:r>
            <a:endParaRPr lang="ru-RU" dirty="0">
              <a:solidFill>
                <a:schemeClr val="tx1"/>
              </a:solidFill>
            </a:endParaRPr>
          </a:p>
        </p:txBody>
      </p:sp>
      <p:cxnSp>
        <p:nvCxnSpPr>
          <p:cNvPr id="4" name="Прямая со стрелкой 3"/>
          <p:cNvCxnSpPr/>
          <p:nvPr/>
        </p:nvCxnSpPr>
        <p:spPr>
          <a:xfrm>
            <a:off x="2070706" y="2336787"/>
            <a:ext cx="449813" cy="3230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Прямая со стрелкой 23">
            <a:extLst>
              <a:ext uri="{FF2B5EF4-FFF2-40B4-BE49-F238E27FC236}">
                <a16:creationId xmlns="" xmlns:a16="http://schemas.microsoft.com/office/drawing/2014/main" id="{64FD853B-7181-4D89-BB93-9C9C0C5B486A}"/>
              </a:ext>
            </a:extLst>
          </p:cNvPr>
          <p:cNvCxnSpPr>
            <a:cxnSpLocks/>
          </p:cNvCxnSpPr>
          <p:nvPr/>
        </p:nvCxnSpPr>
        <p:spPr>
          <a:xfrm flipH="1">
            <a:off x="3490583" y="1696860"/>
            <a:ext cx="2645461" cy="0"/>
          </a:xfrm>
          <a:prstGeom prst="straightConnector1">
            <a:avLst/>
          </a:prstGeom>
          <a:ln>
            <a:prstDash val="sysDot"/>
            <a:tailEnd type="triangle" w="lg" len="lg"/>
          </a:ln>
        </p:spPr>
        <p:style>
          <a:lnRef idx="2">
            <a:schemeClr val="accent1"/>
          </a:lnRef>
          <a:fillRef idx="0">
            <a:schemeClr val="accent1"/>
          </a:fillRef>
          <a:effectRef idx="1">
            <a:schemeClr val="accent1"/>
          </a:effectRef>
          <a:fontRef idx="minor">
            <a:schemeClr val="tx1"/>
          </a:fontRef>
        </p:style>
      </p:cxnSp>
      <p:sp>
        <p:nvSpPr>
          <p:cNvPr id="9" name="Прямоугольник 8"/>
          <p:cNvSpPr/>
          <p:nvPr/>
        </p:nvSpPr>
        <p:spPr>
          <a:xfrm>
            <a:off x="166654" y="2981133"/>
            <a:ext cx="1818999" cy="120032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i="1"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rPr>
              <a:t>подтверждает условия хозяйственной деятельности </a:t>
            </a:r>
            <a:endParaRPr kumimoji="0" lang="ru-RU" i="1" u="none" strike="noStrike" kern="0" cap="none" spc="0" normalizeH="0" baseline="0" noProof="0" dirty="0" smtClean="0">
              <a:ln>
                <a:noFill/>
              </a:ln>
              <a:effectLst/>
              <a:uLnTx/>
              <a:uFillTx/>
            </a:endParaRPr>
          </a:p>
        </p:txBody>
      </p:sp>
      <p:cxnSp>
        <p:nvCxnSpPr>
          <p:cNvPr id="18" name="Прямая со стрелкой 17"/>
          <p:cNvCxnSpPr/>
          <p:nvPr/>
        </p:nvCxnSpPr>
        <p:spPr>
          <a:xfrm flipV="1">
            <a:off x="1856367" y="3240310"/>
            <a:ext cx="401495" cy="2922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09465064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84515" y="159635"/>
            <a:ext cx="8892988" cy="301621"/>
          </a:xfrm>
          <a:prstGeom prst="rect">
            <a:avLst/>
          </a:prstGeom>
        </p:spPr>
        <p:txBody>
          <a:bodyPr vert="horz" wrap="square" lIns="0" tIns="0" rIns="0" bIns="0" rtlCol="0">
            <a:spAutoFit/>
          </a:bodyPr>
          <a:lstStyle/>
          <a:p>
            <a:pPr marL="302575" indent="-302575"/>
            <a:r>
              <a:rPr lang="ru-RU" sz="2800" dirty="0" smtClean="0">
                <a:latin typeface="Times New Roman" panose="02020603050405020304" pitchFamily="18" charset="0"/>
                <a:ea typeface="Calibri" panose="020F0502020204030204" pitchFamily="34" charset="0"/>
                <a:cs typeface="Calibri" panose="020F0502020204030204" pitchFamily="34" charset="0"/>
              </a:rPr>
              <a:t>События, подтверждающие </a:t>
            </a:r>
            <a:r>
              <a:rPr lang="ru-RU" sz="2800" dirty="0">
                <a:latin typeface="Times New Roman" panose="02020603050405020304" pitchFamily="18" charset="0"/>
                <a:ea typeface="Calibri" panose="020F0502020204030204" pitchFamily="34" charset="0"/>
                <a:cs typeface="Calibri" panose="020F0502020204030204" pitchFamily="34" charset="0"/>
              </a:rPr>
              <a:t>условия </a:t>
            </a:r>
            <a:r>
              <a:rPr lang="ru-RU" sz="2800" dirty="0" smtClean="0">
                <a:latin typeface="Times New Roman" panose="02020603050405020304" pitchFamily="18" charset="0"/>
                <a:ea typeface="Calibri" panose="020F0502020204030204" pitchFamily="34" charset="0"/>
                <a:cs typeface="Calibri" panose="020F0502020204030204" pitchFamily="34" charset="0"/>
              </a:rPr>
              <a:t>деятельности</a:t>
            </a:r>
            <a:endParaRPr lang="ru-RU"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270485" y="4249051"/>
            <a:ext cx="5549257" cy="309637"/>
          </a:xfrm>
          <a:prstGeom prst="rect">
            <a:avLst/>
          </a:prstGeom>
          <a:noFill/>
        </p:spPr>
        <p:txBody>
          <a:bodyPr wrap="square" rtlCol="0">
            <a:spAutoFit/>
          </a:bodyPr>
          <a:lstStyle/>
          <a:p>
            <a:pPr algn="ctr" defTabSz="806867"/>
            <a:endParaRPr lang="ru-RU" sz="1412" b="1" dirty="0">
              <a:solidFill>
                <a:prstClr val="black"/>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385772" y="4738248"/>
            <a:ext cx="6278663" cy="307777"/>
          </a:xfrm>
          <a:prstGeom prst="rect">
            <a:avLst/>
          </a:prstGeom>
        </p:spPr>
        <p:txBody>
          <a:bodyPr wrap="square">
            <a:spAutoFit/>
          </a:bodyPr>
          <a:lstStyle/>
          <a:p>
            <a:pPr indent="342900" algn="just"/>
            <a:r>
              <a:rPr lang="ru-RU" sz="1400" dirty="0" smtClean="0">
                <a:solidFill>
                  <a:prstClr val="black"/>
                </a:solidFill>
                <a:latin typeface="Times New Roman" panose="02020603050405020304" pitchFamily="18" charset="0"/>
                <a:ea typeface="Times New Roman" panose="02020603050405020304" pitchFamily="18" charset="0"/>
              </a:rPr>
              <a:t>.</a:t>
            </a:r>
            <a:endParaRPr lang="ru-RU" sz="1200" dirty="0">
              <a:solidFill>
                <a:prstClr val="black"/>
              </a:solidFill>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194472" y="1052737"/>
            <a:ext cx="9283031" cy="4524315"/>
          </a:xfrm>
          <a:prstGeom prst="rect">
            <a:avLst/>
          </a:prstGeom>
        </p:spPr>
        <p:txBody>
          <a:bodyPr wrap="square">
            <a:spAutoFit/>
          </a:bodyPr>
          <a:lstStyle/>
          <a:p>
            <a:pPr indent="450215" algn="just"/>
            <a:r>
              <a:rPr lang="ru-RU" sz="14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 </a:t>
            </a:r>
            <a:r>
              <a:rPr lang="ru-RU" sz="36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выявление </a:t>
            </a:r>
            <a:r>
              <a:rPr lang="ru-RU" sz="3600" b="1" dirty="0"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документально </a:t>
            </a:r>
            <a:r>
              <a:rPr lang="ru-RU" sz="3600" b="1" dirty="0">
                <a:solidFill>
                  <a:srgbClr val="FF0000"/>
                </a:solidFill>
                <a:latin typeface="Times New Roman" panose="02020603050405020304" pitchFamily="18" charset="0"/>
                <a:ea typeface="Calibri" panose="020F0502020204030204" pitchFamily="34" charset="0"/>
                <a:cs typeface="Calibri" panose="020F0502020204030204" pitchFamily="34" charset="0"/>
              </a:rPr>
              <a:t>подтвержденных обстоятельств</a:t>
            </a:r>
            <a:r>
              <a:rPr lang="ru-RU" sz="3600" dirty="0">
                <a:solidFill>
                  <a:prstClr val="black"/>
                </a:solidFill>
                <a:latin typeface="Times New Roman" panose="02020603050405020304" pitchFamily="18" charset="0"/>
                <a:ea typeface="Calibri" panose="020F0502020204030204" pitchFamily="34" charset="0"/>
                <a:cs typeface="Calibri" panose="020F0502020204030204" pitchFamily="34" charset="0"/>
              </a:rPr>
              <a:t>, указывающих на наличие у дебиторской задолженности признаков безнадежной к взысканию задолженности, если по состоянию на отчетную дату в отношении такой дебиторской задолженности </a:t>
            </a:r>
            <a:r>
              <a:rPr lang="ru-RU" sz="3600" dirty="0">
                <a:solidFill>
                  <a:srgbClr val="FF0000"/>
                </a:solidFill>
                <a:latin typeface="Times New Roman" panose="02020603050405020304" pitchFamily="18" charset="0"/>
                <a:ea typeface="Calibri" panose="020F0502020204030204" pitchFamily="34" charset="0"/>
                <a:cs typeface="Calibri" panose="020F0502020204030204" pitchFamily="34" charset="0"/>
              </a:rPr>
              <a:t>уже осуществлялись меры по ее </a:t>
            </a:r>
            <a:r>
              <a:rPr lang="ru-RU" sz="3600" dirty="0"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взысканию</a:t>
            </a:r>
            <a:endParaRPr lang="ru-RU" sz="3600" dirty="0">
              <a:solidFill>
                <a:prstClr val="black"/>
              </a:solidFill>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4294967295"/>
          </p:nvPr>
        </p:nvSpPr>
        <p:spPr>
          <a:xfrm>
            <a:off x="77547" y="6411604"/>
            <a:ext cx="5108719" cy="153888"/>
          </a:xfrm>
          <a:prstGeom prst="rect">
            <a:avLst/>
          </a:prstGeom>
        </p:spPr>
        <p:txBody>
          <a:bodyPr/>
          <a:lstStyle/>
          <a:p>
            <a:pPr marL="4334666">
              <a:lnSpc>
                <a:spcPts val="1156"/>
              </a:lnSpc>
            </a:pPr>
            <a:fld id="{81D60167-4931-47E6-BA6A-407CBD079E47}" type="slidenum">
              <a:rPr lang="ru-RU" spc="-4" smtClean="0">
                <a:latin typeface="Arial"/>
                <a:cs typeface="Arial"/>
              </a:rPr>
              <a:pPr marL="4334666">
                <a:lnSpc>
                  <a:spcPts val="1156"/>
                </a:lnSpc>
              </a:pPr>
              <a:t>99</a:t>
            </a:fld>
            <a:endParaRPr lang="ru-RU" spc="-4" dirty="0">
              <a:latin typeface="Arial"/>
              <a:cs typeface="Arial"/>
            </a:endParaRPr>
          </a:p>
        </p:txBody>
      </p:sp>
    </p:spTree>
    <p:extLst>
      <p:ext uri="{BB962C8B-B14F-4D97-AF65-F5344CB8AC3E}">
        <p14:creationId xmlns:p14="http://schemas.microsoft.com/office/powerpoint/2010/main" xmlns="" val="22340954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REATEDBY" val="Global PowerPoint Toolbar"/>
  <p:tag name="TOOLBARVERSION" val="5.1"/>
  <p:tag name="TYPE" val="Report"/>
  <p:tag name="KEYWORD" val="REPORT"/>
  <p:tag name="TEMPLATEVERSION" val="12/02/2016 01:32:30"/>
</p:tagLst>
</file>

<file path=ppt/theme/theme1.xml><?xml version="1.0" encoding="utf-8"?>
<a:theme xmlns:a="http://schemas.openxmlformats.org/drawingml/2006/main" name="KPMG_Report_4x3_050216_2016">
  <a:themeElements>
    <a:clrScheme name="New KPMG Colours">
      <a:dk1>
        <a:srgbClr val="000000"/>
      </a:dk1>
      <a:lt1>
        <a:sysClr val="window" lastClr="FFFFFF"/>
      </a:lt1>
      <a:dk2>
        <a:srgbClr val="00338D"/>
      </a:dk2>
      <a:lt2>
        <a:srgbClr val="F0F0F0"/>
      </a:lt2>
      <a:accent1>
        <a:srgbClr val="0091DA"/>
      </a:accent1>
      <a:accent2>
        <a:srgbClr val="6D2077"/>
      </a:accent2>
      <a:accent3>
        <a:srgbClr val="005EB8"/>
      </a:accent3>
      <a:accent4>
        <a:srgbClr val="00A3A1"/>
      </a:accent4>
      <a:accent5>
        <a:srgbClr val="EAAA00"/>
      </a:accent5>
      <a:accent6>
        <a:srgbClr val="43B02A"/>
      </a:accent6>
      <a:hlink>
        <a:srgbClr val="0091DA"/>
      </a:hlink>
      <a:folHlink>
        <a:srgbClr val="0091DA"/>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000" tIns="54000" rIns="54000" bIns="54000" rtlCol="0" anchor="ctr"/>
      <a:lstStyle>
        <a:defPPr algn="ctr">
          <a:defRPr sz="9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9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xmlns="" name="Report Standard JSC_r.potx" id="{4E546F04-5CDB-4C52-903D-719AEF69D484}" vid="{A2009518-AD80-4CD9-8A4A-E03A2BECDDEB}"/>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648</TotalTime>
  <Words>5912</Words>
  <Application>Microsoft Office PowerPoint</Application>
  <PresentationFormat>Лист A4 (210x297 мм)</PresentationFormat>
  <Paragraphs>1180</Paragraphs>
  <Slides>115</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115</vt:i4>
      </vt:variant>
    </vt:vector>
  </HeadingPairs>
  <TitlesOfParts>
    <vt:vector size="116" baseType="lpstr">
      <vt:lpstr>KPMG_Report_4x3_050216_2016</vt:lpstr>
      <vt:lpstr>Федеральный стандарт бухгалтерского учета  для организаций государственного сектора  «Учетная политика, оценочные значения и ошибки» от 30.12.2017 №274н </vt:lpstr>
      <vt:lpstr>Слайд 2</vt:lpstr>
      <vt:lpstr>Слайд 3</vt:lpstr>
      <vt:lpstr>Слайд 4</vt:lpstr>
      <vt:lpstr> Учетная политика</vt:lpstr>
      <vt:lpstr> Учетная политика</vt:lpstr>
      <vt:lpstr>Слайд 7</vt:lpstr>
      <vt:lpstr>Слайд 8</vt:lpstr>
      <vt:lpstr>например</vt:lpstr>
      <vt:lpstr>Слайд 10</vt:lpstr>
      <vt:lpstr>Слайд 11</vt:lpstr>
      <vt:lpstr>Слайд 12</vt:lpstr>
      <vt:lpstr>Слайд 13</vt:lpstr>
      <vt:lpstr>В рамках учетной политики  устанавливается однозначно </vt:lpstr>
      <vt:lpstr> Проведение инвентаризации обязательно: </vt:lpstr>
      <vt:lpstr>Слайд 16</vt:lpstr>
      <vt:lpstr>Слайд 17</vt:lpstr>
      <vt:lpstr>Слайд 18</vt:lpstr>
      <vt:lpstr>В УЧЕТНАЯ ПОЛИТИКА устанавливает из допустимых НПА методов </vt:lpstr>
      <vt:lpstr>Справедливая стоимость</vt:lpstr>
      <vt:lpstr>Методы определения справедливой стоимости</vt:lpstr>
      <vt:lpstr>Метод рыночных цен</vt:lpstr>
      <vt:lpstr>Метод амортизированной стоимости замещения</vt:lpstr>
      <vt:lpstr>Методы начисления амортизации</vt:lpstr>
      <vt:lpstr>Полезный потенциал, заключенный в активе</vt:lpstr>
      <vt:lpstr>Будущие экономические выгоды, заключенные в активе</vt:lpstr>
      <vt:lpstr>Не должны содержать документы  УП дублирующие установленные НПА способы, методы</vt:lpstr>
      <vt:lpstr>Публичное раскрытие на официальном сайте субъекта учета (централизованной бухгалтерии) в информационно-телекоммуникационной сети «Интернет»</vt:lpstr>
      <vt:lpstr>Слайд 29</vt:lpstr>
      <vt:lpstr> Изменение учетной политики</vt:lpstr>
      <vt:lpstr>Изменение учетной политики </vt:lpstr>
      <vt:lpstr>Последствия изменения учетной политики </vt:lpstr>
      <vt:lpstr>Изменением учетной политики не считается</vt:lpstr>
      <vt:lpstr>Например</vt:lpstr>
      <vt:lpstr>Например:</vt:lpstr>
      <vt:lpstr>Перспективное и ретроспективное  применение измененной учетной</vt:lpstr>
      <vt:lpstr>Перспективное  признание результатов измененной учетной политики</vt:lpstr>
      <vt:lpstr>Ретроспективное  признание результатов измененной учетной политики</vt:lpstr>
      <vt:lpstr>Ретроспективное применение измененной учетной политики </vt:lpstr>
      <vt:lpstr>Слайд 40</vt:lpstr>
      <vt:lpstr>Сведения (ф. 0503173) (раздел 2) </vt:lpstr>
      <vt:lpstr>Корректировка показателей при ретроспективном применении измененной учетной политики в регистрах бухгалтерского учета и финансовой (бухгалтерской) отчетности</vt:lpstr>
      <vt:lpstr>Изменение учетной политики производится</vt:lpstr>
      <vt:lpstr>Ретроспективное применение измененной учетной политики не представляется возможным</vt:lpstr>
      <vt:lpstr>Слайд 45</vt:lpstr>
      <vt:lpstr>Ретроспективное применение изменений УП</vt:lpstr>
      <vt:lpstr>Раскрытие в бухгалтерской (финансовой) отчетности информации о положениях учетной политики </vt:lpstr>
      <vt:lpstr>Раскрытие последствий изменения учетной политики</vt:lpstr>
      <vt:lpstr>Ретроспективное применение изменений УП</vt:lpstr>
      <vt:lpstr> Оценочные значения</vt:lpstr>
      <vt:lpstr>Слайд 51</vt:lpstr>
      <vt:lpstr>Оценочные значения</vt:lpstr>
      <vt:lpstr>Слайд 53</vt:lpstr>
      <vt:lpstr>Слайд 54</vt:lpstr>
      <vt:lpstr>Слайд 55</vt:lpstr>
      <vt:lpstr>Слайд 56</vt:lpstr>
      <vt:lpstr>Слайд 57</vt:lpstr>
      <vt:lpstr>Раскрытие информации об изменении оценочного значения </vt:lpstr>
      <vt:lpstr> Ошибки</vt:lpstr>
      <vt:lpstr>Ошибкой в бухгалтерской (финансовой) отчетности считается </vt:lpstr>
      <vt:lpstr>Существенность ошибок </vt:lpstr>
      <vt:lpstr>ИСПРАВЛЕНИЕ ОШИБОК отчетного периода</vt:lpstr>
      <vt:lpstr>ИСПРАВЛЕНИЕ ОШИБОК отчетного периода</vt:lpstr>
      <vt:lpstr>Дата принятия и утверждения</vt:lpstr>
      <vt:lpstr>Камеральная проверка отчетности </vt:lpstr>
      <vt:lpstr>Уведомление о результатах камеральной проверки  </vt:lpstr>
      <vt:lpstr>Исправление ошибок</vt:lpstr>
      <vt:lpstr>Слайд 68</vt:lpstr>
      <vt:lpstr>Ошибки предшествующего года (годов)</vt:lpstr>
      <vt:lpstr>Ошибки предшествующего года (годов)</vt:lpstr>
      <vt:lpstr>Слайд 71</vt:lpstr>
      <vt:lpstr>Слайд 72</vt:lpstr>
      <vt:lpstr>Пример исправления ошибки прошлых лет: в отчетном периоде в 2019 году субъектом учета (казенным учреждением) обнаружена ошибка, допущенная в 2018 году, расходы по текущему ремонту здания в сумме 1200000 руб. ошибочно отнесены на увеличение стоимости здания бухгалтерскими записями: </vt:lpstr>
      <vt:lpstr>Закрытие в конце года счетов бухгалтерского учета осуществляется в общеустановленном порядке</vt:lpstr>
      <vt:lpstr>Слайд 75</vt:lpstr>
      <vt:lpstr>Слайд 76</vt:lpstr>
      <vt:lpstr>Корректировка ошибок в регистрах бухгалтерского учета и финансовой (бухгалтерской) отчетности</vt:lpstr>
      <vt:lpstr>Слайд 78</vt:lpstr>
      <vt:lpstr>Слайд 79</vt:lpstr>
      <vt:lpstr>Корректировка ошибок в регистрах бухгалтерского учета и финансовой (бухгалтерской) отчетности</vt:lpstr>
      <vt:lpstr>Ф. 0503168</vt:lpstr>
      <vt:lpstr>Ф. 0503121</vt:lpstr>
      <vt:lpstr>Раскрытие информации об ошибках предшествующих годов</vt:lpstr>
      <vt:lpstr>«Федеральный стандарт бухгалтерского учета  для организаций государственного сектора  «События после отчетной даты» 30.12.2017 №275н      </vt:lpstr>
      <vt:lpstr>Слайд 85</vt:lpstr>
      <vt:lpstr>Слайд 86</vt:lpstr>
      <vt:lpstr>Слайд 87</vt:lpstr>
      <vt:lpstr>Дата подписания  (принятия) бухгалтерской (финансовой) отчетности</vt:lpstr>
      <vt:lpstr>Существенная информация – пропуск или искажение которой   в бюджетном (бухгалтерском) учете и (или) бухгалтерской (финансовой) отчетности  влияет на экономическое решение субъекта учета</vt:lpstr>
      <vt:lpstr>Событие после отчетной даты</vt:lpstr>
      <vt:lpstr>Слайд 91</vt:lpstr>
      <vt:lpstr>! НЕ ЯВЛЯЕТСЯ СОБЫТИЕМ ПОСЛЕ ОТЧЕТНОЙ ДАТЫ</vt:lpstr>
      <vt:lpstr>Событие после отчетной даты</vt:lpstr>
      <vt:lpstr>Отражение в учете и отчетности  События после отчетной даты</vt:lpstr>
      <vt:lpstr>События, подтверждающие условия деятельности</vt:lpstr>
      <vt:lpstr>Слайд 96</vt:lpstr>
      <vt:lpstr>СПОД  подтверждающее условия деятельности  </vt:lpstr>
      <vt:lpstr>Слайд 98</vt:lpstr>
      <vt:lpstr>События, подтверждающие условия деятельности</vt:lpstr>
      <vt:lpstr>События, подтверждающие условия деятельности</vt:lpstr>
      <vt:lpstr>Слайд 101</vt:lpstr>
      <vt:lpstr>Слайд 102</vt:lpstr>
      <vt:lpstr>Слайд 103</vt:lpstr>
      <vt:lpstr>Событие, подтверждающее условия деятельности – отражение в учете </vt:lpstr>
      <vt:lpstr>Событие после отчетной даты, свидетельствующее об условиях деятельности субъекта отчетности</vt:lpstr>
      <vt:lpstr>СПОД  свидетельствующее об условиях деятельности</vt:lpstr>
      <vt:lpstr>Слайд 107</vt:lpstr>
      <vt:lpstr>СПОД, свидетельствующее об условиях деятельности</vt:lpstr>
      <vt:lpstr>Слайд 109</vt:lpstr>
      <vt:lpstr>Слайд 110</vt:lpstr>
      <vt:lpstr>Слайд 111</vt:lpstr>
      <vt:lpstr>Слайд 112</vt:lpstr>
      <vt:lpstr>Слайд 113</vt:lpstr>
      <vt:lpstr>Слайд 114</vt:lpstr>
      <vt:lpstr>Слайд 115</vt:lpstr>
    </vt:vector>
  </TitlesOfParts>
  <Company>KPMG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федерального стандарта бухгалтерского учета для организаций государственного сектора  «Отчет о движении денежных средств»</dc:title>
  <dc:creator>kpmg</dc:creator>
  <cp:lastModifiedBy>Светлана</cp:lastModifiedBy>
  <cp:revision>95</cp:revision>
  <dcterms:created xsi:type="dcterms:W3CDTF">2016-04-25T06:31:38Z</dcterms:created>
  <dcterms:modified xsi:type="dcterms:W3CDTF">2018-11-24T04:40:23Z</dcterms:modified>
  <cp:category>KPMG Confidential</cp:category>
</cp:coreProperties>
</file>