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80" r:id="rId16"/>
    <p:sldId id="278" r:id="rId17"/>
    <p:sldId id="276" r:id="rId18"/>
    <p:sldId id="27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 varScale="1">
        <p:scale>
          <a:sx n="64" d="100"/>
          <a:sy n="64" d="100"/>
        </p:scale>
        <p:origin x="-14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A75715-C76C-4379-B7C5-1008E809E045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0965F1-3E75-431C-9831-33C3175161D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965F1-3E75-431C-9831-33C3175161DF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7772400" cy="24482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Социальный проект «Навигационные указатели» </a:t>
            </a:r>
            <a:br>
              <a:rPr lang="ru-RU" b="1" dirty="0" smtClean="0"/>
            </a:br>
            <a:r>
              <a:rPr lang="ru-RU" b="1" dirty="0" smtClean="0"/>
              <a:t>в рамках городского конкурса «Лидеры соснового бора»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356992"/>
            <a:ext cx="8280920" cy="3501008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sz="2200" b="1" dirty="0" smtClean="0"/>
              <a:t>Разработал:</a:t>
            </a:r>
            <a:endParaRPr lang="ru-RU" sz="2200" dirty="0" smtClean="0"/>
          </a:p>
          <a:p>
            <a:pPr algn="r"/>
            <a:r>
              <a:rPr lang="ru-RU" sz="2200" dirty="0" smtClean="0"/>
              <a:t>Смольников Роман Валерьевич</a:t>
            </a:r>
          </a:p>
          <a:p>
            <a:pPr algn="r"/>
            <a:r>
              <a:rPr lang="ru-RU" sz="2200" b="1" dirty="0" smtClean="0"/>
              <a:t>Куратор:</a:t>
            </a:r>
            <a:endParaRPr lang="ru-RU" sz="2200" dirty="0" smtClean="0"/>
          </a:p>
          <a:p>
            <a:pPr algn="r"/>
            <a:r>
              <a:rPr lang="ru-RU" sz="2200" dirty="0" smtClean="0"/>
              <a:t>Вдовин Степан Александрович</a:t>
            </a:r>
          </a:p>
          <a:p>
            <a:r>
              <a:rPr lang="ru-RU" sz="2200" b="1" dirty="0" smtClean="0"/>
              <a:t> </a:t>
            </a:r>
            <a:endParaRPr lang="ru-RU" sz="2200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pPr algn="ctr"/>
            <a:r>
              <a:rPr lang="ru-RU" b="1" dirty="0" smtClean="0"/>
              <a:t>г. Сосновый Бор</a:t>
            </a:r>
            <a:endParaRPr lang="ru-RU" dirty="0" smtClean="0"/>
          </a:p>
          <a:p>
            <a:pPr algn="ctr"/>
            <a:r>
              <a:rPr lang="ru-RU" b="1" dirty="0" smtClean="0"/>
              <a:t>2019 г.</a:t>
            </a:r>
            <a:endParaRPr lang="ru-RU" dirty="0" smtClean="0"/>
          </a:p>
          <a:p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" name="Рисунок 3" descr="https://im0-tub-ru.yandex.net/i?id=b09c899e907f7bb13a458920a908b1e5-l&amp;n=13"/>
          <p:cNvPicPr/>
          <p:nvPr/>
        </p:nvPicPr>
        <p:blipFill>
          <a:blip r:embed="rId2" cstate="print"/>
          <a:srcRect l="13397" r="16268"/>
          <a:stretch>
            <a:fillRect/>
          </a:stretch>
        </p:blipFill>
        <p:spPr bwMode="auto">
          <a:xfrm>
            <a:off x="395536" y="2876550"/>
            <a:ext cx="280035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Реализация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783560"/>
            <a:ext cx="5040560" cy="4572000"/>
          </a:xfrm>
        </p:spPr>
        <p:txBody>
          <a:bodyPr>
            <a:normAutofit fontScale="85000" lnSpcReduction="20000"/>
          </a:bodyPr>
          <a:lstStyle/>
          <a:p>
            <a:pPr marL="96838" indent="-50800">
              <a:buNone/>
            </a:pPr>
            <a:r>
              <a:rPr lang="ru-RU" dirty="0" smtClean="0"/>
              <a:t>	Установкой городских информационных занимаются различные фирмы в Санкт-Петербурге: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Компания «</a:t>
            </a:r>
            <a:r>
              <a:rPr lang="ru-RU" dirty="0" err="1" smtClean="0"/>
              <a:t>Арт-Фонарь</a:t>
            </a:r>
            <a:r>
              <a:rPr lang="ru-RU" dirty="0" smtClean="0"/>
              <a:t>» </a:t>
            </a:r>
            <a:r>
              <a:rPr lang="ru-RU" u="sng" dirty="0" err="1" smtClean="0"/>
              <a:t>www.art-fonar.ru</a:t>
            </a:r>
            <a:endParaRPr lang="ru-RU" dirty="0" smtClean="0"/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ООО «АТТЕС» </a:t>
            </a:r>
            <a:r>
              <a:rPr lang="en-US" dirty="0" smtClean="0"/>
              <a:t>www.</a:t>
            </a:r>
            <a:r>
              <a:rPr lang="ru-RU" dirty="0" err="1" smtClean="0"/>
              <a:t>attesg.com</a:t>
            </a:r>
            <a:r>
              <a:rPr lang="ru-RU" dirty="0" smtClean="0"/>
              <a:t> 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Группа компаний «АРТОС» </a:t>
            </a:r>
            <a:r>
              <a:rPr lang="ru-RU" u="sng" dirty="0" err="1" smtClean="0"/>
              <a:t>www.artosgroup.ru</a:t>
            </a:r>
            <a:endParaRPr lang="ru-RU" dirty="0" smtClean="0"/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ПК «</a:t>
            </a:r>
            <a:r>
              <a:rPr lang="ru-RU" dirty="0" err="1" smtClean="0"/>
              <a:t>Древландия</a:t>
            </a:r>
            <a:r>
              <a:rPr lang="ru-RU" dirty="0" smtClean="0"/>
              <a:t>» </a:t>
            </a:r>
            <a:r>
              <a:rPr lang="en-US" u="sng" dirty="0" smtClean="0"/>
              <a:t>www</a:t>
            </a:r>
            <a:r>
              <a:rPr lang="ru-RU" u="sng" dirty="0" smtClean="0"/>
              <a:t>.</a:t>
            </a:r>
            <a:r>
              <a:rPr lang="en-US" u="sng" dirty="0" err="1" smtClean="0"/>
              <a:t>drevlandia</a:t>
            </a:r>
            <a:r>
              <a:rPr lang="ru-RU" u="sng" dirty="0" smtClean="0"/>
              <a:t>.</a:t>
            </a:r>
            <a:r>
              <a:rPr lang="en-US" u="sng" dirty="0" err="1" smtClean="0"/>
              <a:t>ru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	и многие другие.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36536" t="25708" r="46835" b="38461"/>
          <a:stretch>
            <a:fillRect/>
          </a:stretch>
        </p:blipFill>
        <p:spPr bwMode="auto">
          <a:xfrm>
            <a:off x="5580112" y="1844824"/>
            <a:ext cx="3384376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24744"/>
            <a:ext cx="4320480" cy="51845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600" dirty="0" smtClean="0"/>
              <a:t>Указатели изготавливают в ценовом диапазоне от 30000 до 90000 руб. в зависимости от используемых при изготовлении материалов и способа нанесения текста. Возможно изготовление указателей по индивидуальному проекту</a:t>
            </a:r>
            <a:r>
              <a:rPr lang="ru-RU" sz="2600" dirty="0" smtClean="0"/>
              <a:t>.</a:t>
            </a:r>
          </a:p>
          <a:p>
            <a:pPr marL="0" indent="0">
              <a:buNone/>
            </a:pPr>
            <a:r>
              <a:rPr lang="ru-RU" sz="2800" dirty="0" smtClean="0"/>
              <a:t>В Сосновом Бору такие работы может выполнить ООО «Кузнечная мастерская «Гефест»». </a:t>
            </a:r>
            <a:endParaRPr lang="ru-RU" sz="26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26626" name="Picture 2" descr="https://im0-tub-ru.yandex.net/i?id=46f1cefe8d93660939b5f3e1c2f06e70-l&amp;n=13"/>
          <p:cNvPicPr>
            <a:picLocks noChangeAspect="1" noChangeArrowheads="1"/>
          </p:cNvPicPr>
          <p:nvPr/>
        </p:nvPicPr>
        <p:blipFill>
          <a:blip r:embed="rId2" cstate="print"/>
          <a:srcRect l="8361" r="39267" b="18605"/>
          <a:stretch>
            <a:fillRect/>
          </a:stretch>
        </p:blipFill>
        <p:spPr bwMode="auto">
          <a:xfrm>
            <a:off x="5004048" y="1196752"/>
            <a:ext cx="3950153" cy="460851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437112"/>
            <a:ext cx="8352928" cy="1728192"/>
          </a:xfrm>
        </p:spPr>
        <p:txBody>
          <a:bodyPr>
            <a:normAutofit/>
          </a:bodyPr>
          <a:lstStyle/>
          <a:p>
            <a:pPr marL="0" indent="68263">
              <a:buNone/>
            </a:pPr>
            <a:r>
              <a:rPr lang="ru-RU" dirty="0" smtClean="0"/>
              <a:t>Навигационные указатели </a:t>
            </a:r>
            <a:r>
              <a:rPr lang="en-US" dirty="0" smtClean="0"/>
              <a:t>(</a:t>
            </a:r>
            <a:r>
              <a:rPr lang="ru-RU" dirty="0" smtClean="0"/>
              <a:t>таблички</a:t>
            </a:r>
            <a:r>
              <a:rPr lang="en-US" dirty="0" smtClean="0"/>
              <a:t>)</a:t>
            </a:r>
            <a:r>
              <a:rPr lang="ru-RU" dirty="0" smtClean="0"/>
              <a:t> также </a:t>
            </a:r>
            <a:r>
              <a:rPr lang="ru-RU" dirty="0" smtClean="0"/>
              <a:t>можно разместить на уже установленных столбах, стоимость исполнения – от 5000 руб</a:t>
            </a:r>
            <a:r>
              <a:rPr lang="ru-RU" dirty="0" smtClean="0"/>
              <a:t>.</a:t>
            </a:r>
            <a:endParaRPr lang="ru-RU" dirty="0" smtClean="0"/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 l="5772" t="28978" r="31213" b="21938"/>
          <a:stretch>
            <a:fillRect/>
          </a:stretch>
        </p:blipFill>
        <p:spPr bwMode="auto">
          <a:xfrm>
            <a:off x="467544" y="188640"/>
            <a:ext cx="849694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Места, в которых можно установить информационные указатели: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buFont typeface="Wingdings" pitchFamily="2" charset="2"/>
              <a:buChar char="v"/>
            </a:pPr>
            <a:r>
              <a:rPr lang="ru-RU" dirty="0" smtClean="0"/>
              <a:t>пересечение улицы 50 лет Октября с Комсомольской улицей </a:t>
            </a:r>
          </a:p>
          <a:p>
            <a:pPr marL="906463" lvl="0">
              <a:buFont typeface="Wingdings" pitchFamily="2" charset="2"/>
              <a:buChar char="Ø"/>
            </a:pPr>
            <a:r>
              <a:rPr lang="ru-RU" dirty="0" smtClean="0"/>
              <a:t>кинотеатр «Современник»</a:t>
            </a:r>
          </a:p>
          <a:p>
            <a:pPr marL="906463" lvl="0">
              <a:buFont typeface="Wingdings" pitchFamily="2" charset="2"/>
              <a:buChar char="Ø"/>
            </a:pPr>
            <a:r>
              <a:rPr lang="ru-RU" dirty="0" smtClean="0"/>
              <a:t>МФЦ «Мои документы»</a:t>
            </a:r>
          </a:p>
          <a:p>
            <a:pPr marL="906463" lvl="0">
              <a:buFont typeface="Wingdings" pitchFamily="2" charset="2"/>
              <a:buChar char="Ø"/>
            </a:pPr>
            <a:r>
              <a:rPr lang="ru-RU" dirty="0" smtClean="0"/>
              <a:t>Микрорайон «Заречье»</a:t>
            </a:r>
          </a:p>
          <a:p>
            <a:pPr marL="906463" lvl="0">
              <a:buFont typeface="Wingdings" pitchFamily="2" charset="2"/>
              <a:buChar char="Ø"/>
            </a:pPr>
            <a:r>
              <a:rPr lang="ru-RU" dirty="0" err="1" smtClean="0"/>
              <a:t>Пантелеймоновский</a:t>
            </a:r>
            <a:r>
              <a:rPr lang="ru-RU" dirty="0" smtClean="0"/>
              <a:t> храм</a:t>
            </a:r>
          </a:p>
          <a:p>
            <a:pPr marL="906463" lvl="0">
              <a:buFont typeface="Wingdings" pitchFamily="2" charset="2"/>
              <a:buChar char="Ø"/>
            </a:pPr>
            <a:r>
              <a:rPr lang="ru-RU" dirty="0" smtClean="0"/>
              <a:t>Больничный городок</a:t>
            </a:r>
          </a:p>
          <a:p>
            <a:pPr marL="906463" lvl="0">
              <a:buFont typeface="Wingdings" pitchFamily="2" charset="2"/>
              <a:buChar char="Ø"/>
            </a:pPr>
            <a:r>
              <a:rPr lang="ru-RU" dirty="0" smtClean="0"/>
              <a:t>Городской рынок</a:t>
            </a:r>
          </a:p>
          <a:p>
            <a:pPr marL="906463" lvl="0">
              <a:buFont typeface="Wingdings" pitchFamily="2" charset="2"/>
              <a:buChar char="Ø"/>
            </a:pPr>
            <a:r>
              <a:rPr lang="en-US" dirty="0" smtClean="0"/>
              <a:t>WC</a:t>
            </a:r>
            <a:endParaRPr lang="ru-RU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260648"/>
            <a:ext cx="7772400" cy="6597352"/>
          </a:xfrm>
        </p:spPr>
        <p:txBody>
          <a:bodyPr>
            <a:normAutofit fontScale="77500" lnSpcReduction="20000"/>
          </a:bodyPr>
          <a:lstStyle/>
          <a:p>
            <a:pPr lvl="0">
              <a:buFont typeface="Wingdings" pitchFamily="2" charset="2"/>
              <a:buChar char="v"/>
            </a:pPr>
            <a:r>
              <a:rPr lang="ru-RU" dirty="0" smtClean="0"/>
              <a:t>пересечение Ленинградской улицы с аллеей Ветеранов</a:t>
            </a:r>
          </a:p>
          <a:p>
            <a:pPr marL="815975" lvl="0">
              <a:buFont typeface="Wingdings" pitchFamily="2" charset="2"/>
              <a:buChar char="Ø"/>
            </a:pPr>
            <a:r>
              <a:rPr lang="ru-RU" dirty="0" smtClean="0"/>
              <a:t>Городская администрация</a:t>
            </a:r>
          </a:p>
          <a:p>
            <a:pPr marL="815975" lvl="0">
              <a:buFont typeface="Wingdings" pitchFamily="2" charset="2"/>
              <a:buChar char="Ø"/>
            </a:pPr>
            <a:r>
              <a:rPr lang="ru-RU" dirty="0" smtClean="0"/>
              <a:t>Музей славы</a:t>
            </a:r>
          </a:p>
          <a:p>
            <a:pPr marL="815975" lvl="0">
              <a:buFont typeface="Wingdings" pitchFamily="2" charset="2"/>
              <a:buChar char="Ø"/>
            </a:pPr>
            <a:r>
              <a:rPr lang="ru-RU" dirty="0" smtClean="0"/>
              <a:t>Художественный музей современного искусства</a:t>
            </a:r>
          </a:p>
          <a:p>
            <a:pPr marL="815975" lvl="0">
              <a:buFont typeface="Wingdings" pitchFamily="2" charset="2"/>
              <a:buChar char="Ø"/>
            </a:pPr>
            <a:r>
              <a:rPr lang="ru-RU" dirty="0" smtClean="0"/>
              <a:t>городской природный парк «Приморский»</a:t>
            </a:r>
          </a:p>
          <a:p>
            <a:pPr marL="815975" lvl="0">
              <a:buFont typeface="Wingdings" pitchFamily="2" charset="2"/>
              <a:buChar char="Ø"/>
            </a:pPr>
            <a:r>
              <a:rPr lang="ru-RU" dirty="0" smtClean="0"/>
              <a:t>сквер им. А.П. Александрова</a:t>
            </a:r>
          </a:p>
          <a:p>
            <a:pPr marL="815975" lvl="0">
              <a:buFont typeface="Wingdings" pitchFamily="2" charset="2"/>
              <a:buChar char="Ø"/>
            </a:pPr>
            <a:r>
              <a:rPr lang="ru-RU" dirty="0" smtClean="0"/>
              <a:t>детский игровой комплекс «</a:t>
            </a:r>
            <a:r>
              <a:rPr lang="ru-RU" dirty="0" err="1" smtClean="0"/>
              <a:t>Адерсенград</a:t>
            </a:r>
            <a:r>
              <a:rPr lang="ru-RU" dirty="0" smtClean="0"/>
              <a:t>»</a:t>
            </a:r>
          </a:p>
          <a:p>
            <a:pPr marL="815975" lvl="0">
              <a:buFont typeface="Wingdings" pitchFamily="2" charset="2"/>
              <a:buChar char="Ø"/>
            </a:pPr>
            <a:r>
              <a:rPr lang="ru-RU" dirty="0" smtClean="0"/>
              <a:t>парк «Белые пески»</a:t>
            </a:r>
          </a:p>
          <a:p>
            <a:pPr marL="815975" lvl="0">
              <a:buFont typeface="Wingdings" pitchFamily="2" charset="2"/>
              <a:buChar char="Ø"/>
            </a:pPr>
            <a:r>
              <a:rPr lang="ru-RU" dirty="0" smtClean="0"/>
              <a:t>сквер </a:t>
            </a:r>
            <a:r>
              <a:rPr lang="ru-RU" dirty="0" err="1" smtClean="0"/>
              <a:t>Первостроителей</a:t>
            </a:r>
            <a:endParaRPr lang="ru-RU" dirty="0" smtClean="0"/>
          </a:p>
          <a:p>
            <a:pPr marL="815975" lvl="0">
              <a:buFont typeface="Wingdings" pitchFamily="2" charset="2"/>
              <a:buChar char="Ø"/>
            </a:pPr>
            <a:r>
              <a:rPr lang="ru-RU" dirty="0" smtClean="0"/>
              <a:t>Финский залив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/>
              <a:t> пересечение улиц Красных фортов, Солнечной и Петра Великого</a:t>
            </a:r>
          </a:p>
          <a:p>
            <a:pPr marL="815975" lvl="0">
              <a:buFont typeface="Wingdings" pitchFamily="2" charset="2"/>
              <a:buChar char="Ø"/>
            </a:pPr>
            <a:r>
              <a:rPr lang="ru-RU" dirty="0" smtClean="0"/>
              <a:t>Собор иконы Божией Матери «Неопалимая Купина»</a:t>
            </a:r>
          </a:p>
          <a:p>
            <a:pPr marL="815975" lvl="0">
              <a:buFont typeface="Wingdings" pitchFamily="2" charset="2"/>
              <a:buChar char="Ø"/>
            </a:pPr>
            <a:r>
              <a:rPr lang="ru-RU" dirty="0" smtClean="0"/>
              <a:t>Больничный городок</a:t>
            </a:r>
          </a:p>
          <a:p>
            <a:pPr marL="815975" lvl="0">
              <a:buFont typeface="Wingdings" pitchFamily="2" charset="2"/>
              <a:buChar char="Ø"/>
            </a:pPr>
            <a:r>
              <a:rPr lang="ru-RU" dirty="0" smtClean="0"/>
              <a:t>ДК «Строитель»</a:t>
            </a:r>
          </a:p>
          <a:p>
            <a:pPr marL="815975" lvl="0">
              <a:buFont typeface="Wingdings" pitchFamily="2" charset="2"/>
              <a:buChar char="Ø"/>
            </a:pPr>
            <a:r>
              <a:rPr lang="ru-RU" dirty="0" smtClean="0"/>
              <a:t>АТП</a:t>
            </a:r>
          </a:p>
          <a:p>
            <a:pPr marL="815975" lvl="0">
              <a:buFont typeface="Wingdings" pitchFamily="2" charset="2"/>
              <a:buChar char="Ø"/>
            </a:pPr>
            <a:r>
              <a:rPr lang="ru-RU" dirty="0" smtClean="0"/>
              <a:t>ж/</a:t>
            </a:r>
            <a:r>
              <a:rPr lang="ru-RU" dirty="0" err="1" smtClean="0"/>
              <a:t>д</a:t>
            </a:r>
            <a:r>
              <a:rPr lang="ru-RU" dirty="0" smtClean="0"/>
              <a:t> стация «80 километр»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Финансирование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783560"/>
            <a:ext cx="8075240" cy="4572000"/>
          </a:xfrm>
        </p:spPr>
        <p:txBody>
          <a:bodyPr/>
          <a:lstStyle/>
          <a:p>
            <a:pPr marL="185738" indent="-6350" algn="just">
              <a:buNone/>
            </a:pPr>
            <a:r>
              <a:rPr lang="ru-RU" dirty="0" smtClean="0"/>
              <a:t>Проект предполагает использование труда специалистов с высоким уровнем профессиональных компетенций, этот труд должен быть соответственно оплачен. Финансирование этого проекта предполагается из городского бюджета, так же надеемся на спонсорскую помощь и поддержку </a:t>
            </a:r>
            <a:r>
              <a:rPr lang="ru-RU" dirty="0" err="1" smtClean="0"/>
              <a:t>госкорпорации</a:t>
            </a:r>
            <a:r>
              <a:rPr lang="ru-RU" dirty="0" smtClean="0"/>
              <a:t> «</a:t>
            </a:r>
            <a:r>
              <a:rPr lang="ru-RU" dirty="0" err="1" smtClean="0"/>
              <a:t>Росатом</a:t>
            </a:r>
            <a:r>
              <a:rPr lang="ru-RU" dirty="0" smtClean="0"/>
              <a:t>».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s://im0-tub-ru.yandex.net/i?id=cba11e8beaec1e07d4fd3952d7e73b39-l&amp;n=13"/>
          <p:cNvPicPr/>
          <p:nvPr/>
        </p:nvPicPr>
        <p:blipFill>
          <a:blip r:embed="rId2" cstate="print"/>
          <a:srcRect t="10844"/>
          <a:stretch>
            <a:fillRect/>
          </a:stretch>
        </p:blipFill>
        <p:spPr bwMode="auto">
          <a:xfrm>
            <a:off x="395537" y="0"/>
            <a:ext cx="2952328" cy="40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Уличный указатель расстояний до городов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132856"/>
            <a:ext cx="504056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https://im0-tub-ru.yandex.net/i?id=8f11e36b0e896dac0b7ac110c69ce125-srl&amp;n=13"/>
          <p:cNvPicPr>
            <a:picLocks noChangeAspect="1" noChangeArrowheads="1"/>
          </p:cNvPicPr>
          <p:nvPr/>
        </p:nvPicPr>
        <p:blipFill>
          <a:blip r:embed="rId4" cstate="print"/>
          <a:srcRect l="30526" r="30226" b="15863"/>
          <a:stretch>
            <a:fillRect/>
          </a:stretch>
        </p:blipFill>
        <p:spPr bwMode="auto">
          <a:xfrm>
            <a:off x="6604616" y="2969568"/>
            <a:ext cx="2539384" cy="388843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_20190211_112029_HD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5648" y="0"/>
            <a:ext cx="3168352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P_20190211_112044_HDR"/>
          <p:cNvPicPr/>
          <p:nvPr/>
        </p:nvPicPr>
        <p:blipFill>
          <a:blip r:embed="rId3" cstate="print"/>
          <a:srcRect t="11413" b="10979"/>
          <a:stretch>
            <a:fillRect/>
          </a:stretch>
        </p:blipFill>
        <p:spPr bwMode="auto">
          <a:xfrm>
            <a:off x="395536" y="0"/>
            <a:ext cx="345638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P_20181229_144039_HDR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1430016"/>
            <a:ext cx="3024336" cy="5427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060848"/>
            <a:ext cx="7772400" cy="1975104"/>
          </a:xfrm>
        </p:spPr>
        <p:txBody>
          <a:bodyPr/>
          <a:lstStyle/>
          <a:p>
            <a:pPr algn="ctr"/>
            <a:r>
              <a:rPr lang="ru-RU" sz="7200" dirty="0" smtClean="0"/>
              <a:t>Спасибо за внимание!</a:t>
            </a:r>
            <a:endParaRPr lang="ru-RU" sz="7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Актуальность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219256" cy="4942784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b="1" dirty="0" smtClean="0"/>
              <a:t>	 </a:t>
            </a:r>
            <a:r>
              <a:rPr lang="ru-RU" dirty="0" smtClean="0"/>
              <a:t>Сосновый Бор – молодой город, основан в 1973 году на месте деревни </a:t>
            </a:r>
            <a:r>
              <a:rPr lang="ru-RU" dirty="0" err="1" smtClean="0"/>
              <a:t>Калище</a:t>
            </a:r>
            <a:r>
              <a:rPr lang="ru-RU" dirty="0" smtClean="0"/>
              <a:t>. В городе ведется «стройка века» на которой трудятся специалисты со всей страны и даже из ближнего зарубежья. Город возводился микрорайонами, поэтому приезжему человеку или туристу сориентироваться на месте не просто. Каким бы простым не казался ваш город, человеку, который попадает в него впервые, довольно трудно сориентироваться с первого раза. Указатели (информационные таблички) помогут жителям и гостям города не заблудиться и не тратить время на лишние движения во время поиска пути. Информационные указатели также сыграют большую роль в эстетичном виде города. Их установка поможет сформировать доброжелательное впечатление о городе.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783560"/>
            <a:ext cx="3816424" cy="4597768"/>
          </a:xfrm>
        </p:spPr>
        <p:txBody>
          <a:bodyPr/>
          <a:lstStyle/>
          <a:p>
            <a:pPr marL="0" indent="17463">
              <a:buNone/>
            </a:pPr>
            <a:r>
              <a:rPr lang="ru-RU" dirty="0" smtClean="0"/>
              <a:t>Улучшение процесса ориентирования в городе через установку навигационных (информационных) указателей.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9460" name="Picture 4" descr="https://im0-tub-ru.yandex.net/i?id=2597225bf9bea8ae3ab080e886a5aef1-l&amp;n=13"/>
          <p:cNvPicPr>
            <a:picLocks noChangeAspect="1" noChangeArrowheads="1"/>
          </p:cNvPicPr>
          <p:nvPr/>
        </p:nvPicPr>
        <p:blipFill>
          <a:blip r:embed="rId2" cstate="print"/>
          <a:srcRect l="12030" t="9023" r="25815" b="50376"/>
          <a:stretch>
            <a:fillRect/>
          </a:stretch>
        </p:blipFill>
        <p:spPr bwMode="auto">
          <a:xfrm>
            <a:off x="4427984" y="1988840"/>
            <a:ext cx="4299144" cy="374441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908720"/>
            <a:ext cx="8132440" cy="45720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u="sng" dirty="0" smtClean="0"/>
              <a:t>Информационные указатели</a:t>
            </a:r>
            <a:r>
              <a:rPr lang="ru-RU" dirty="0" smtClean="0"/>
              <a:t> — важный объект городской среды. Их устанавливают на дорогах, в местах пешеходных переходов и транспортных путей для упрощения ориентирования на местности. Они нашли свое применение на территориях, примыкающих к офисным зданиям, административным объектам, торговым центрам, спортивным сооружениям и т.д. 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Историческая справка.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783560"/>
            <a:ext cx="8291264" cy="4572000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dirty="0" smtClean="0"/>
              <a:t>	Самые старые из всех дорожных знаков – указатели расстояния. Для того, чтобы люди не сбились с пути, дорогу помечали. Так в Древнем Риме вдоль дорог через определенные расстояния устанавливали каменные столбы – указатели. А в самом Риме у здания форума стоял позолоченный камень, от которого велся счет расстояний всех главных дорог. По этим столбам можно было узнать направление дороги и определить расстояние.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8276456" cy="45720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	Наши предки славяне тоже заботились о путешественниках, старались помочь им правильно выбрать направление движения. В лесистых местах вдоль дорог устанавливали вешки из сучьев деревьев, делали затесы на стволах, а в степи вдоль дорог укладывали камни или ставили столбы. На перекрестках дорог устанавливали каменные или деревянные кресты, строили часовни.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pp.userapi.com/c836629/v836629931/12c/n0xp0YPMwZc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88640"/>
            <a:ext cx="561662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611560" y="3789040"/>
            <a:ext cx="8208912" cy="2566520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Более 300 лет назад при царе Алексее Михайловиче впервые стали устанавливать верстовые столбы. Он повелел между Москвой и загородной своей резиденцией – селом Коломенским – через каждую версту поставить высокие столбы, которые в народе прозвали «коломенскими верстами». Тогда же про высоких людей сложилась поговорка: «Высок, как коломенская верста». При Петре I строительство дорог в России резко возросло. На больших дорогах (большаках) стали устанавливать верстовые столбы и окрашивать их полосами в цвета русского национального флага, что обеспечивало лучшую их видимость в любое время суток. «Полосатые версты» были хорошо видны.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628800"/>
            <a:ext cx="8348464" cy="45720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	Для людей во все времена было важно понимать, куда приведет их та или иная дорога. Столб отображает полезную для всех прохожих информацию. На каждом из указателей размещена информация о том, что находится в соответствующем направлении: мэрия (здание администрации), улица, </a:t>
            </a:r>
            <a:r>
              <a:rPr lang="ru-RU" dirty="0" err="1" smtClean="0"/>
              <a:t>Андерсенград</a:t>
            </a:r>
            <a:r>
              <a:rPr lang="ru-RU" dirty="0" smtClean="0"/>
              <a:t>, залив, места общественного пользования (туалеты) и т.д. </a:t>
            </a:r>
          </a:p>
          <a:p>
            <a:pPr algn="just"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/>
          <a:p>
            <a:pPr algn="ctr"/>
            <a:r>
              <a:rPr lang="ru-RU" b="1" dirty="0" smtClean="0"/>
              <a:t>Реализация проекта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99992" y="980728"/>
            <a:ext cx="4244008" cy="3312368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/>
              <a:t>	Расположенный сверху столба фонарь поможет решить проблему освещенности в городе. </a:t>
            </a:r>
            <a:r>
              <a:rPr lang="ru-RU" dirty="0" err="1" smtClean="0"/>
              <a:t>Фанарный</a:t>
            </a:r>
            <a:r>
              <a:rPr lang="ru-RU" dirty="0" smtClean="0"/>
              <a:t> указатель будет особенно актуален в зимний период или в темное время суток, когда световой день очень короткий.	</a:t>
            </a:r>
            <a:endParaRPr lang="ru-RU" dirty="0"/>
          </a:p>
        </p:txBody>
      </p:sp>
      <p:pic>
        <p:nvPicPr>
          <p:cNvPr id="4" name="Рисунок 3" descr="https://im0-tub-ru.yandex.net/i?id=402094200b60673ad91ac11b14950253-l&amp;n=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2736"/>
            <a:ext cx="4067944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95536" y="4581128"/>
            <a:ext cx="849694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600" dirty="0" smtClean="0"/>
              <a:t>Навигационные указатели несут в себе информационное, указательное и эстетичное значение.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58</TotalTime>
  <Words>372</Words>
  <Application>Microsoft Office PowerPoint</Application>
  <PresentationFormat>Экран (4:3)</PresentationFormat>
  <Paragraphs>66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Метро</vt:lpstr>
      <vt:lpstr>Социальный проект «Навигационные указатели»  в рамках городского конкурса «Лидеры соснового бора»</vt:lpstr>
      <vt:lpstr>Актуальность </vt:lpstr>
      <vt:lpstr>Цель</vt:lpstr>
      <vt:lpstr>Слайд 4</vt:lpstr>
      <vt:lpstr>Историческая справка.</vt:lpstr>
      <vt:lpstr>Слайд 6</vt:lpstr>
      <vt:lpstr>Слайд 7</vt:lpstr>
      <vt:lpstr>Реализация проекта</vt:lpstr>
      <vt:lpstr>Слайд 9</vt:lpstr>
      <vt:lpstr>Реализация проекта</vt:lpstr>
      <vt:lpstr>Слайд 11</vt:lpstr>
      <vt:lpstr>Слайд 12</vt:lpstr>
      <vt:lpstr>Места, в которых можно установить информационные указатели:</vt:lpstr>
      <vt:lpstr>Слайд 14</vt:lpstr>
      <vt:lpstr>Финансирование проекта</vt:lpstr>
      <vt:lpstr>Слайд 16</vt:lpstr>
      <vt:lpstr>Слайд 17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Социальный проект «Навигационные указатели»  в рамках городского конкурса «Лидеры соснового бора»</dc:title>
  <dc:creator>ACER</dc:creator>
  <cp:lastModifiedBy>ACER</cp:lastModifiedBy>
  <cp:revision>3</cp:revision>
  <dcterms:created xsi:type="dcterms:W3CDTF">2019-03-28T08:17:22Z</dcterms:created>
  <dcterms:modified xsi:type="dcterms:W3CDTF">2019-03-28T17:32:41Z</dcterms:modified>
</cp:coreProperties>
</file>